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7" r:id="rId3"/>
    <p:sldId id="269" r:id="rId4"/>
    <p:sldId id="264" r:id="rId5"/>
    <p:sldId id="263" r:id="rId6"/>
    <p:sldId id="267" r:id="rId7"/>
    <p:sldId id="268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1" d="100"/>
          <a:sy n="21" d="100"/>
        </p:scale>
        <p:origin x="34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ilcock" userId="S::lsilcock@eccoschool.com::b78c0963-4a14-4e7b-950f-42617929009f" providerId="AD" clId="Web-{9AAF70DB-6014-B2CB-6F0A-81F6ED3B1064}"/>
    <pc:docChg chg="modSld">
      <pc:chgData name="L Silcock" userId="S::lsilcock@eccoschool.com::b78c0963-4a14-4e7b-950f-42617929009f" providerId="AD" clId="Web-{9AAF70DB-6014-B2CB-6F0A-81F6ED3B1064}" dt="2019-04-22T19:28:19.185" v="1552"/>
      <pc:docMkLst>
        <pc:docMk/>
      </pc:docMkLst>
      <pc:sldChg chg="modSp">
        <pc:chgData name="L Silcock" userId="S::lsilcock@eccoschool.com::b78c0963-4a14-4e7b-950f-42617929009f" providerId="AD" clId="Web-{9AAF70DB-6014-B2CB-6F0A-81F6ED3B1064}" dt="2019-04-22T19:28:19.185" v="1552"/>
        <pc:sldMkLst>
          <pc:docMk/>
          <pc:sldMk cId="2226025684" sldId="261"/>
        </pc:sldMkLst>
        <pc:spChg chg="mod">
          <ac:chgData name="L Silcock" userId="S::lsilcock@eccoschool.com::b78c0963-4a14-4e7b-950f-42617929009f" providerId="AD" clId="Web-{9AAF70DB-6014-B2CB-6F0A-81F6ED3B1064}" dt="2019-04-22T19:02:47.368" v="97" actId="20577"/>
          <ac:spMkLst>
            <pc:docMk/>
            <pc:sldMk cId="2226025684" sldId="261"/>
            <ac:spMk id="7" creationId="{00000000-0000-0000-0000-000000000000}"/>
          </ac:spMkLst>
        </pc:spChg>
        <pc:graphicFrameChg chg="mod modGraphic">
          <ac:chgData name="L Silcock" userId="S::lsilcock@eccoschool.com::b78c0963-4a14-4e7b-950f-42617929009f" providerId="AD" clId="Web-{9AAF70DB-6014-B2CB-6F0A-81F6ED3B1064}" dt="2019-04-22T19:28:19.185" v="1552"/>
          <ac:graphicFrameMkLst>
            <pc:docMk/>
            <pc:sldMk cId="2226025684" sldId="261"/>
            <ac:graphicFrameMk id="9" creationId="{00000000-0000-0000-0000-000000000000}"/>
          </ac:graphicFrameMkLst>
        </pc:graphicFrameChg>
        <pc:picChg chg="mod">
          <ac:chgData name="L Silcock" userId="S::lsilcock@eccoschool.com::b78c0963-4a14-4e7b-950f-42617929009f" providerId="AD" clId="Web-{9AAF70DB-6014-B2CB-6F0A-81F6ED3B1064}" dt="2019-04-22T19:02:18.087" v="77" actId="1076"/>
          <ac:picMkLst>
            <pc:docMk/>
            <pc:sldMk cId="2226025684" sldId="261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F1D5D-ABB6-4101-84F3-3FDF26BD7F4B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C2110-75A3-4241-A9AE-1DA1A9BAB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5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4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3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06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9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9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1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3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43DA-1C9E-42D4-8BD0-E0A9FE3C448C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FA7C-DEB4-478C-AFFF-3C6BF8425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9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309" r="3454" b="21875"/>
          <a:stretch/>
        </p:blipFill>
        <p:spPr>
          <a:xfrm>
            <a:off x="8130790" y="0"/>
            <a:ext cx="552767" cy="5341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88322" y="6485170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5" y="6446755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84647" y="0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7: Year Overview 2023-24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29136"/>
              </p:ext>
            </p:extLst>
          </p:nvPr>
        </p:nvGraphicFramePr>
        <p:xfrm>
          <a:off x="161925" y="534184"/>
          <a:ext cx="8825505" cy="5491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4425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319819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391262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425637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  <a:gridCol w="1212162">
                  <a:extLst>
                    <a:ext uri="{9D8B030D-6E8A-4147-A177-3AD203B41FA5}">
                      <a16:colId xmlns:a16="http://schemas.microsoft.com/office/drawing/2014/main" val="3493483200"/>
                    </a:ext>
                  </a:extLst>
                </a:gridCol>
              </a:tblGrid>
              <a:tr h="42864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Term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1</a:t>
                      </a:r>
                    </a:p>
                    <a:p>
                      <a:endParaRPr lang="en-GB" sz="95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Half Term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</a:t>
                      </a:r>
                      <a:r>
                        <a:rPr lang="en-GB" sz="950" baseline="0" dirty="0">
                          <a:latin typeface="Tahoma"/>
                          <a:ea typeface="Tahoma"/>
                          <a:cs typeface="Tahoma"/>
                        </a:rPr>
                        <a:t> 4</a:t>
                      </a:r>
                      <a:endParaRPr lang="en-GB" sz="95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</a:t>
                      </a:r>
                      <a:r>
                        <a:rPr lang="en-GB" sz="950" baseline="0" dirty="0">
                          <a:latin typeface="Tahoma"/>
                          <a:ea typeface="Tahoma"/>
                          <a:cs typeface="Tahoma"/>
                        </a:rPr>
                        <a:t> 6</a:t>
                      </a:r>
                      <a:endParaRPr lang="en-GB" sz="95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Getting to know Art and design.</a:t>
                      </a:r>
                    </a:p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Formal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Getting to know Art and design.</a:t>
                      </a:r>
                    </a:p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Formal Elements</a:t>
                      </a:r>
                    </a:p>
                    <a:p>
                      <a:endParaRPr lang="en-GB" sz="900" b="1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Getting to know Art and design.</a:t>
                      </a:r>
                    </a:p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Formal Elements</a:t>
                      </a:r>
                    </a:p>
                    <a:p>
                      <a:endParaRPr lang="en-GB" sz="900" b="1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1" dirty="0">
                          <a:latin typeface="Tahoma"/>
                          <a:ea typeface="Tahoma"/>
                          <a:cs typeface="Tahoma"/>
                        </a:rPr>
                        <a:t>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Drawing, tone, shading, colour theory, colour techniques, weaving and paper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outcomes.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Drawing, designing, applying colour skills, tone, Paint techniques,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Artist research,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pastel and photography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Artist research and anaylsis,drawing techniques, exploration of different media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through portrait art.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Linking with artists, designing,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drawing, painting, backgrounds and pattern.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 ( mind mapping)  </a:t>
                      </a:r>
                    </a:p>
                    <a:p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 use (photography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Photoshop ( layers and effects)</a:t>
                      </a:r>
                      <a:endParaRPr lang="en-GB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Composition, scale and media use. 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Textiles and Art for purpose. 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Drawing techniques, shading, Artists linking to Key Skills, analysis of Artist/Artwork.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colours, Artist links, drawing, shading and paint  techniques.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Artist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research, Artists that use portrait in their Artwork, tonal techniques,</a:t>
                      </a:r>
                      <a:r>
                        <a:rPr lang="en-GB" sz="900" baseline="0" dirty="0">
                          <a:latin typeface="Tahoma"/>
                          <a:ea typeface="Tahoma"/>
                          <a:cs typeface="Tahoma"/>
                        </a:rPr>
                        <a:t> using portion. 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the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themes and artists of this art movement.</a:t>
                      </a:r>
                    </a:p>
                    <a:p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the styles and media best suited to it.</a:t>
                      </a:r>
                    </a:p>
                    <a:p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Linking research and Artists together to create a final outcome, designing, layout, using different materials.</a:t>
                      </a:r>
                    </a:p>
                    <a:p>
                      <a:endParaRPr lang="en-GB" sz="9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clear understanding of design for purpose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create a personal piece in the style of the Artists studied. </a:t>
                      </a:r>
                      <a:endParaRPr lang="en-GB" sz="9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Assessment/Feedback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Starters, base line test, teacher feedback,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 peer, self assessment.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Starters, plenaries, teacher feedback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peer, self assessment.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teacher feedback, base line test,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peer, self 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assessment.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teacher feedback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peer, self assessment.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Ecco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Base of all round art skills, knowledge for life, preparation for all Art and Photography projects, GRIT, sharing, supporting.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Knowledge of key drawing and shading skills, looking at Artists and designing.</a:t>
                      </a:r>
                    </a:p>
                    <a:p>
                      <a:pPr lvl="0">
                        <a:buNone/>
                      </a:pPr>
                      <a:r>
                        <a:rPr lang="en-GB" sz="900" dirty="0">
                          <a:latin typeface="Tahoma"/>
                          <a:ea typeface="Tahoma"/>
                          <a:cs typeface="Tahoma"/>
                        </a:rPr>
                        <a:t>Sharing, be kind, high expectations and GRIT.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Knowledge of key drawing and shading skills, colour skills, using different media, looking at Artists and designing.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Sharing, be kind, high expectations and GRIT.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Linking knowledge learnt together. Artists and 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designing.</a:t>
                      </a:r>
                      <a:endParaRPr lang="en-US" sz="9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Tahoma"/>
                        </a:rPr>
                        <a:t>Sharing, be kind, high expectations and GRIT.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kind- discuss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ideas thoughtfully. Aim high- Truly understand the art style. Show grit- learn new photography skills and be happy to make mistakes and improve on them.</a:t>
                      </a:r>
                    </a:p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hard- develop the</a:t>
                      </a:r>
                      <a:r>
                        <a:rPr lang="en-GB" sz="9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best final pieces through hard work on skills and ideas. Use grid method to create complex compositions.</a:t>
                      </a:r>
                      <a:endParaRPr lang="en-GB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Subject:  Art and Design </a:t>
            </a:r>
          </a:p>
        </p:txBody>
      </p:sp>
    </p:spTree>
    <p:extLst>
      <p:ext uri="{BB962C8B-B14F-4D97-AF65-F5344CB8AC3E}">
        <p14:creationId xmlns:p14="http://schemas.microsoft.com/office/powerpoint/2010/main" val="218434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5" r="3454" b="21875"/>
          <a:stretch/>
        </p:blipFill>
        <p:spPr>
          <a:xfrm>
            <a:off x="8130790" y="-32238"/>
            <a:ext cx="578954" cy="53842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88322" y="6485170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5" y="6446755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20852" y="-27448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8: Year Overview 2023- 24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37813"/>
              </p:ext>
            </p:extLst>
          </p:nvPr>
        </p:nvGraphicFramePr>
        <p:xfrm>
          <a:off x="257177" y="517066"/>
          <a:ext cx="8648696" cy="5754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724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242332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35528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35528">
                  <a:extLst>
                    <a:ext uri="{9D8B030D-6E8A-4147-A177-3AD203B41FA5}">
                      <a16:colId xmlns:a16="http://schemas.microsoft.com/office/drawing/2014/main" val="3751827774"/>
                    </a:ext>
                  </a:extLst>
                </a:gridCol>
                <a:gridCol w="1182463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35528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54550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 term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 term 2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 term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term 4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 term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Half term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of Dead and Mexico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Day of the Dead and Mexico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Contemporary</a:t>
                      </a:r>
                      <a:r>
                        <a:rPr lang="en-GB" sz="10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</a:t>
                      </a:r>
                    </a:p>
                    <a:p>
                      <a:endParaRPr lang="en-GB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Contemporary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Places</a:t>
                      </a:r>
                      <a:r>
                        <a:rPr lang="en-GB" sz="10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Photography (composition, focus, lighting), sketching( shape and proportion), painting ( colour mixing), drawing, mind mapping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3D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building / relief work in clay or card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texture, shape, form)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Written analysis using </a:t>
                      </a:r>
                    </a:p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thinking hats.</a:t>
                      </a:r>
                    </a:p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Drawing( shape, tone,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line)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Letter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forms ( grid method to draw and IT skills)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Painting skills. Printing skills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 and composition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 ( mind mapping)  </a:t>
                      </a:r>
                    </a:p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 use (photography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Photoshop ( layers and effects)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Composition, scale and media use. ( Scaling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up methods)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Asking the following questions whilst researching :</a:t>
                      </a:r>
                    </a:p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are masks for?</a:t>
                      </a:r>
                    </a:p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are the differences/ similarities in different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cultures ? How have different artists influenced Mexican culture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the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 process and learning new ways of 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building 3D structures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Asking the following whilst researching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writing and drawing: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 contemporary art?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messages are there in art?</a:t>
                      </a:r>
                    </a:p>
                    <a:p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are my own opinions and ideas?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power of art to change minds when designing a card to send to a special someone showing appreciation. PHSCE themes looking at gender, social issues and politics.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the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themes and artists who use places in their Artwork. Researching the Sheffield Artist Jo Peel.  Understanding how to draw buildings</a:t>
                      </a:r>
                      <a:r>
                        <a:rPr lang="en-GB" sz="800" baseline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perspective. 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the styles and media best suited to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clear understanding of design for purpose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create a personal piece in the style of Jo Peel.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 understanding and reflection of AOs Starters, base line test, 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</a:t>
                      </a:r>
                      <a:r>
                        <a:rPr lang="en-GB" sz="800" b="0" i="0" u="none" strike="noStrike" baseline="0" noProof="0" dirty="0">
                          <a:latin typeface="Tahoma"/>
                        </a:rPr>
                        <a:t> </a:t>
                      </a:r>
                      <a:r>
                        <a:rPr lang="en-GB" sz="800" b="0" i="0" u="none" strike="noStrike" noProof="0" dirty="0">
                          <a:latin typeface="Tahoma"/>
                        </a:rPr>
                        <a:t>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  Starters, 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Ecco</a:t>
                      </a:r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Show grit- good questioning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research. Aim high with portrait as it is a challenging theme.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kind- working collaboratively with materials. Work hard- Learning new skills and being patient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skills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kind- Listening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others opinions and debating ideas. Aim high- High level of critical understanding.</a:t>
                      </a:r>
                    </a:p>
                    <a:p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hard- Put real effort into a design to be given to a chosen person. Aim high- excellence needed as it is to be celebrated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given to someone.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kind- discuss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ideas thoughtfully. Aim high- Truly understand the art style. Show grit- learn new photography skills and be happy to make mistakes and improve on them.</a:t>
                      </a:r>
                    </a:p>
                    <a:p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hard- develop the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best final pieces through hard work on skills and ideas. Use grid method to create complex compositions.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7530" y="-27448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Subject:  Art and Design </a:t>
            </a:r>
          </a:p>
        </p:txBody>
      </p:sp>
    </p:spTree>
    <p:extLst>
      <p:ext uri="{BB962C8B-B14F-4D97-AF65-F5344CB8AC3E}">
        <p14:creationId xmlns:p14="http://schemas.microsoft.com/office/powerpoint/2010/main" val="376091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4" r="3454" b="21875"/>
          <a:stretch/>
        </p:blipFill>
        <p:spPr>
          <a:xfrm>
            <a:off x="8130790" y="63795"/>
            <a:ext cx="455445" cy="42178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88322" y="6485170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5" y="6446755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61313" y="13054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9: Year Overview 2023-24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69865"/>
              </p:ext>
            </p:extLst>
          </p:nvPr>
        </p:nvGraphicFramePr>
        <p:xfrm>
          <a:off x="219074" y="496457"/>
          <a:ext cx="8724902" cy="6098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206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240946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110442">
                  <a:extLst>
                    <a:ext uri="{9D8B030D-6E8A-4147-A177-3AD203B41FA5}">
                      <a16:colId xmlns:a16="http://schemas.microsoft.com/office/drawing/2014/main" val="1948694648"/>
                    </a:ext>
                  </a:extLst>
                </a:gridCol>
                <a:gridCol w="1269077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69077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69077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69077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522587"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Half Term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</a:t>
                      </a:r>
                      <a:r>
                        <a:rPr lang="en-GB" sz="950" baseline="0" dirty="0">
                          <a:latin typeface="Tahoma"/>
                          <a:ea typeface="Tahoma"/>
                          <a:cs typeface="Tahoma"/>
                        </a:rPr>
                        <a:t> Term 3</a:t>
                      </a:r>
                      <a:endParaRPr lang="en-GB" sz="95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50" dirty="0">
                          <a:latin typeface="Tahoma"/>
                          <a:ea typeface="Tahoma"/>
                          <a:cs typeface="Tahoma"/>
                        </a:rPr>
                        <a:t>Half term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326617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-Portrait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- Portrait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– Portrait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132950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Drawing: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proportion, detail, shading, contrast, texture. collage, IPad work – photography/digital Art, mono-printing and painting skills, pattern work.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Drawing: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proportion, detail, shading, contrast, texture. Design process, collage, IPad work – photography/digital Art, mono-printing and painting skills, pattern work.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Students choose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their own theme. Using previous skills they pick the media they would like to work with and develop outcomes. This will be drawing, </a:t>
                      </a:r>
                      <a:r>
                        <a:rPr lang="en-GB" sz="800" baseline="0" dirty="0" err="1">
                          <a:latin typeface="Tahoma"/>
                          <a:ea typeface="Tahoma"/>
                          <a:cs typeface="Tahoma"/>
                        </a:rPr>
                        <a:t>mindmaping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, mood boarding then 2D or 3D work.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Drawing, research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and analysis skills, photography skills – composition, drawing and shading skills. Printmaking and digital Art.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Drawing, research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and analysis skills, range of 3D Art media skills, developing clay skills and painting clay skills.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Drawing, using chalk designing and layout. Analysis skills of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packaging design and colour. Using typography and colour to create a good label, food package. Painting skills developed.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1106624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Ideas behind current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issues- how is Portrait used within this theme. 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Development of drawing techniques/processes for drawing Portraits.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Linking to Mark Powell, Van Gogh self portraits. Taking own Portrait Photos.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Investigating Design/drawing techniques/processes.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Linking to portrait Artists who look at a range of Issues- Michelle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Robb, Ian Rankin, Barbara Kruger 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to create outcomes.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Own Project choice- students choose their own theme linked to themselves. Produce a series of work using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previous skills then into an outcome. 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 and analysis of the work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Joel </a:t>
                      </a:r>
                      <a:r>
                        <a:rPr lang="en-GB" sz="8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Penkman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Sarah Graham. Understanding the processes and developing techniques.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Developing own designs then outcomes linking to relevant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Artists- Claus </a:t>
                      </a:r>
                      <a:r>
                        <a:rPr lang="en-GB" sz="8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Oldenberg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Peter Anton. </a:t>
                      </a:r>
                      <a:r>
                        <a:rPr lang="en-GB" sz="800" baseline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Pattianne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Stevenson Creating 3D outcomes through clay and card.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Developing packaging designs using Artist – Andy Warhol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food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brands to help. Using Photoshop</a:t>
                      </a:r>
                      <a:r>
                        <a:rPr lang="en-GB" sz="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Recalling using chalks and painting skills alongside colour theory. </a:t>
                      </a:r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829991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peer, self assessment.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 plenaries, base line test,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 self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assessment.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GB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 base line test,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peer, self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assessment.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US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 base line test,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peer, self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assessment.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US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 plenaries, teacher feedback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peer, self assessment.</a:t>
                      </a:r>
                    </a:p>
                    <a:p>
                      <a:pPr lvl="0">
                        <a:buNone/>
                      </a:pPr>
                      <a:endParaRPr lang="en-US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Starters, plenaries, 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 base line test,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peer, self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assessment.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US" sz="800" b="0" i="0" u="none" strike="noStrike" noProof="0" dirty="0">
                        <a:latin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1321837"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Ecco</a:t>
                      </a:r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Linking knowledge learnt together. Artists and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designing.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Sharing, be kind, high expectations and GRIT.</a:t>
                      </a:r>
                      <a:endParaRPr lang="en-GB" sz="800" dirty="0"/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Knowledge of key drawing and shading skills, colour skills, using different media, looking at Artists and designing.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Sharing, be kind, high expectations and GRIT.</a:t>
                      </a:r>
                      <a:endParaRPr lang="en-GB" sz="800" dirty="0"/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/>
                        <a:t>Linking knowledge learnt 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/>
                        <a:t>together. Artists and designing.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/>
                        <a:t>Sharing, be kind, high expectations and GRIT.</a:t>
                      </a:r>
                    </a:p>
                    <a:p>
                      <a:pPr lvl="0">
                        <a:buNone/>
                      </a:pP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Knowledge of key drawing and shading skills, </a:t>
                      </a:r>
                      <a:r>
                        <a:rPr lang="en-US" sz="800" dirty="0" err="1">
                          <a:latin typeface="Tahoma"/>
                          <a:ea typeface="Tahoma"/>
                          <a:cs typeface="Tahoma"/>
                        </a:rPr>
                        <a:t>colour</a:t>
                      </a:r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 skills, using different media, looking at Artists and designing.</a:t>
                      </a:r>
                    </a:p>
                    <a:p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Sharing, be kind, high expectations and GRIT.</a:t>
                      </a:r>
                    </a:p>
                    <a:p>
                      <a:pPr lvl="0">
                        <a:buNone/>
                      </a:pP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Linking knowledge learnt together. Artists and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designing.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Sharing, be kind, high expectations and GRIT.</a:t>
                      </a:r>
                      <a:endParaRPr lang="en-GB" sz="800" dirty="0"/>
                    </a:p>
                    <a:p>
                      <a:pPr lvl="0">
                        <a:buNone/>
                      </a:pP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Knowledge of key drawing and shading skills, colour skills, using different media, looking at Artists and designing.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Sharing, be kind, high expectations and GRIT.</a:t>
                      </a:r>
                      <a:endParaRPr lang="en-GB" sz="800" dirty="0"/>
                    </a:p>
                    <a:p>
                      <a:pPr lvl="0">
                        <a:buNone/>
                      </a:pP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5159"/>
            <a:ext cx="40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Subject:   Art and Design </a:t>
            </a:r>
          </a:p>
        </p:txBody>
      </p:sp>
    </p:spTree>
    <p:extLst>
      <p:ext uri="{BB962C8B-B14F-4D97-AF65-F5344CB8AC3E}">
        <p14:creationId xmlns:p14="http://schemas.microsoft.com/office/powerpoint/2010/main" val="27459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319352" y="6546451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4" y="6512474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90586" y="8019"/>
            <a:ext cx="4027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10: Year Overview 2023-24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39077"/>
              </p:ext>
            </p:extLst>
          </p:nvPr>
        </p:nvGraphicFramePr>
        <p:xfrm>
          <a:off x="251928" y="510432"/>
          <a:ext cx="8659193" cy="5881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099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292954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892777250"/>
                    </a:ext>
                  </a:extLst>
                </a:gridCol>
                <a:gridCol w="1250737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Unit of Learning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–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 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42585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Natural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Natural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Natural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Natural Forms- Clay</a:t>
                      </a: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My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My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Artists, research and analysis. Drawing, tone, shading, painting techniques, colour theory, Photography, annotation.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oil pastel, painting, pen, crayon,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Artists, research and analysis. Drawing, tone, shading, painting techniques, colour theory based mixing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colours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, annotation.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oil pastel, painting, pen, crayon, etc.</a:t>
                      </a: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planning skills through decision making, layout, design and material choice. Linking ideas from artists and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previous Artwork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142684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r>
                        <a:rPr lang="en-GB" sz="7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  <a:p>
                      <a:endParaRPr lang="en-GB" sz="75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3/4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</a:t>
                      </a:r>
                      <a:r>
                        <a:rPr lang="en-GB" sz="800" b="1" baseline="0" dirty="0">
                          <a:latin typeface="Tahoma"/>
                          <a:ea typeface="Tahoma"/>
                          <a:cs typeface="Tahoma"/>
                        </a:rPr>
                        <a:t>. AO4 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–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.</a:t>
                      </a:r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 Assessment Objective 3/4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</a:t>
                      </a:r>
                      <a:r>
                        <a:rPr lang="en-GB" sz="800" b="1" baseline="0" dirty="0">
                          <a:latin typeface="Tahoma"/>
                          <a:ea typeface="Tahoma"/>
                          <a:cs typeface="Tahoma"/>
                        </a:rPr>
                        <a:t>. AO4 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–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  <a:p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2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Assessment/Feedback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 understanding and reflection of AOs Starters, base line test, teacher feedback,</a:t>
                      </a:r>
                      <a:endParaRPr lang="en-US" sz="800" b="0" i="0" u="none" strike="noStrike" noProof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</a:t>
                      </a:r>
                      <a:r>
                        <a:rPr lang="en-GB" sz="800" b="0" i="0" u="none" strike="noStrike" baseline="0" noProof="0" dirty="0">
                          <a:latin typeface="Tahoma"/>
                        </a:rPr>
                        <a:t> </a:t>
                      </a:r>
                      <a:r>
                        <a:rPr lang="en-GB" sz="800" b="0" i="0" u="none" strike="noStrike" noProof="0" dirty="0">
                          <a:latin typeface="Tahoma"/>
                        </a:rPr>
                        <a:t>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  Starters, 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Ecco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Rounded base of skills and knowledge for GCSE Art, Craft and design, with a view to move forward to College/Work.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High expectations, working Hard and showing GRIT.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 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 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25" y="10369"/>
            <a:ext cx="666591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b="1" u="sng" dirty="0">
                <a:latin typeface="Tahoma"/>
                <a:ea typeface="Tahoma"/>
                <a:cs typeface="Tahoma"/>
              </a:rPr>
              <a:t>Subject/Course: AQA Art, Craft and Design </a:t>
            </a:r>
            <a:endParaRPr lang="en-GB" sz="16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8" r="3454" b="21875"/>
          <a:stretch/>
        </p:blipFill>
        <p:spPr>
          <a:xfrm>
            <a:off x="8518342" y="0"/>
            <a:ext cx="482783" cy="48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9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309" r="3454" b="21875"/>
          <a:stretch/>
        </p:blipFill>
        <p:spPr>
          <a:xfrm>
            <a:off x="8428710" y="44023"/>
            <a:ext cx="434047" cy="41317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88322" y="6574293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6" y="6442703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52168" y="48443"/>
            <a:ext cx="4027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11: Year Overview 2023-24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84494"/>
              </p:ext>
            </p:extLst>
          </p:nvPr>
        </p:nvGraphicFramePr>
        <p:xfrm>
          <a:off x="161926" y="538294"/>
          <a:ext cx="8839199" cy="5910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949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401535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89277725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Unit of Learning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–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 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2</a:t>
                      </a:r>
                    </a:p>
                    <a:p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2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2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My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World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My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World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Reviewing Coursework.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oil pastel, painting, pen, crayon, etc.</a:t>
                      </a: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Reflecting, </a:t>
                      </a:r>
                      <a:r>
                        <a:rPr lang="en-GB" sz="800">
                          <a:latin typeface="Tahoma"/>
                          <a:ea typeface="Tahoma"/>
                          <a:cs typeface="Tahoma"/>
                        </a:rPr>
                        <a:t>improving,</a:t>
                      </a:r>
                      <a:r>
                        <a:rPr lang="en-GB" sz="800" baseline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and reviewing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Artists, research and analysis. Drawing, tone, shading, painting techniques, </a:t>
                      </a:r>
                      <a:r>
                        <a:rPr lang="en-US" sz="800" dirty="0" err="1">
                          <a:latin typeface="Tahoma"/>
                          <a:ea typeface="Tahoma"/>
                          <a:cs typeface="Tahoma"/>
                        </a:rPr>
                        <a:t>colour</a:t>
                      </a:r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 theory, Photography, annotation.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oil pastel, painting, pen, crayon, etc.</a:t>
                      </a: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in Art Exam.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167480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2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</a:t>
                      </a: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Objective 4-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Covering all assessment areas- 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students to review/reflect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on their coursework- developing it, adding to and improving it.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2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ART EXAM Assessment </a:t>
                      </a: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Objective 4- 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Assessment/Feedback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 understanding and reflection of AOs Starters, base line test, 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120095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Ecco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Rounded base of skills and knowledge for GCSE Art, Craft and Design, with a view to move forward to College/Work.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High expectations, working Hard and showing GRIT.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Art, Craft and Design,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559" y="33961"/>
            <a:ext cx="666591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b="1" u="sng" dirty="0">
                <a:latin typeface="Tahoma"/>
                <a:ea typeface="Tahoma"/>
                <a:cs typeface="Tahoma"/>
              </a:rPr>
              <a:t>Subject/Course: AQA Art, Craft and Design</a:t>
            </a:r>
            <a:endParaRPr lang="en-GB" sz="16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1" r="1720" b="21875"/>
          <a:stretch/>
        </p:blipFill>
        <p:spPr>
          <a:xfrm>
            <a:off x="8266112" y="-2142"/>
            <a:ext cx="468313" cy="45315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388322" y="6485170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5" y="6446755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38625" y="60031"/>
            <a:ext cx="4027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10: Year Overview 2023- 24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40884"/>
              </p:ext>
            </p:extLst>
          </p:nvPr>
        </p:nvGraphicFramePr>
        <p:xfrm>
          <a:off x="251928" y="481784"/>
          <a:ext cx="8659193" cy="5881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099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292954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892777250"/>
                    </a:ext>
                  </a:extLst>
                </a:gridCol>
                <a:gridCol w="1237028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Unit of Learning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–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 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425851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Architecture</a:t>
                      </a: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Light and Dark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Light and Dark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Artists, research and analysis. ,Photography, annotation/literacy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mono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printing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, pen,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800" baseline="0" dirty="0" err="1">
                          <a:latin typeface="Tahoma"/>
                          <a:ea typeface="Tahoma"/>
                          <a:cs typeface="Tahoma"/>
                        </a:rPr>
                        <a:t>photoshop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, apps, </a:t>
                      </a:r>
                      <a:r>
                        <a:rPr lang="en-GB" sz="800" baseline="0" dirty="0" err="1">
                          <a:latin typeface="Tahoma"/>
                          <a:ea typeface="Tahoma"/>
                          <a:cs typeface="Tahoma"/>
                        </a:rPr>
                        <a:t>ipad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and camera use.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Artists, research and analysis. annotation/literacy.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mono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printing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, pen,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</a:t>
                      </a:r>
                      <a:r>
                        <a:rPr lang="en-GB" sz="800" baseline="0" dirty="0" err="1">
                          <a:latin typeface="Tahoma"/>
                          <a:ea typeface="Tahoma"/>
                          <a:cs typeface="Tahoma"/>
                        </a:rPr>
                        <a:t>photoshop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, apps, </a:t>
                      </a:r>
                      <a:r>
                        <a:rPr lang="en-GB" sz="800" baseline="0" dirty="0" err="1">
                          <a:latin typeface="Tahoma"/>
                          <a:ea typeface="Tahoma"/>
                          <a:cs typeface="Tahoma"/>
                        </a:rPr>
                        <a:t>ipad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and camera use.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planning skills through decision making, layout, design and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design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 choice. Linking ideas from artists and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previous Artwork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142684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Artist/Photographer research and analysis, annotation, photography techniques.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Photoshoots, camera and </a:t>
                      </a:r>
                      <a:r>
                        <a:rPr lang="en-GB" sz="800" dirty="0" err="1">
                          <a:latin typeface="Tahoma"/>
                          <a:ea typeface="Tahoma"/>
                          <a:cs typeface="Tahoma"/>
                        </a:rPr>
                        <a:t>ipad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 techniques, use of apps and </a:t>
                      </a:r>
                      <a:r>
                        <a:rPr lang="en-GB" sz="800" dirty="0" err="1">
                          <a:latin typeface="Tahoma"/>
                          <a:ea typeface="Tahoma"/>
                          <a:cs typeface="Tahoma"/>
                        </a:rPr>
                        <a:t>digtal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 art. </a:t>
                      </a: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Artist/Photographer research and analysis, annotation, photography techniques.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Photoshoots, camera and </a:t>
                      </a:r>
                      <a:r>
                        <a:rPr lang="en-GB" sz="800" b="0" dirty="0" err="1">
                          <a:latin typeface="Tahoma"/>
                          <a:ea typeface="Tahoma"/>
                          <a:cs typeface="Tahoma"/>
                        </a:rPr>
                        <a:t>ipad</a:t>
                      </a:r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 techniques, use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of apps and </a:t>
                      </a:r>
                      <a:r>
                        <a:rPr lang="en-GB" sz="800" b="0" baseline="0" dirty="0" err="1">
                          <a:latin typeface="Tahoma"/>
                          <a:ea typeface="Tahoma"/>
                          <a:cs typeface="Tahoma"/>
                        </a:rPr>
                        <a:t>digtal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art.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3/4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</a:t>
                      </a:r>
                      <a:r>
                        <a:rPr lang="en-GB" sz="800" b="1" baseline="0" dirty="0">
                          <a:latin typeface="Tahoma"/>
                          <a:ea typeface="Tahoma"/>
                          <a:cs typeface="Tahoma"/>
                        </a:rPr>
                        <a:t>. AO4 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–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3/4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</a:t>
                      </a:r>
                      <a:r>
                        <a:rPr lang="en-GB" sz="800" b="1" baseline="0" dirty="0">
                          <a:latin typeface="Tahoma"/>
                          <a:ea typeface="Tahoma"/>
                          <a:cs typeface="Tahoma"/>
                        </a:rPr>
                        <a:t>. AO4 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–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. </a:t>
                      </a:r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Artist/Photographer research and analysis, annotation, photography techniques.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Photoshoots, camera and </a:t>
                      </a:r>
                      <a:r>
                        <a:rPr lang="en-GB" sz="800" b="0" dirty="0" err="1">
                          <a:latin typeface="Tahoma"/>
                          <a:ea typeface="Tahoma"/>
                          <a:cs typeface="Tahoma"/>
                        </a:rPr>
                        <a:t>ipad</a:t>
                      </a:r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 techniques, use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of apps and </a:t>
                      </a:r>
                      <a:r>
                        <a:rPr lang="en-GB" sz="800" b="0" baseline="0" dirty="0" err="1">
                          <a:latin typeface="Tahoma"/>
                          <a:ea typeface="Tahoma"/>
                          <a:cs typeface="Tahoma"/>
                        </a:rPr>
                        <a:t>digtal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art.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1/2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Assessment/Feedback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 understanding and reflection of AOs Starters, base line test, teacher feedback,</a:t>
                      </a:r>
                      <a:endParaRPr lang="en-US" sz="800" b="0" i="0" u="none" strike="noStrike" noProof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</a:t>
                      </a:r>
                      <a:r>
                        <a:rPr lang="en-GB" sz="800" b="0" i="0" u="none" strike="noStrike" baseline="0" noProof="0" dirty="0">
                          <a:latin typeface="Tahoma"/>
                        </a:rPr>
                        <a:t> </a:t>
                      </a:r>
                      <a:r>
                        <a:rPr lang="en-GB" sz="800" b="0" i="0" u="none" strike="noStrike" noProof="0" dirty="0">
                          <a:latin typeface="Tahoma"/>
                        </a:rPr>
                        <a:t>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  Starters, 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AOs, Starters, 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Ecco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Rounded base of skills and knowledge for GCSE Photography, with a view to move forward to College/Work.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High expectations, working Hard and showing GRIT.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25" y="18373"/>
            <a:ext cx="6665912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u="sng" dirty="0">
                <a:latin typeface="Tahoma"/>
                <a:ea typeface="Tahoma"/>
                <a:cs typeface="Tahoma"/>
              </a:rPr>
              <a:t>Subject/Course: AQA Photography</a:t>
            </a: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2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309" r="3454" b="21875"/>
          <a:stretch/>
        </p:blipFill>
        <p:spPr>
          <a:xfrm>
            <a:off x="8629650" y="44023"/>
            <a:ext cx="371475" cy="35361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10291" y="6453531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925" y="6404904"/>
            <a:ext cx="8839200" cy="275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4750" y="2144"/>
            <a:ext cx="4027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11: Year </a:t>
            </a:r>
            <a:r>
              <a:rPr lang="en-GB" sz="1600" b="1" u="sng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 2023- 24</a:t>
            </a:r>
            <a:endParaRPr lang="en-GB" sz="16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05097"/>
              </p:ext>
            </p:extLst>
          </p:nvPr>
        </p:nvGraphicFramePr>
        <p:xfrm>
          <a:off x="161926" y="462697"/>
          <a:ext cx="8839199" cy="5910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949">
                  <a:extLst>
                    <a:ext uri="{9D8B030D-6E8A-4147-A177-3AD203B41FA5}">
                      <a16:colId xmlns:a16="http://schemas.microsoft.com/office/drawing/2014/main" val="1880950037"/>
                    </a:ext>
                  </a:extLst>
                </a:gridCol>
                <a:gridCol w="1401535">
                  <a:extLst>
                    <a:ext uri="{9D8B030D-6E8A-4147-A177-3AD203B41FA5}">
                      <a16:colId xmlns:a16="http://schemas.microsoft.com/office/drawing/2014/main" val="2162335527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23323495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32116579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367316526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89277725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336569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Unit of Learning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–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 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1 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Coursework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2</a:t>
                      </a:r>
                    </a:p>
                    <a:p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2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Unit 2</a:t>
                      </a:r>
                    </a:p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40%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43297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Topic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Light and Dark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Light and Dark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Reviewing Coursework.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Exam</a:t>
                      </a:r>
                      <a:r>
                        <a:rPr lang="en-GB" sz="800" b="1" baseline="0" dirty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rPr>
                        <a:t> Question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2431"/>
                  </a:ext>
                </a:extLst>
              </a:tr>
              <a:tr h="5760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Skills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mono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printing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, pen,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Photoshop, apps</a:t>
                      </a:r>
                      <a:r>
                        <a:rPr lang="en-GB" sz="800" baseline="0">
                          <a:latin typeface="Tahoma"/>
                          <a:ea typeface="Tahoma"/>
                          <a:cs typeface="Tahoma"/>
                        </a:rPr>
                        <a:t>, iPad 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and camera use.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Reflecting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, improving and reviewing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Artists, research and analysis. Mono</a:t>
                      </a:r>
                      <a:r>
                        <a:rPr lang="en-US" sz="800" baseline="0" dirty="0">
                          <a:latin typeface="Tahoma"/>
                          <a:ea typeface="Tahoma"/>
                          <a:cs typeface="Tahoma"/>
                        </a:rPr>
                        <a:t> printing, </a:t>
                      </a:r>
                      <a:r>
                        <a:rPr lang="en-US" sz="800" dirty="0">
                          <a:latin typeface="Tahoma"/>
                          <a:ea typeface="Tahoma"/>
                          <a:cs typeface="Tahoma"/>
                        </a:rPr>
                        <a:t>Photography, annotation, analysis and literacy.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skills and experimenting in different media, mono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printing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, pen,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Photoshop, apps, iPad and camera use.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Developing ideas through planning, design, creating a Final outcome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in Art Exam.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15662"/>
                  </a:ext>
                </a:extLst>
              </a:tr>
              <a:tr h="167480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2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</a:t>
                      </a: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Objective 4- 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Final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Outcomes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Covering all assessment areas- </a:t>
                      </a: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students to review/reflect</a:t>
                      </a:r>
                      <a:r>
                        <a:rPr lang="en-GB" sz="800" baseline="0" dirty="0">
                          <a:latin typeface="Tahoma"/>
                          <a:ea typeface="Tahoma"/>
                          <a:cs typeface="Tahoma"/>
                        </a:rPr>
                        <a:t> on their coursework- developing it, adding to and improving it.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1</a:t>
                      </a:r>
                    </a:p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Outline, grid method, drawing, experimental drawing, tone, colour theory, colour techniques. Artist research and analysis, annotation, photography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2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materials and techniques. </a:t>
                      </a: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Assessment Objective 3</a:t>
                      </a:r>
                    </a:p>
                    <a:p>
                      <a:r>
                        <a:rPr lang="en-GB" sz="800" b="0" dirty="0">
                          <a:latin typeface="Tahoma"/>
                          <a:ea typeface="Tahoma"/>
                          <a:cs typeface="Tahoma"/>
                        </a:rPr>
                        <a:t>Using a range of different appropriate  materials. Using</a:t>
                      </a:r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 ideas, planning and analysis.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ART EXAM Assessment </a:t>
                      </a:r>
                    </a:p>
                    <a:p>
                      <a:r>
                        <a:rPr lang="en-GB" sz="800" b="1" dirty="0">
                          <a:latin typeface="Tahoma"/>
                          <a:ea typeface="Tahoma"/>
                          <a:cs typeface="Tahoma"/>
                        </a:rPr>
                        <a:t>Objective 4- </a:t>
                      </a:r>
                    </a:p>
                    <a:p>
                      <a:r>
                        <a:rPr lang="en-GB" sz="800" b="0" baseline="0" dirty="0">
                          <a:latin typeface="Tahoma"/>
                          <a:ea typeface="Tahoma"/>
                          <a:cs typeface="Tahoma"/>
                        </a:rPr>
                        <a:t>Creating  a Final Outcome linking to other assessment objectives. </a:t>
                      </a:r>
                      <a:endParaRPr lang="en-GB" sz="800" b="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29820"/>
                  </a:ext>
                </a:extLst>
              </a:tr>
              <a:tr h="99426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Assessment/Feedback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 understanding and reflection of AOs Starters, base line test, 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endParaRPr lang="en-GB" sz="800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Student understanding and reflection of AOs Starters,  teacher feedback,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 peer, self assessment. </a:t>
                      </a: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Booklets.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48695"/>
                  </a:ext>
                </a:extLst>
              </a:tr>
              <a:tr h="120095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/>
                          <a:ea typeface="Tahoma"/>
                          <a:cs typeface="Tahoma"/>
                        </a:rPr>
                        <a:t>Ecco Values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Rounded base of skills and knowledge for GCSE Photography, with a view to move forward to College/Work.</a:t>
                      </a: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Tahoma"/>
                          <a:ea typeface="Tahoma"/>
                          <a:cs typeface="Tahoma"/>
                        </a:rPr>
                        <a:t>High expectations, working Hard and showing GRIT.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</a:t>
                      </a:r>
                      <a:r>
                        <a:rPr lang="en-GB" sz="800" b="0" i="0" u="none" strike="noStrike" noProof="0" dirty="0" err="1">
                          <a:latin typeface="Tahoma"/>
                        </a:rPr>
                        <a:t>Photograhy</a:t>
                      </a:r>
                      <a:r>
                        <a:rPr lang="en-GB" sz="800" b="0" i="0" u="none" strike="noStrike" noProof="0" dirty="0">
                          <a:latin typeface="Tahoma"/>
                        </a:rPr>
                        <a:t>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Rounded base of skills and knowledge for GCSE Photography, with a view to move forward to College/Work.</a:t>
                      </a:r>
                      <a:endParaRPr lang="en-US" sz="800" b="0" i="0" u="none" strike="noStrike" noProof="0" dirty="0">
                        <a:latin typeface="Tahoma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latin typeface="Tahoma"/>
                        </a:rPr>
                        <a:t>High expectations, working Hard and showing GRIT.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468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666591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b="1" u="sng" dirty="0">
                <a:latin typeface="Tahoma"/>
                <a:ea typeface="Tahoma"/>
                <a:cs typeface="Tahoma"/>
              </a:rPr>
              <a:t>Subject/Course: AQA Photography</a:t>
            </a:r>
            <a:endParaRPr lang="en-GB" sz="16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3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1023</TotalTime>
  <Words>4410</Words>
  <Application>Microsoft Office PowerPoint</Application>
  <PresentationFormat>On-screen Show (4:3)</PresentationFormat>
  <Paragraphs>542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Ecclesfield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Silcock</dc:creator>
  <cp:lastModifiedBy>A Beal (Ecclesfield Staff)</cp:lastModifiedBy>
  <cp:revision>559</cp:revision>
  <cp:lastPrinted>2022-09-06T09:22:47Z</cp:lastPrinted>
  <dcterms:created xsi:type="dcterms:W3CDTF">2019-04-15T09:54:23Z</dcterms:created>
  <dcterms:modified xsi:type="dcterms:W3CDTF">2024-06-05T09:54:35Z</dcterms:modified>
</cp:coreProperties>
</file>