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9" r:id="rId2"/>
    <p:sldId id="257" r:id="rId3"/>
    <p:sldId id="269" r:id="rId4"/>
    <p:sldId id="264" r:id="rId5"/>
    <p:sldId id="263" r:id="rId6"/>
    <p:sldId id="267" r:id="rId7"/>
    <p:sldId id="268" r:id="rId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21" d="100"/>
          <a:sy n="21" d="100"/>
        </p:scale>
        <p:origin x="343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Silcock" userId="S::lsilcock@eccoschool.com::b78c0963-4a14-4e7b-950f-42617929009f" providerId="AD" clId="Web-{9AAF70DB-6014-B2CB-6F0A-81F6ED3B1064}"/>
    <pc:docChg chg="modSld">
      <pc:chgData name="L Silcock" userId="S::lsilcock@eccoschool.com::b78c0963-4a14-4e7b-950f-42617929009f" providerId="AD" clId="Web-{9AAF70DB-6014-B2CB-6F0A-81F6ED3B1064}" dt="2019-04-22T19:28:19.185" v="1552"/>
      <pc:docMkLst>
        <pc:docMk/>
      </pc:docMkLst>
      <pc:sldChg chg="modSp">
        <pc:chgData name="L Silcock" userId="S::lsilcock@eccoschool.com::b78c0963-4a14-4e7b-950f-42617929009f" providerId="AD" clId="Web-{9AAF70DB-6014-B2CB-6F0A-81F6ED3B1064}" dt="2019-04-22T19:28:19.185" v="1552"/>
        <pc:sldMkLst>
          <pc:docMk/>
          <pc:sldMk cId="2226025684" sldId="261"/>
        </pc:sldMkLst>
        <pc:spChg chg="mod">
          <ac:chgData name="L Silcock" userId="S::lsilcock@eccoschool.com::b78c0963-4a14-4e7b-950f-42617929009f" providerId="AD" clId="Web-{9AAF70DB-6014-B2CB-6F0A-81F6ED3B1064}" dt="2019-04-22T19:02:47.368" v="97" actId="20577"/>
          <ac:spMkLst>
            <pc:docMk/>
            <pc:sldMk cId="2226025684" sldId="261"/>
            <ac:spMk id="7" creationId="{00000000-0000-0000-0000-000000000000}"/>
          </ac:spMkLst>
        </pc:spChg>
        <pc:graphicFrameChg chg="mod modGraphic">
          <ac:chgData name="L Silcock" userId="S::lsilcock@eccoschool.com::b78c0963-4a14-4e7b-950f-42617929009f" providerId="AD" clId="Web-{9AAF70DB-6014-B2CB-6F0A-81F6ED3B1064}" dt="2019-04-22T19:28:19.185" v="1552"/>
          <ac:graphicFrameMkLst>
            <pc:docMk/>
            <pc:sldMk cId="2226025684" sldId="261"/>
            <ac:graphicFrameMk id="9" creationId="{00000000-0000-0000-0000-000000000000}"/>
          </ac:graphicFrameMkLst>
        </pc:graphicFrameChg>
        <pc:picChg chg="mod">
          <ac:chgData name="L Silcock" userId="S::lsilcock@eccoschool.com::b78c0963-4a14-4e7b-950f-42617929009f" providerId="AD" clId="Web-{9AAF70DB-6014-B2CB-6F0A-81F6ED3B1064}" dt="2019-04-22T19:02:18.087" v="77" actId="1076"/>
          <ac:picMkLst>
            <pc:docMk/>
            <pc:sldMk cId="2226025684" sldId="261"/>
            <ac:picMk id="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F1D5D-ABB6-4101-84F3-3FDF26BD7F4B}" type="datetimeFigureOut">
              <a:rPr lang="en-GB" smtClean="0"/>
              <a:t>05/06/2024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C2110-75A3-4241-A9AE-1DA1A9BAB4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854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43DA-1C9E-42D4-8BD0-E0A9FE3C448C}" type="datetimeFigureOut">
              <a:rPr lang="en-GB" smtClean="0"/>
              <a:t>05/06/2024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EFA7C-DEB4-478C-AFFF-3C6BF8425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066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43DA-1C9E-42D4-8BD0-E0A9FE3C448C}" type="datetimeFigureOut">
              <a:rPr lang="en-GB" smtClean="0"/>
              <a:t>05/06/2024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EFA7C-DEB4-478C-AFFF-3C6BF8425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841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43DA-1C9E-42D4-8BD0-E0A9FE3C448C}" type="datetimeFigureOut">
              <a:rPr lang="en-GB" smtClean="0"/>
              <a:t>05/06/2024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EFA7C-DEB4-478C-AFFF-3C6BF8425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966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43DA-1C9E-42D4-8BD0-E0A9FE3C448C}" type="datetimeFigureOut">
              <a:rPr lang="en-GB" smtClean="0"/>
              <a:t>05/06/2024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EFA7C-DEB4-478C-AFFF-3C6BF8425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983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43DA-1C9E-42D4-8BD0-E0A9FE3C448C}" type="datetimeFigureOut">
              <a:rPr lang="en-GB" smtClean="0"/>
              <a:t>05/06/2024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EFA7C-DEB4-478C-AFFF-3C6BF8425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93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43DA-1C9E-42D4-8BD0-E0A9FE3C448C}" type="datetimeFigureOut">
              <a:rPr lang="en-GB" smtClean="0"/>
              <a:t>05/06/2024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EFA7C-DEB4-478C-AFFF-3C6BF8425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151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43DA-1C9E-42D4-8BD0-E0A9FE3C448C}" type="datetimeFigureOut">
              <a:rPr lang="en-GB" smtClean="0"/>
              <a:t>05/06/2024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EFA7C-DEB4-478C-AFFF-3C6BF8425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062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43DA-1C9E-42D4-8BD0-E0A9FE3C448C}" type="datetimeFigureOut">
              <a:rPr lang="en-GB" smtClean="0"/>
              <a:t>05/06/2024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EFA7C-DEB4-478C-AFFF-3C6BF8425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794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43DA-1C9E-42D4-8BD0-E0A9FE3C448C}" type="datetimeFigureOut">
              <a:rPr lang="en-GB" smtClean="0"/>
              <a:t>05/06/2024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EFA7C-DEB4-478C-AFFF-3C6BF8425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790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43DA-1C9E-42D4-8BD0-E0A9FE3C448C}" type="datetimeFigureOut">
              <a:rPr lang="en-GB" smtClean="0"/>
              <a:t>05/06/2024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EFA7C-DEB4-478C-AFFF-3C6BF8425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137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43DA-1C9E-42D4-8BD0-E0A9FE3C448C}" type="datetimeFigureOut">
              <a:rPr lang="en-GB" smtClean="0"/>
              <a:t>05/06/2024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EFA7C-DEB4-478C-AFFF-3C6BF8425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439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943DA-1C9E-42D4-8BD0-E0A9FE3C448C}" type="datetimeFigureOut">
              <a:rPr lang="en-GB" smtClean="0"/>
              <a:t>05/06/2024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EFA7C-DEB4-478C-AFFF-3C6BF8425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293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1309" r="3454" b="21875"/>
          <a:stretch/>
        </p:blipFill>
        <p:spPr>
          <a:xfrm>
            <a:off x="8130790" y="0"/>
            <a:ext cx="552767" cy="534184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388322" y="6485170"/>
            <a:ext cx="6742468" cy="283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800" b="1" dirty="0">
                <a:solidFill>
                  <a:srgbClr val="FF0000"/>
                </a:solidFill>
              </a:rPr>
              <a:t>Work Hard ǀ Be Kind ǀ Aim High ǀ Show GRIT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61925" y="6446755"/>
            <a:ext cx="8839200" cy="275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984647" y="0"/>
            <a:ext cx="4027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Year 7: Year Overview 2023-24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629136"/>
              </p:ext>
            </p:extLst>
          </p:nvPr>
        </p:nvGraphicFramePr>
        <p:xfrm>
          <a:off x="161925" y="534184"/>
          <a:ext cx="8825505" cy="54919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425">
                  <a:extLst>
                    <a:ext uri="{9D8B030D-6E8A-4147-A177-3AD203B41FA5}">
                      <a16:colId xmlns:a16="http://schemas.microsoft.com/office/drawing/2014/main" val="1880950037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2162335527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233234955"/>
                    </a:ext>
                  </a:extLst>
                </a:gridCol>
                <a:gridCol w="1319819">
                  <a:extLst>
                    <a:ext uri="{9D8B030D-6E8A-4147-A177-3AD203B41FA5}">
                      <a16:colId xmlns:a16="http://schemas.microsoft.com/office/drawing/2014/main" val="1321165799"/>
                    </a:ext>
                  </a:extLst>
                </a:gridCol>
                <a:gridCol w="1391262">
                  <a:extLst>
                    <a:ext uri="{9D8B030D-6E8A-4147-A177-3AD203B41FA5}">
                      <a16:colId xmlns:a16="http://schemas.microsoft.com/office/drawing/2014/main" val="1367316526"/>
                    </a:ext>
                  </a:extLst>
                </a:gridCol>
                <a:gridCol w="1425637">
                  <a:extLst>
                    <a:ext uri="{9D8B030D-6E8A-4147-A177-3AD203B41FA5}">
                      <a16:colId xmlns:a16="http://schemas.microsoft.com/office/drawing/2014/main" val="2336569452"/>
                    </a:ext>
                  </a:extLst>
                </a:gridCol>
                <a:gridCol w="1212162">
                  <a:extLst>
                    <a:ext uri="{9D8B030D-6E8A-4147-A177-3AD203B41FA5}">
                      <a16:colId xmlns:a16="http://schemas.microsoft.com/office/drawing/2014/main" val="3493483200"/>
                    </a:ext>
                  </a:extLst>
                </a:gridCol>
              </a:tblGrid>
              <a:tr h="428645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Term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50" dirty="0">
                          <a:latin typeface="Tahoma"/>
                          <a:ea typeface="Tahoma"/>
                          <a:cs typeface="Tahoma"/>
                        </a:rPr>
                        <a:t>Half Term 1</a:t>
                      </a:r>
                    </a:p>
                    <a:p>
                      <a:endParaRPr lang="en-GB" sz="95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50" dirty="0"/>
                        <a:t>Half Term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50" dirty="0">
                          <a:latin typeface="Tahoma"/>
                          <a:ea typeface="Tahoma"/>
                          <a:cs typeface="Tahoma"/>
                        </a:rPr>
                        <a:t>Half Term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50" dirty="0">
                          <a:latin typeface="Tahoma"/>
                          <a:ea typeface="Tahoma"/>
                          <a:cs typeface="Tahoma"/>
                        </a:rPr>
                        <a:t>Half Term</a:t>
                      </a:r>
                      <a:r>
                        <a:rPr lang="en-GB" sz="950" baseline="0" dirty="0">
                          <a:latin typeface="Tahoma"/>
                          <a:ea typeface="Tahoma"/>
                          <a:cs typeface="Tahoma"/>
                        </a:rPr>
                        <a:t> 4</a:t>
                      </a:r>
                      <a:endParaRPr lang="en-GB" sz="95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50" dirty="0">
                          <a:latin typeface="Tahoma"/>
                          <a:ea typeface="Tahoma"/>
                          <a:cs typeface="Tahoma"/>
                        </a:rPr>
                        <a:t>Half Term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950" dirty="0">
                          <a:latin typeface="Tahoma"/>
                          <a:ea typeface="Tahoma"/>
                          <a:cs typeface="Tahoma"/>
                        </a:rPr>
                        <a:t>Half Term</a:t>
                      </a:r>
                      <a:r>
                        <a:rPr lang="en-GB" sz="950" baseline="0" dirty="0">
                          <a:latin typeface="Tahoma"/>
                          <a:ea typeface="Tahoma"/>
                          <a:cs typeface="Tahoma"/>
                        </a:rPr>
                        <a:t> 6</a:t>
                      </a:r>
                      <a:endParaRPr lang="en-GB" sz="95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343297"/>
                  </a:ext>
                </a:extLst>
              </a:tr>
              <a:tr h="576039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Topic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Tahoma"/>
                          <a:ea typeface="Tahoma"/>
                          <a:cs typeface="Tahoma"/>
                        </a:rPr>
                        <a:t>Getting to know Art and design.</a:t>
                      </a:r>
                    </a:p>
                    <a:p>
                      <a:r>
                        <a:rPr lang="en-GB" sz="900" b="1" dirty="0">
                          <a:latin typeface="Tahoma"/>
                          <a:ea typeface="Tahoma"/>
                          <a:cs typeface="Tahoma"/>
                        </a:rPr>
                        <a:t>Formal Elements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Tahoma"/>
                          <a:ea typeface="Tahoma"/>
                          <a:cs typeface="Tahoma"/>
                        </a:rPr>
                        <a:t>Getting to know Art and design.</a:t>
                      </a:r>
                    </a:p>
                    <a:p>
                      <a:r>
                        <a:rPr lang="en-GB" sz="900" b="1" dirty="0">
                          <a:latin typeface="Tahoma"/>
                          <a:ea typeface="Tahoma"/>
                          <a:cs typeface="Tahoma"/>
                        </a:rPr>
                        <a:t>Formal Elements</a:t>
                      </a:r>
                    </a:p>
                    <a:p>
                      <a:endParaRPr lang="en-GB" sz="900" b="1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Tahoma"/>
                          <a:ea typeface="Tahoma"/>
                          <a:cs typeface="Tahoma"/>
                        </a:rPr>
                        <a:t>Getting to know Art and design.</a:t>
                      </a:r>
                    </a:p>
                    <a:p>
                      <a:r>
                        <a:rPr lang="en-GB" sz="900" b="1" dirty="0">
                          <a:latin typeface="Tahoma"/>
                          <a:ea typeface="Tahoma"/>
                          <a:cs typeface="Tahoma"/>
                        </a:rPr>
                        <a:t>Formal Elements</a:t>
                      </a:r>
                    </a:p>
                    <a:p>
                      <a:endParaRPr lang="en-GB" sz="900" b="1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Tahoma"/>
                          <a:ea typeface="Tahoma"/>
                          <a:cs typeface="Tahoma"/>
                        </a:rPr>
                        <a:t>Nature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Tahoma"/>
                          <a:ea typeface="Tahoma"/>
                          <a:cs typeface="Tahoma"/>
                        </a:rPr>
                        <a:t>Nature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900" b="1" dirty="0">
                          <a:latin typeface="Tahoma"/>
                          <a:ea typeface="Tahoma"/>
                          <a:cs typeface="Tahoma"/>
                        </a:rPr>
                        <a:t>Nature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532431"/>
                  </a:ext>
                </a:extLst>
              </a:tr>
              <a:tr h="576039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Skills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Tahoma"/>
                          <a:ea typeface="Tahoma"/>
                          <a:cs typeface="Tahoma"/>
                        </a:rPr>
                        <a:t>Drawing, tone, shading, colour theory, colour techniques, weaving and paper</a:t>
                      </a:r>
                      <a:r>
                        <a:rPr lang="en-GB" sz="900" baseline="0" dirty="0">
                          <a:latin typeface="Tahoma"/>
                          <a:ea typeface="Tahoma"/>
                          <a:cs typeface="Tahoma"/>
                        </a:rPr>
                        <a:t> </a:t>
                      </a:r>
                      <a:r>
                        <a:rPr lang="en-GB" sz="900" dirty="0">
                          <a:latin typeface="Tahoma"/>
                          <a:ea typeface="Tahoma"/>
                          <a:cs typeface="Tahoma"/>
                        </a:rPr>
                        <a:t>outcomes.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Tahoma"/>
                          <a:ea typeface="Tahoma"/>
                          <a:cs typeface="Tahoma"/>
                        </a:rPr>
                        <a:t>Drawing, designing, applying colour skills, tone, Paint techniques,</a:t>
                      </a:r>
                      <a:r>
                        <a:rPr lang="en-GB" sz="900" baseline="0" dirty="0">
                          <a:latin typeface="Tahoma"/>
                          <a:ea typeface="Tahoma"/>
                          <a:cs typeface="Tahoma"/>
                        </a:rPr>
                        <a:t> </a:t>
                      </a:r>
                      <a:r>
                        <a:rPr lang="en-GB" sz="900" dirty="0">
                          <a:latin typeface="Tahoma"/>
                          <a:ea typeface="Tahoma"/>
                          <a:cs typeface="Tahoma"/>
                        </a:rPr>
                        <a:t>Artist research,</a:t>
                      </a:r>
                      <a:r>
                        <a:rPr lang="en-GB" sz="900" baseline="0" dirty="0">
                          <a:latin typeface="Tahoma"/>
                          <a:ea typeface="Tahoma"/>
                          <a:cs typeface="Tahoma"/>
                        </a:rPr>
                        <a:t> pastel and photography</a:t>
                      </a:r>
                      <a:endParaRPr lang="en-GB" sz="9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Tahoma"/>
                          <a:ea typeface="Tahoma"/>
                          <a:cs typeface="Tahoma"/>
                        </a:rPr>
                        <a:t>Artist research and anaylsis,drawing techniques, exploration of different media</a:t>
                      </a:r>
                      <a:r>
                        <a:rPr lang="en-GB" sz="900" baseline="0" dirty="0">
                          <a:latin typeface="Tahoma"/>
                          <a:ea typeface="Tahoma"/>
                          <a:cs typeface="Tahoma"/>
                        </a:rPr>
                        <a:t> through portrait art.</a:t>
                      </a:r>
                      <a:endParaRPr lang="en-GB" sz="9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Tahoma"/>
                          <a:ea typeface="Tahoma"/>
                          <a:cs typeface="Tahoma"/>
                        </a:rPr>
                        <a:t>Linking with artists, designing,</a:t>
                      </a:r>
                      <a:r>
                        <a:rPr lang="en-GB" sz="900" baseline="0" dirty="0">
                          <a:latin typeface="Tahoma"/>
                          <a:ea typeface="Tahoma"/>
                          <a:cs typeface="Tahoma"/>
                        </a:rPr>
                        <a:t> drawing, painting, backgrounds and pattern.</a:t>
                      </a:r>
                      <a:endParaRPr lang="en-GB" sz="9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Research ( mind mapping)  </a:t>
                      </a:r>
                    </a:p>
                    <a:p>
                      <a:r>
                        <a:rPr lang="en-GB" sz="9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Media use (photography</a:t>
                      </a:r>
                      <a:r>
                        <a:rPr lang="en-GB" sz="9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</a:p>
                    <a:p>
                      <a:r>
                        <a:rPr lang="en-GB" sz="9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Photoshop ( layers and effects)</a:t>
                      </a:r>
                      <a:endParaRPr lang="en-GB" sz="9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Composition, scale and media use. </a:t>
                      </a:r>
                      <a:r>
                        <a:rPr lang="en-GB" sz="9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Textiles and Art for purpose. </a:t>
                      </a:r>
                      <a:endParaRPr lang="en-GB" sz="9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415662"/>
                  </a:ext>
                </a:extLst>
              </a:tr>
              <a:tr h="99426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Knowledge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Tahoma"/>
                          <a:ea typeface="Tahoma"/>
                          <a:cs typeface="Tahoma"/>
                        </a:rPr>
                        <a:t>Drawing techniques, shading, Artists linking to Key Skills, analysis of Artist/Artwork.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Tahoma"/>
                          <a:ea typeface="Tahoma"/>
                          <a:cs typeface="Tahoma"/>
                        </a:rPr>
                        <a:t>colours, Artist links, drawing, shading and paint  techniques.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Tahoma"/>
                          <a:ea typeface="Tahoma"/>
                          <a:cs typeface="Tahoma"/>
                        </a:rPr>
                        <a:t>Artist</a:t>
                      </a:r>
                      <a:r>
                        <a:rPr lang="en-GB" sz="900" baseline="0" dirty="0">
                          <a:latin typeface="Tahoma"/>
                          <a:ea typeface="Tahoma"/>
                          <a:cs typeface="Tahoma"/>
                        </a:rPr>
                        <a:t> </a:t>
                      </a:r>
                      <a:r>
                        <a:rPr lang="en-GB" sz="900" dirty="0">
                          <a:latin typeface="Tahoma"/>
                          <a:ea typeface="Tahoma"/>
                          <a:cs typeface="Tahoma"/>
                        </a:rPr>
                        <a:t>research, Artists that use portrait in their Artwork, tonal techniques,</a:t>
                      </a:r>
                      <a:r>
                        <a:rPr lang="en-GB" sz="900" baseline="0" dirty="0">
                          <a:latin typeface="Tahoma"/>
                          <a:ea typeface="Tahoma"/>
                          <a:cs typeface="Tahoma"/>
                        </a:rPr>
                        <a:t> using portion. </a:t>
                      </a:r>
                      <a:endParaRPr lang="en-GB" sz="9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Understanding the</a:t>
                      </a:r>
                      <a:r>
                        <a:rPr lang="en-GB" sz="9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themes and artists of this art movement.</a:t>
                      </a:r>
                    </a:p>
                    <a:p>
                      <a:r>
                        <a:rPr lang="en-GB" sz="9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Understanding the styles and media best suited to it.</a:t>
                      </a:r>
                    </a:p>
                    <a:p>
                      <a:endParaRPr lang="en-GB" sz="9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latin typeface="Tahoma"/>
                          <a:ea typeface="Tahoma"/>
                          <a:cs typeface="Tahoma"/>
                        </a:rPr>
                        <a:t>Linking research and Artists together to create a final outcome, designing, layout, using different materials.</a:t>
                      </a:r>
                    </a:p>
                    <a:p>
                      <a:endParaRPr lang="en-GB" sz="900" baseline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clear understanding of design for purpose</a:t>
                      </a:r>
                      <a:r>
                        <a:rPr lang="en-GB" sz="9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 create a personal piece in the style of the Artists studied. </a:t>
                      </a:r>
                      <a:endParaRPr lang="en-GB" sz="9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829820"/>
                  </a:ext>
                </a:extLst>
              </a:tr>
              <a:tr h="99426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Assessment/Feedback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Tahoma"/>
                          <a:ea typeface="Tahoma"/>
                          <a:cs typeface="Tahoma"/>
                        </a:rPr>
                        <a:t>Starters, base line test, teacher feedback,</a:t>
                      </a:r>
                      <a:endParaRPr lang="en-US" sz="900" dirty="0"/>
                    </a:p>
                    <a:p>
                      <a:pPr lvl="0">
                        <a:buNone/>
                      </a:pPr>
                      <a:r>
                        <a:rPr lang="en-GB" sz="900" dirty="0">
                          <a:latin typeface="Tahoma"/>
                          <a:ea typeface="Tahoma"/>
                          <a:cs typeface="Tahoma"/>
                        </a:rPr>
                        <a:t> peer, self assessment.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Starters, plenaries, teacher feedback</a:t>
                      </a:r>
                    </a:p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peer, self assessment.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Starters, plenaries, </a:t>
                      </a:r>
                      <a:endParaRPr lang="en-US" sz="9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teacher feedback, base line test,</a:t>
                      </a:r>
                      <a:endParaRPr lang="en-US" sz="9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peer, self </a:t>
                      </a:r>
                    </a:p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assessment.</a:t>
                      </a:r>
                      <a:endParaRPr lang="en-US" sz="900" b="0" i="0" u="none" strike="noStrike" noProof="0" dirty="0">
                        <a:latin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Starters, plenaries, </a:t>
                      </a:r>
                      <a:endParaRPr lang="en-US" sz="9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teacher feedback</a:t>
                      </a:r>
                      <a:endParaRPr lang="en-US" sz="9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peer, self assessment.</a:t>
                      </a:r>
                      <a:endParaRPr lang="en-US" sz="900" b="0" i="0" u="none" strike="noStrike" noProof="0" dirty="0">
                        <a:latin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Student understanding and reflection of AOs, Starters,  </a:t>
                      </a:r>
                    </a:p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teacher feedback,</a:t>
                      </a:r>
                      <a:endParaRPr lang="en-US" sz="9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Student understanding and reflection of AOs, Starters,  </a:t>
                      </a:r>
                    </a:p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teacher feedback,</a:t>
                      </a:r>
                      <a:endParaRPr lang="en-US" sz="9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048695"/>
                  </a:ext>
                </a:extLst>
              </a:tr>
              <a:tr h="99426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Ecco Values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Tahoma"/>
                          <a:ea typeface="Tahoma"/>
                          <a:cs typeface="Tahoma"/>
                        </a:rPr>
                        <a:t>Base of all round art skills, knowledge for life, preparation for all Art and Photography projects, GRIT, sharing, supporting.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Tahoma"/>
                          <a:ea typeface="Tahoma"/>
                          <a:cs typeface="Tahoma"/>
                        </a:rPr>
                        <a:t>Knowledge of key drawing and shading skills, looking at Artists and designing.</a:t>
                      </a:r>
                    </a:p>
                    <a:p>
                      <a:pPr lvl="0">
                        <a:buNone/>
                      </a:pPr>
                      <a:r>
                        <a:rPr lang="en-GB" sz="900" dirty="0">
                          <a:latin typeface="Tahoma"/>
                          <a:ea typeface="Tahoma"/>
                          <a:cs typeface="Tahoma"/>
                        </a:rPr>
                        <a:t>Sharing, be kind, high expectations and GRIT.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Knowledge of key drawing and shading skills, colour skills, using different media, looking at Artists and designing.</a:t>
                      </a:r>
                      <a:endParaRPr lang="en-US" sz="9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Sharing, be kind, high expectations and GRIT.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Linking knowledge learnt together. Artists and </a:t>
                      </a:r>
                    </a:p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designing.</a:t>
                      </a:r>
                      <a:endParaRPr lang="en-US" sz="9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latin typeface="Tahoma"/>
                        </a:rPr>
                        <a:t>Sharing, be kind, high expectations and GRIT.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 kind- discuss</a:t>
                      </a:r>
                      <a:r>
                        <a:rPr lang="en-GB" sz="9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ideas thoughtfully. Aim high- Truly understand the art style. Show grit- learn new photography skills and be happy to make mistakes and improve on them.</a:t>
                      </a:r>
                    </a:p>
                    <a:p>
                      <a:pPr lvl="0">
                        <a:buNone/>
                      </a:pP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Work hard- develop the</a:t>
                      </a:r>
                      <a:r>
                        <a:rPr lang="en-GB" sz="9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best final pieces through hard work on skills and ideas. Use grid method to create complex compositions.</a:t>
                      </a:r>
                      <a:endParaRPr lang="en-GB" sz="9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lvl="0">
                        <a:buNone/>
                      </a:pPr>
                      <a:endParaRPr lang="en-GB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74681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0"/>
            <a:ext cx="4027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Subject:  Art and Design </a:t>
            </a:r>
          </a:p>
        </p:txBody>
      </p:sp>
    </p:spTree>
    <p:extLst>
      <p:ext uri="{BB962C8B-B14F-4D97-AF65-F5344CB8AC3E}">
        <p14:creationId xmlns:p14="http://schemas.microsoft.com/office/powerpoint/2010/main" val="2184343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25" r="3454" b="21875"/>
          <a:stretch/>
        </p:blipFill>
        <p:spPr>
          <a:xfrm>
            <a:off x="8130790" y="-32238"/>
            <a:ext cx="578954" cy="538424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388322" y="6485170"/>
            <a:ext cx="6742468" cy="283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800" b="1" dirty="0">
                <a:solidFill>
                  <a:srgbClr val="FF0000"/>
                </a:solidFill>
              </a:rPr>
              <a:t>Work Hard ǀ Be Kind ǀ Aim High ǀ Show GRIT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61925" y="6446755"/>
            <a:ext cx="8839200" cy="275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920852" y="-27448"/>
            <a:ext cx="4027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Year 8: Year Overview 2023- 24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237813"/>
              </p:ext>
            </p:extLst>
          </p:nvPr>
        </p:nvGraphicFramePr>
        <p:xfrm>
          <a:off x="257177" y="517066"/>
          <a:ext cx="8648696" cy="57545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8724">
                  <a:extLst>
                    <a:ext uri="{9D8B030D-6E8A-4147-A177-3AD203B41FA5}">
                      <a16:colId xmlns:a16="http://schemas.microsoft.com/office/drawing/2014/main" val="1880950037"/>
                    </a:ext>
                  </a:extLst>
                </a:gridCol>
                <a:gridCol w="1242332">
                  <a:extLst>
                    <a:ext uri="{9D8B030D-6E8A-4147-A177-3AD203B41FA5}">
                      <a16:colId xmlns:a16="http://schemas.microsoft.com/office/drawing/2014/main" val="2162335527"/>
                    </a:ext>
                  </a:extLst>
                </a:gridCol>
                <a:gridCol w="1235528">
                  <a:extLst>
                    <a:ext uri="{9D8B030D-6E8A-4147-A177-3AD203B41FA5}">
                      <a16:colId xmlns:a16="http://schemas.microsoft.com/office/drawing/2014/main" val="2233234955"/>
                    </a:ext>
                  </a:extLst>
                </a:gridCol>
                <a:gridCol w="1235528">
                  <a:extLst>
                    <a:ext uri="{9D8B030D-6E8A-4147-A177-3AD203B41FA5}">
                      <a16:colId xmlns:a16="http://schemas.microsoft.com/office/drawing/2014/main" val="3751827774"/>
                    </a:ext>
                  </a:extLst>
                </a:gridCol>
                <a:gridCol w="1182463">
                  <a:extLst>
                    <a:ext uri="{9D8B030D-6E8A-4147-A177-3AD203B41FA5}">
                      <a16:colId xmlns:a16="http://schemas.microsoft.com/office/drawing/2014/main" val="1321165799"/>
                    </a:ext>
                  </a:extLst>
                </a:gridCol>
                <a:gridCol w="1288593">
                  <a:extLst>
                    <a:ext uri="{9D8B030D-6E8A-4147-A177-3AD203B41FA5}">
                      <a16:colId xmlns:a16="http://schemas.microsoft.com/office/drawing/2014/main" val="1367316526"/>
                    </a:ext>
                  </a:extLst>
                </a:gridCol>
                <a:gridCol w="1235528">
                  <a:extLst>
                    <a:ext uri="{9D8B030D-6E8A-4147-A177-3AD203B41FA5}">
                      <a16:colId xmlns:a16="http://schemas.microsoft.com/office/drawing/2014/main" val="2336569452"/>
                    </a:ext>
                  </a:extLst>
                </a:gridCol>
              </a:tblGrid>
              <a:tr h="545508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Term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Half term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Half term 2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Half term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Half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term 4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Half term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Half term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343297"/>
                  </a:ext>
                </a:extLst>
              </a:tr>
              <a:tr h="576039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Topic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Day of Dead and Mexico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Day of the Dead and Mexico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Contemporary</a:t>
                      </a:r>
                      <a:r>
                        <a:rPr lang="en-GB" sz="1000" b="1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Art</a:t>
                      </a:r>
                    </a:p>
                    <a:p>
                      <a:endParaRPr lang="en-GB" sz="1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Contemporary 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Places</a:t>
                      </a:r>
                      <a:r>
                        <a:rPr lang="en-GB" sz="1000" b="1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en-GB" sz="1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Places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532431"/>
                  </a:ext>
                </a:extLst>
              </a:tr>
              <a:tr h="576039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Skills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Photography (composition, focus, lighting), sketching( shape and proportion), painting ( colour mixing), drawing, mind mapping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3D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building / relief work in clay or card</a:t>
                      </a:r>
                    </a:p>
                    <a:p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 texture, shape, form)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Written analysis using </a:t>
                      </a:r>
                    </a:p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thinking hats.</a:t>
                      </a:r>
                    </a:p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Drawing( shape, tone,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line)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Letter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forms ( grid method to draw and IT skills)</a:t>
                      </a:r>
                    </a:p>
                    <a:p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Painting skills. Printing skills</a:t>
                      </a:r>
                    </a:p>
                    <a:p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 and composition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Research ( mind mapping)  </a:t>
                      </a:r>
                    </a:p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Media use (photography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</a:p>
                    <a:p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Photoshop ( layers and effects)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Composition, scale and media use. ( Scaling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up methods)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415662"/>
                  </a:ext>
                </a:extLst>
              </a:tr>
              <a:tr h="99426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Knowledge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Asking the following questions whilst researching :</a:t>
                      </a:r>
                    </a:p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are masks for?</a:t>
                      </a:r>
                    </a:p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are the differences/ similarities in different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cultures ? How have different artists influenced Mexican culture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Understanding the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design process and learning new ways of </a:t>
                      </a:r>
                    </a:p>
                    <a:p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building 3D structures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Asking the following whilst researching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 writing and drawing:</a:t>
                      </a:r>
                    </a:p>
                    <a:p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is contemporary art?</a:t>
                      </a:r>
                    </a:p>
                    <a:p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messages are there in art?</a:t>
                      </a:r>
                    </a:p>
                    <a:p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are my own opinions and ideas?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Understanding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 power of art to change minds when designing a card to send to a special someone showing appreciation. PHSCE themes looking at gender, social issues and politics.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Understanding the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themes and artists who use places in their Artwork. Researching the Sheffield Artist Jo Peel.  Understanding how to draw buildings</a:t>
                      </a:r>
                      <a:r>
                        <a:rPr lang="en-GB" sz="800" baseline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perspective. 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Understanding the styles and media best suited to it.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clear understanding of design for purpose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 create a personal piece in the style of Jo Peel.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829820"/>
                  </a:ext>
                </a:extLst>
              </a:tr>
              <a:tr h="99426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Assessment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 understanding and reflection of AOs Starters, base line test, 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  <a:endParaRPr lang="en-GB" dirty="0"/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AOs,</a:t>
                      </a:r>
                      <a:r>
                        <a:rPr lang="en-GB" sz="800" b="0" i="0" u="none" strike="noStrike" baseline="0" noProof="0" dirty="0">
                          <a:latin typeface="Tahoma"/>
                        </a:rPr>
                        <a:t> </a:t>
                      </a:r>
                      <a:r>
                        <a:rPr lang="en-GB" sz="800" b="0" i="0" u="none" strike="noStrike" noProof="0" dirty="0">
                          <a:latin typeface="Tahoma"/>
                        </a:rPr>
                        <a:t> Starters, 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AOs, Starters, 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AOs,  Starters, 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AOs, Starters, 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AOs, Starters, 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048695"/>
                  </a:ext>
                </a:extLst>
              </a:tr>
              <a:tr h="994260">
                <a:tc>
                  <a:txBody>
                    <a:bodyPr/>
                    <a:lstStyle/>
                    <a:p>
                      <a:r>
                        <a:rPr lang="en-GB" sz="1400" b="1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Ecco</a:t>
                      </a:r>
                      <a:r>
                        <a:rPr lang="en-GB" sz="1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Values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Show grit- good questioning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research. Aim high with portrait as it is a challenging theme.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 kind- working collaboratively with materials. Work hard- Learning new skills and being patient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with skills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 kind- Listening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 others opinions and debating ideas. Aim high- High level of critical understanding.</a:t>
                      </a:r>
                    </a:p>
                    <a:p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Work hard- Put real effort into a design to be given to a chosen person. Aim high- excellence needed as it is to be celebrated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given to someone.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 kind- discuss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ideas thoughtfully. Aim high- Truly understand the art style. Show grit- learn new photography skills and be happy to make mistakes and improve on them.</a:t>
                      </a:r>
                    </a:p>
                    <a:p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Work hard- develop the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best final pieces through hard work on skills and ideas. Use grid method to create complex compositions.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74681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-77530" y="-27448"/>
            <a:ext cx="4027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Subject:  Art and Design </a:t>
            </a:r>
          </a:p>
        </p:txBody>
      </p:sp>
    </p:spTree>
    <p:extLst>
      <p:ext uri="{BB962C8B-B14F-4D97-AF65-F5344CB8AC3E}">
        <p14:creationId xmlns:p14="http://schemas.microsoft.com/office/powerpoint/2010/main" val="3760919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94" r="3454" b="21875"/>
          <a:stretch/>
        </p:blipFill>
        <p:spPr>
          <a:xfrm>
            <a:off x="8130790" y="63795"/>
            <a:ext cx="455445" cy="421782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388322" y="6485170"/>
            <a:ext cx="6742468" cy="283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800" b="1" dirty="0">
                <a:solidFill>
                  <a:srgbClr val="FF0000"/>
                </a:solidFill>
              </a:rPr>
              <a:t>Work Hard ǀ Be Kind ǀ Aim High ǀ Show GRIT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61925" y="6446755"/>
            <a:ext cx="8839200" cy="275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61313" y="13054"/>
            <a:ext cx="4027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Year 9: Year Overview 2023-24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769865"/>
              </p:ext>
            </p:extLst>
          </p:nvPr>
        </p:nvGraphicFramePr>
        <p:xfrm>
          <a:off x="219074" y="496457"/>
          <a:ext cx="8724902" cy="60987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7206">
                  <a:extLst>
                    <a:ext uri="{9D8B030D-6E8A-4147-A177-3AD203B41FA5}">
                      <a16:colId xmlns:a16="http://schemas.microsoft.com/office/drawing/2014/main" val="1880950037"/>
                    </a:ext>
                  </a:extLst>
                </a:gridCol>
                <a:gridCol w="1240946">
                  <a:extLst>
                    <a:ext uri="{9D8B030D-6E8A-4147-A177-3AD203B41FA5}">
                      <a16:colId xmlns:a16="http://schemas.microsoft.com/office/drawing/2014/main" val="2162335527"/>
                    </a:ext>
                  </a:extLst>
                </a:gridCol>
                <a:gridCol w="1110442">
                  <a:extLst>
                    <a:ext uri="{9D8B030D-6E8A-4147-A177-3AD203B41FA5}">
                      <a16:colId xmlns:a16="http://schemas.microsoft.com/office/drawing/2014/main" val="1948694648"/>
                    </a:ext>
                  </a:extLst>
                </a:gridCol>
                <a:gridCol w="1269077">
                  <a:extLst>
                    <a:ext uri="{9D8B030D-6E8A-4147-A177-3AD203B41FA5}">
                      <a16:colId xmlns:a16="http://schemas.microsoft.com/office/drawing/2014/main" val="2233234955"/>
                    </a:ext>
                  </a:extLst>
                </a:gridCol>
                <a:gridCol w="1269077">
                  <a:extLst>
                    <a:ext uri="{9D8B030D-6E8A-4147-A177-3AD203B41FA5}">
                      <a16:colId xmlns:a16="http://schemas.microsoft.com/office/drawing/2014/main" val="1321165799"/>
                    </a:ext>
                  </a:extLst>
                </a:gridCol>
                <a:gridCol w="1269077">
                  <a:extLst>
                    <a:ext uri="{9D8B030D-6E8A-4147-A177-3AD203B41FA5}">
                      <a16:colId xmlns:a16="http://schemas.microsoft.com/office/drawing/2014/main" val="1367316526"/>
                    </a:ext>
                  </a:extLst>
                </a:gridCol>
                <a:gridCol w="1269077">
                  <a:extLst>
                    <a:ext uri="{9D8B030D-6E8A-4147-A177-3AD203B41FA5}">
                      <a16:colId xmlns:a16="http://schemas.microsoft.com/office/drawing/2014/main" val="2336569452"/>
                    </a:ext>
                  </a:extLst>
                </a:gridCol>
              </a:tblGrid>
              <a:tr h="522587">
                <a:tc>
                  <a:txBody>
                    <a:bodyPr/>
                    <a:lstStyle/>
                    <a:p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50" dirty="0">
                          <a:latin typeface="Tahoma"/>
                          <a:ea typeface="Tahoma"/>
                          <a:cs typeface="Tahoma"/>
                        </a:rPr>
                        <a:t>Half Term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50" dirty="0"/>
                        <a:t>Half Term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50" dirty="0">
                          <a:latin typeface="Tahoma"/>
                          <a:ea typeface="Tahoma"/>
                          <a:cs typeface="Tahoma"/>
                        </a:rPr>
                        <a:t>Half</a:t>
                      </a:r>
                      <a:r>
                        <a:rPr lang="en-GB" sz="950" baseline="0" dirty="0">
                          <a:latin typeface="Tahoma"/>
                          <a:ea typeface="Tahoma"/>
                          <a:cs typeface="Tahoma"/>
                        </a:rPr>
                        <a:t> Term 3</a:t>
                      </a:r>
                      <a:endParaRPr lang="en-GB" sz="95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50" dirty="0">
                          <a:latin typeface="Tahoma"/>
                          <a:ea typeface="Tahoma"/>
                          <a:cs typeface="Tahoma"/>
                        </a:rPr>
                        <a:t>Half Term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50" dirty="0">
                          <a:latin typeface="Tahoma"/>
                          <a:ea typeface="Tahoma"/>
                          <a:cs typeface="Tahoma"/>
                        </a:rPr>
                        <a:t>Half Term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950" dirty="0">
                          <a:latin typeface="Tahoma"/>
                          <a:ea typeface="Tahoma"/>
                          <a:cs typeface="Tahoma"/>
                        </a:rPr>
                        <a:t>Half term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343297"/>
                  </a:ext>
                </a:extLst>
              </a:tr>
              <a:tr h="326617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Topic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Issues -Portrait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Issues - Portrait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Issues – Portrait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Food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532431"/>
                  </a:ext>
                </a:extLst>
              </a:tr>
              <a:tr h="1329509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Skills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Drawing: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proportion, detail, shading, contrast, texture. collage, IPad work – photography/digital Art, mono-printing and painting skills, pattern work.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Drawing: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proportion, detail, shading, contrast, texture. Design process, collage, IPad work – photography/digital Art, mono-printing and painting skills, pattern work.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Students choose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their own theme. Using previous skills they pick the media they would like to work with and develop outcomes. This will be drawing, </a:t>
                      </a:r>
                      <a:r>
                        <a:rPr lang="en-GB" sz="800" baseline="0" dirty="0" err="1">
                          <a:latin typeface="Tahoma"/>
                          <a:ea typeface="Tahoma"/>
                          <a:cs typeface="Tahoma"/>
                        </a:rPr>
                        <a:t>mindmaping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, mood boarding then 2D or 3D work.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Drawing, research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and analysis skills, photography skills – composition, drawing and shading skills. Printmaking and digital Art.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Drawing, research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and analysis skills, range of 3D Art media skills, developing clay skills and painting clay skills.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Drawing, using chalk designing and layout. Analysis skills of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packaging design and colour. Using typography and colour to create a good label, food package. Painting skills developed.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pPr lvl="0">
                        <a:buNone/>
                      </a:pP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415662"/>
                  </a:ext>
                </a:extLst>
              </a:tr>
              <a:tr h="1106624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Knowledge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Ideas behind current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issues- how is Portrait used within this theme. </a:t>
                      </a: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Development of drawing techniques/processes for drawing Portraits.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Linking to Mark Powell, Van Gogh self portraits. Taking own Portrait Photos.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Investigating Design/drawing techniques/processes.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</a:t>
                      </a: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Linking to portrait Artists who look at a range of Issues- Michelle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Robb, Ian Rankin, Barbara Kruger </a:t>
                      </a: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 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to create outcomes.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Own Project choice- students choose their own theme linked to themselves. Produce a series of work using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previous skills then into an outcome. 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Research and analysis of the work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of Joel </a:t>
                      </a:r>
                      <a:r>
                        <a:rPr lang="en-GB" sz="8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Penkman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Sarah Graham. Understanding the processes and developing techniques.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Developing own designs then outcomes linking to relevant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Artists- Claus </a:t>
                      </a:r>
                      <a:r>
                        <a:rPr lang="en-GB" sz="8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Oldenberg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Peter Anton. </a:t>
                      </a:r>
                      <a:r>
                        <a:rPr lang="en-GB" sz="8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Pattianne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Stevenson Creating 3D outcomes through clay and card.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Developing packaging designs using Artist – Andy Warhol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food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brands to help. Using Photoshop</a:t>
                      </a:r>
                      <a:r>
                        <a:rPr lang="en-GB" sz="8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Recalling using chalks and painting skills alongside colour theory. </a:t>
                      </a:r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en-GB" sz="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829820"/>
                  </a:ext>
                </a:extLst>
              </a:tr>
              <a:tr h="829991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Assessment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Starters, plenaries, 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teacher feedback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peer, self assessment.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Starters, plenaries, base line test,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teacher feedback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 self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assessment.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endParaRPr lang="en-GB" sz="800" b="0" i="0" u="none" strike="noStrike" noProof="0" dirty="0">
                        <a:latin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Starters, plenaries, 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teacher feedback, base line test,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peer, self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assessment.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endParaRPr lang="en-US" sz="800" b="0" i="0" u="none" strike="noStrike" noProof="0" dirty="0">
                        <a:latin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Starters, plenaries, 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teacher feedback, base line test,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peer, self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assessment.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endParaRPr lang="en-US" sz="800" b="0" i="0" u="none" strike="noStrike" noProof="0" dirty="0">
                        <a:latin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Starters, plenaries, teacher feedback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peer, self assessment.</a:t>
                      </a:r>
                    </a:p>
                    <a:p>
                      <a:pPr lvl="0">
                        <a:buNone/>
                      </a:pPr>
                      <a:endParaRPr lang="en-US" sz="800" b="0" i="0" u="none" strike="noStrike" noProof="0" dirty="0">
                        <a:latin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Starters, plenaries, 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teacher feedback, base line test,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peer, self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assessment.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endParaRPr lang="en-US" sz="800" b="0" i="0" u="none" strike="noStrike" noProof="0" dirty="0">
                        <a:latin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048695"/>
                  </a:ext>
                </a:extLst>
              </a:tr>
              <a:tr h="1321837">
                <a:tc>
                  <a:txBody>
                    <a:bodyPr/>
                    <a:lstStyle/>
                    <a:p>
                      <a:r>
                        <a:rPr lang="en-GB" sz="1400" b="1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Ecco</a:t>
                      </a:r>
                      <a:r>
                        <a:rPr lang="en-GB" sz="1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Values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Linking knowledge learnt together. Artists and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designing.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Sharing, be kind, high expectations and GRIT.</a:t>
                      </a:r>
                      <a:endParaRPr lang="en-GB" sz="800" dirty="0"/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Knowledge of key drawing and shading skills, colour skills, using different media, looking at Artists and designing.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Sharing, be kind, high expectations and GRIT.</a:t>
                      </a:r>
                      <a:endParaRPr lang="en-GB" sz="800" dirty="0"/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/>
                        <a:t>Linking knowledge learnt </a:t>
                      </a:r>
                    </a:p>
                    <a:p>
                      <a:pPr lvl="0">
                        <a:buNone/>
                      </a:pPr>
                      <a:r>
                        <a:rPr lang="en-US" sz="800" dirty="0"/>
                        <a:t>together. Artists and designing.</a:t>
                      </a:r>
                    </a:p>
                    <a:p>
                      <a:pPr lvl="0">
                        <a:buNone/>
                      </a:pPr>
                      <a:r>
                        <a:rPr lang="en-US" sz="800" dirty="0"/>
                        <a:t>Sharing, be kind, high expectations and GRIT.</a:t>
                      </a:r>
                    </a:p>
                    <a:p>
                      <a:pPr lvl="0">
                        <a:buNone/>
                      </a:pP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Tahoma"/>
                          <a:ea typeface="Tahoma"/>
                          <a:cs typeface="Tahoma"/>
                        </a:rPr>
                        <a:t>Knowledge of key drawing and shading skills, </a:t>
                      </a:r>
                      <a:r>
                        <a:rPr lang="en-US" sz="800" dirty="0" err="1">
                          <a:latin typeface="Tahoma"/>
                          <a:ea typeface="Tahoma"/>
                          <a:cs typeface="Tahoma"/>
                        </a:rPr>
                        <a:t>colour</a:t>
                      </a:r>
                      <a:r>
                        <a:rPr lang="en-US" sz="800" dirty="0">
                          <a:latin typeface="Tahoma"/>
                          <a:ea typeface="Tahoma"/>
                          <a:cs typeface="Tahoma"/>
                        </a:rPr>
                        <a:t> skills, using different media, looking at Artists and designing.</a:t>
                      </a:r>
                    </a:p>
                    <a:p>
                      <a:r>
                        <a:rPr lang="en-US" sz="800" dirty="0">
                          <a:latin typeface="Tahoma"/>
                          <a:ea typeface="Tahoma"/>
                          <a:cs typeface="Tahoma"/>
                        </a:rPr>
                        <a:t>Sharing, be kind, high expectations and GRIT.</a:t>
                      </a:r>
                    </a:p>
                    <a:p>
                      <a:pPr lvl="0">
                        <a:buNone/>
                      </a:pP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Linking knowledge learnt together. Artists and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designing.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Sharing, be kind, high expectations and GRIT.</a:t>
                      </a:r>
                      <a:endParaRPr lang="en-GB" sz="800" dirty="0"/>
                    </a:p>
                    <a:p>
                      <a:pPr lvl="0">
                        <a:buNone/>
                      </a:pP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Knowledge of key drawing and shading skills, colour skills, using different media, looking at Artists and designing.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Sharing, be kind, high expectations and GRIT.</a:t>
                      </a:r>
                      <a:endParaRPr lang="en-GB" sz="800" dirty="0"/>
                    </a:p>
                    <a:p>
                      <a:pPr lvl="0">
                        <a:buNone/>
                      </a:pPr>
                      <a:endParaRPr lang="en-GB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74681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25159"/>
            <a:ext cx="4027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Subject:   Art and Design </a:t>
            </a:r>
          </a:p>
        </p:txBody>
      </p:sp>
    </p:spTree>
    <p:extLst>
      <p:ext uri="{BB962C8B-B14F-4D97-AF65-F5344CB8AC3E}">
        <p14:creationId xmlns:p14="http://schemas.microsoft.com/office/powerpoint/2010/main" val="274594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1319352" y="6546451"/>
            <a:ext cx="6742468" cy="283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800" b="1" dirty="0">
                <a:solidFill>
                  <a:srgbClr val="FF0000"/>
                </a:solidFill>
              </a:rPr>
              <a:t>Work Hard ǀ Be Kind ǀ Aim High ǀ Show GRIT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61924" y="6512474"/>
            <a:ext cx="8839200" cy="275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90586" y="8019"/>
            <a:ext cx="40274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Year 10: Year Overview 2023-24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039077"/>
              </p:ext>
            </p:extLst>
          </p:nvPr>
        </p:nvGraphicFramePr>
        <p:xfrm>
          <a:off x="251928" y="510432"/>
          <a:ext cx="8659193" cy="58817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099">
                  <a:extLst>
                    <a:ext uri="{9D8B030D-6E8A-4147-A177-3AD203B41FA5}">
                      <a16:colId xmlns:a16="http://schemas.microsoft.com/office/drawing/2014/main" val="1880950037"/>
                    </a:ext>
                  </a:extLst>
                </a:gridCol>
                <a:gridCol w="1292954">
                  <a:extLst>
                    <a:ext uri="{9D8B030D-6E8A-4147-A177-3AD203B41FA5}">
                      <a16:colId xmlns:a16="http://schemas.microsoft.com/office/drawing/2014/main" val="2162335527"/>
                    </a:ext>
                  </a:extLst>
                </a:gridCol>
                <a:gridCol w="1237028">
                  <a:extLst>
                    <a:ext uri="{9D8B030D-6E8A-4147-A177-3AD203B41FA5}">
                      <a16:colId xmlns:a16="http://schemas.microsoft.com/office/drawing/2014/main" val="2233234955"/>
                    </a:ext>
                  </a:extLst>
                </a:gridCol>
                <a:gridCol w="1237028">
                  <a:extLst>
                    <a:ext uri="{9D8B030D-6E8A-4147-A177-3AD203B41FA5}">
                      <a16:colId xmlns:a16="http://schemas.microsoft.com/office/drawing/2014/main" val="1321165799"/>
                    </a:ext>
                  </a:extLst>
                </a:gridCol>
                <a:gridCol w="1237028">
                  <a:extLst>
                    <a:ext uri="{9D8B030D-6E8A-4147-A177-3AD203B41FA5}">
                      <a16:colId xmlns:a16="http://schemas.microsoft.com/office/drawing/2014/main" val="1367316526"/>
                    </a:ext>
                  </a:extLst>
                </a:gridCol>
                <a:gridCol w="1223319">
                  <a:extLst>
                    <a:ext uri="{9D8B030D-6E8A-4147-A177-3AD203B41FA5}">
                      <a16:colId xmlns:a16="http://schemas.microsoft.com/office/drawing/2014/main" val="892777250"/>
                    </a:ext>
                  </a:extLst>
                </a:gridCol>
                <a:gridCol w="1250737">
                  <a:extLst>
                    <a:ext uri="{9D8B030D-6E8A-4147-A177-3AD203B41FA5}">
                      <a16:colId xmlns:a16="http://schemas.microsoft.com/office/drawing/2014/main" val="233656945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Unit of Learning 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Unit 1 –</a:t>
                      </a:r>
                    </a:p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 Coursework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Unit 1 </a:t>
                      </a:r>
                    </a:p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Coursework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Unit 1 </a:t>
                      </a:r>
                    </a:p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Coursework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Unit 1 </a:t>
                      </a:r>
                    </a:p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Coursework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Unit 1 </a:t>
                      </a:r>
                    </a:p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Coursework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Unit 1 </a:t>
                      </a:r>
                    </a:p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Coursework 60%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343297"/>
                  </a:ext>
                </a:extLst>
              </a:tr>
              <a:tr h="425851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Topic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Natural Forms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Natural Forms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Natural Forms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Natural Forms- Clay</a:t>
                      </a: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My World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My World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532431"/>
                  </a:ext>
                </a:extLst>
              </a:tr>
              <a:tr h="576039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Skills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Artists, research and analysis. Drawing, tone, shading, painting techniques, colour theory, Photography, annotation.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Developing skills and experimenting in different media, oil pastel, painting, pen, crayon,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Developing ideas through planning, design, creating a Final outcome.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Artists, research and analysis. Drawing, tone, shading, painting techniques, colour theory based mixing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colours</a:t>
                      </a: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, annotation.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Developing skills and experimenting in different media, oil pastel, painting, pen, crayon, etc.</a:t>
                      </a:r>
                    </a:p>
                    <a:p>
                      <a:pPr lvl="0">
                        <a:buNone/>
                      </a:pP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Developing planning skills through decision making, layout, design and material choice. Linking ideas from artists and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previous Artwork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415662"/>
                  </a:ext>
                </a:extLst>
              </a:tr>
              <a:tr h="1426845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Knowledge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1/2</a:t>
                      </a:r>
                    </a:p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Outline, grid method, drawing, experimental drawing, tone, colour theory, colour techniques. Artist research and analysis, annotation, photography techniques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b="1" dirty="0">
                          <a:latin typeface="Tahoma"/>
                          <a:ea typeface="Tahoma"/>
                          <a:cs typeface="Tahoma"/>
                        </a:rPr>
                        <a:t>Assessment Objective 1/2</a:t>
                      </a:r>
                    </a:p>
                    <a:p>
                      <a:r>
                        <a:rPr lang="en-GB" sz="700" dirty="0">
                          <a:latin typeface="Tahoma"/>
                          <a:ea typeface="Tahoma"/>
                          <a:cs typeface="Tahoma"/>
                        </a:rPr>
                        <a:t>Outline, grid method, drawing, experimental drawing, tone, colour theory, colour techniques. Artist research and analysis, annotation, photography techniques</a:t>
                      </a:r>
                    </a:p>
                    <a:p>
                      <a:endParaRPr lang="en-GB" sz="750" b="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3/4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Using a range of different materials and techniques. Using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ideas, planning and analysis</a:t>
                      </a:r>
                      <a:r>
                        <a:rPr lang="en-GB" sz="800" b="1" baseline="0" dirty="0">
                          <a:latin typeface="Tahoma"/>
                          <a:ea typeface="Tahoma"/>
                          <a:cs typeface="Tahoma"/>
                        </a:rPr>
                        <a:t>. AO4 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– 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Final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Outcomes</a:t>
                      </a:r>
                    </a:p>
                    <a:p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Creating  a Final Outcome linking to other assessment objectives. </a:t>
                      </a:r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.</a:t>
                      </a:r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 Assessment Objective 3/4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Using a range of different materials and techniques. Using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ideas, planning and analysis</a:t>
                      </a:r>
                      <a:r>
                        <a:rPr lang="en-GB" sz="800" b="1" baseline="0" dirty="0">
                          <a:latin typeface="Tahoma"/>
                          <a:ea typeface="Tahoma"/>
                          <a:cs typeface="Tahoma"/>
                        </a:rPr>
                        <a:t>. AO4 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– 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Final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Outcomes</a:t>
                      </a:r>
                    </a:p>
                    <a:p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Creating  a Final Outcome linking to other assessment objectives. </a:t>
                      </a:r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1/2</a:t>
                      </a:r>
                    </a:p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Outline, grid method, drawing, experimental drawing, tone, colour theory, colour techniques. Artist research and analysis, annotation, photography techniques</a:t>
                      </a:r>
                    </a:p>
                    <a:p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2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Using a range of different materials and techniques.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3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Using a range of different appropriate  materials. Using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ideas, planning and analysis.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829820"/>
                  </a:ext>
                </a:extLst>
              </a:tr>
              <a:tr h="99426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Assessment/Feedback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 understanding and reflection of AOs Starters, base line test, teacher feedback,</a:t>
                      </a:r>
                      <a:endParaRPr lang="en-US" sz="800" b="0" i="0" u="none" strike="noStrike" noProof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  <a:endParaRPr lang="en-GB" dirty="0"/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AOs,</a:t>
                      </a:r>
                      <a:r>
                        <a:rPr lang="en-GB" sz="800" b="0" i="0" u="none" strike="noStrike" baseline="0" noProof="0" dirty="0">
                          <a:latin typeface="Tahoma"/>
                        </a:rPr>
                        <a:t> </a:t>
                      </a:r>
                      <a:r>
                        <a:rPr lang="en-GB" sz="800" b="0" i="0" u="none" strike="noStrike" noProof="0" dirty="0">
                          <a:latin typeface="Tahoma"/>
                        </a:rPr>
                        <a:t> Starters, 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AOs, Starters, 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AOs,  Starters, 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AOs, Starters, 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AOs, Starters, 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048695"/>
                  </a:ext>
                </a:extLst>
              </a:tr>
              <a:tr h="99426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Ecco Values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Rounded base of skills and knowledge for GCSE Art, Craft and design, with a view to move forward to College/Work.</a:t>
                      </a:r>
                    </a:p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High expectations, working Hard and showing GRIT.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Art, Craft and design 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Art, Craft and Design,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Art, Craft and Design,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Art, Craft and design,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Art, Craft and Design 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74681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1925" y="10369"/>
            <a:ext cx="666591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1600" b="1" u="sng" dirty="0">
                <a:latin typeface="Tahoma"/>
                <a:ea typeface="Tahoma"/>
                <a:cs typeface="Tahoma"/>
              </a:rPr>
              <a:t>Subject/Course: AQA Art, Craft and Design </a:t>
            </a:r>
            <a:endParaRPr lang="en-GB" sz="16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68" r="3454" b="21875"/>
          <a:stretch/>
        </p:blipFill>
        <p:spPr>
          <a:xfrm>
            <a:off x="8518342" y="0"/>
            <a:ext cx="482783" cy="482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591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2309" r="3454" b="21875"/>
          <a:stretch/>
        </p:blipFill>
        <p:spPr>
          <a:xfrm>
            <a:off x="8428710" y="44023"/>
            <a:ext cx="434047" cy="413177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388322" y="6574293"/>
            <a:ext cx="6742468" cy="283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800" b="1" dirty="0">
                <a:solidFill>
                  <a:srgbClr val="FF0000"/>
                </a:solidFill>
              </a:rPr>
              <a:t>Work Hard ǀ Be Kind ǀ Aim High ǀ Show GRIT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61926" y="6442703"/>
            <a:ext cx="8839200" cy="275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52168" y="48443"/>
            <a:ext cx="40274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Year 11: Year Overview 2023-24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784494"/>
              </p:ext>
            </p:extLst>
          </p:nvPr>
        </p:nvGraphicFramePr>
        <p:xfrm>
          <a:off x="161926" y="538294"/>
          <a:ext cx="8839199" cy="59100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3949">
                  <a:extLst>
                    <a:ext uri="{9D8B030D-6E8A-4147-A177-3AD203B41FA5}">
                      <a16:colId xmlns:a16="http://schemas.microsoft.com/office/drawing/2014/main" val="1880950037"/>
                    </a:ext>
                  </a:extLst>
                </a:gridCol>
                <a:gridCol w="1401535">
                  <a:extLst>
                    <a:ext uri="{9D8B030D-6E8A-4147-A177-3AD203B41FA5}">
                      <a16:colId xmlns:a16="http://schemas.microsoft.com/office/drawing/2014/main" val="2162335527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2233234955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1321165799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1367316526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892777250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233656945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Unit of Learning 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Unit 1 –</a:t>
                      </a:r>
                    </a:p>
                    <a:p>
                      <a:pPr lvl="0">
                        <a:buNone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 Coursework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Unit 1 </a:t>
                      </a:r>
                    </a:p>
                    <a:p>
                      <a:pPr lvl="0">
                        <a:buNone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Coursework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Unit 1 </a:t>
                      </a:r>
                    </a:p>
                    <a:p>
                      <a:pPr lvl="0">
                        <a:buNone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Coursework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Unit</a:t>
                      </a:r>
                      <a:r>
                        <a:rPr lang="en-GB" sz="800" b="1" baseline="0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 2</a:t>
                      </a:r>
                    </a:p>
                    <a:p>
                      <a:r>
                        <a:rPr lang="en-GB" sz="800" b="1" baseline="0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Exam 40%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Unit 2</a:t>
                      </a:r>
                    </a:p>
                    <a:p>
                      <a:pPr lvl="0">
                        <a:buNone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Exam</a:t>
                      </a:r>
                      <a:r>
                        <a:rPr lang="en-GB" sz="800" b="1" baseline="0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 40%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Unit 2</a:t>
                      </a:r>
                    </a:p>
                    <a:p>
                      <a:pPr lvl="0">
                        <a:buNone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Exam</a:t>
                      </a:r>
                      <a:r>
                        <a:rPr lang="en-GB" sz="800" b="1" baseline="0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 40%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b="1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343297"/>
                  </a:ext>
                </a:extLst>
              </a:tr>
              <a:tr h="576039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Topic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My</a:t>
                      </a:r>
                      <a:r>
                        <a:rPr lang="en-GB" sz="800" b="1" baseline="0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 World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My</a:t>
                      </a:r>
                      <a:r>
                        <a:rPr lang="en-GB" sz="800" b="1" baseline="0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 World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Reviewing Coursework.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Exam</a:t>
                      </a:r>
                      <a:r>
                        <a:rPr lang="en-GB" sz="800" b="1" baseline="0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 Question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Exam</a:t>
                      </a:r>
                      <a:r>
                        <a:rPr lang="en-GB" sz="800" b="1" baseline="0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 Question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Exam</a:t>
                      </a:r>
                      <a:r>
                        <a:rPr lang="en-GB" sz="800" b="1" baseline="0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 Question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532431"/>
                  </a:ext>
                </a:extLst>
              </a:tr>
              <a:tr h="576039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Skills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Developing skills and experimenting in different media, oil pastel, painting, pen, crayon, etc.</a:t>
                      </a: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Developing ideas through planning, design, creating a Final outcome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.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Reflecting, </a:t>
                      </a:r>
                      <a:r>
                        <a:rPr lang="en-GB" sz="800">
                          <a:latin typeface="Tahoma"/>
                          <a:ea typeface="Tahoma"/>
                          <a:cs typeface="Tahoma"/>
                        </a:rPr>
                        <a:t>improving,</a:t>
                      </a:r>
                      <a:r>
                        <a:rPr lang="en-GB" sz="800" baseline="0">
                          <a:latin typeface="Tahoma"/>
                          <a:ea typeface="Tahoma"/>
                          <a:cs typeface="Tahoma"/>
                        </a:rPr>
                        <a:t> 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and reviewing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Tahoma"/>
                          <a:ea typeface="Tahoma"/>
                          <a:cs typeface="Tahoma"/>
                        </a:rPr>
                        <a:t>Artists, research and analysis. Drawing, tone, shading, painting techniques, </a:t>
                      </a:r>
                      <a:r>
                        <a:rPr lang="en-US" sz="800" dirty="0" err="1">
                          <a:latin typeface="Tahoma"/>
                          <a:ea typeface="Tahoma"/>
                          <a:cs typeface="Tahoma"/>
                        </a:rPr>
                        <a:t>colour</a:t>
                      </a:r>
                      <a:r>
                        <a:rPr lang="en-US" sz="800" dirty="0">
                          <a:latin typeface="Tahoma"/>
                          <a:ea typeface="Tahoma"/>
                          <a:cs typeface="Tahoma"/>
                        </a:rPr>
                        <a:t> theory, Photography, annotation.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Developing skills and experimenting in different media, oil pastel, painting, pen, crayon, etc.</a:t>
                      </a:r>
                    </a:p>
                    <a:p>
                      <a:pPr lvl="0">
                        <a:buNone/>
                      </a:pP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Developing ideas through planning, design, creating a Final outcome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in Art Exam.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415662"/>
                  </a:ext>
                </a:extLst>
              </a:tr>
              <a:tr h="167480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Knowledge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2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Using a range of different materials and techniques.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3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Using a range of different appropriate  materials. Using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ideas, planning and analysis.</a:t>
                      </a:r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</a:t>
                      </a:r>
                    </a:p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Objective 4- 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Final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Outcomes</a:t>
                      </a:r>
                    </a:p>
                    <a:p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Creating  a Final Outcome linking to other assessment objectives. </a:t>
                      </a:r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Covering all assessment areas- </a:t>
                      </a: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students to review/reflect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on their coursework- developing it, adding to and improving it.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1</a:t>
                      </a:r>
                    </a:p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Outline, grid method, drawing, experimental drawing, tone, colour theory, colour techniques. Artist research and analysis, annotation, photography techniques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2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Using a range of different materials and techniques.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3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Using a range of different appropriate  materials. Using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ideas, planning and analysis.</a:t>
                      </a:r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3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Using a range of different appropriate  materials. Using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ideas, planning and analysis.</a:t>
                      </a:r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ART EXAM Assessment </a:t>
                      </a:r>
                    </a:p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Objective 4- </a:t>
                      </a:r>
                    </a:p>
                    <a:p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Creating  a Final Outcome linking to other assessment objectives. </a:t>
                      </a:r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829820"/>
                  </a:ext>
                </a:extLst>
              </a:tr>
              <a:tr h="99426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Assessment/Feedback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 understanding and reflection of AOs Starters, base line test, 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  <a:endParaRPr lang="en-GB" dirty="0"/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 Starters, 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 Starters, 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 Starters, 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 Starters, 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 Starters, 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048695"/>
                  </a:ext>
                </a:extLst>
              </a:tr>
              <a:tr h="1200955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Ecco Values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Rounded base of skills and knowledge for GCSE Art, Craft and Design, with a view to move forward to College/Work.</a:t>
                      </a:r>
                    </a:p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High expectations, working Hard and showing GRIT.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Art, Craft and design,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Art, Craft and Design,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Art, Craft and Design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Art, Craft and design,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Art, Craft and Design,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74681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559" y="33961"/>
            <a:ext cx="666591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1600" b="1" u="sng" dirty="0">
                <a:latin typeface="Tahoma"/>
                <a:ea typeface="Tahoma"/>
                <a:cs typeface="Tahoma"/>
              </a:rPr>
              <a:t>Subject/Course: AQA Art, Craft and Design</a:t>
            </a:r>
            <a:endParaRPr lang="en-GB" sz="16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733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21" r="1720" b="21875"/>
          <a:stretch/>
        </p:blipFill>
        <p:spPr>
          <a:xfrm>
            <a:off x="8266112" y="-2142"/>
            <a:ext cx="468313" cy="453157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388322" y="6485170"/>
            <a:ext cx="6742468" cy="283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800" b="1" dirty="0">
                <a:solidFill>
                  <a:srgbClr val="FF0000"/>
                </a:solidFill>
              </a:rPr>
              <a:t>Work Hard ǀ Be Kind ǀ Aim High ǀ Show GRIT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61925" y="6446755"/>
            <a:ext cx="8839200" cy="275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238625" y="60031"/>
            <a:ext cx="40274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Year 10: Year Overview 2023- 24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840884"/>
              </p:ext>
            </p:extLst>
          </p:nvPr>
        </p:nvGraphicFramePr>
        <p:xfrm>
          <a:off x="251928" y="481784"/>
          <a:ext cx="8659193" cy="58817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099">
                  <a:extLst>
                    <a:ext uri="{9D8B030D-6E8A-4147-A177-3AD203B41FA5}">
                      <a16:colId xmlns:a16="http://schemas.microsoft.com/office/drawing/2014/main" val="1880950037"/>
                    </a:ext>
                  </a:extLst>
                </a:gridCol>
                <a:gridCol w="1292954">
                  <a:extLst>
                    <a:ext uri="{9D8B030D-6E8A-4147-A177-3AD203B41FA5}">
                      <a16:colId xmlns:a16="http://schemas.microsoft.com/office/drawing/2014/main" val="2162335527"/>
                    </a:ext>
                  </a:extLst>
                </a:gridCol>
                <a:gridCol w="1237028">
                  <a:extLst>
                    <a:ext uri="{9D8B030D-6E8A-4147-A177-3AD203B41FA5}">
                      <a16:colId xmlns:a16="http://schemas.microsoft.com/office/drawing/2014/main" val="2233234955"/>
                    </a:ext>
                  </a:extLst>
                </a:gridCol>
                <a:gridCol w="1237028">
                  <a:extLst>
                    <a:ext uri="{9D8B030D-6E8A-4147-A177-3AD203B41FA5}">
                      <a16:colId xmlns:a16="http://schemas.microsoft.com/office/drawing/2014/main" val="1321165799"/>
                    </a:ext>
                  </a:extLst>
                </a:gridCol>
                <a:gridCol w="1237028">
                  <a:extLst>
                    <a:ext uri="{9D8B030D-6E8A-4147-A177-3AD203B41FA5}">
                      <a16:colId xmlns:a16="http://schemas.microsoft.com/office/drawing/2014/main" val="1367316526"/>
                    </a:ext>
                  </a:extLst>
                </a:gridCol>
                <a:gridCol w="1237028">
                  <a:extLst>
                    <a:ext uri="{9D8B030D-6E8A-4147-A177-3AD203B41FA5}">
                      <a16:colId xmlns:a16="http://schemas.microsoft.com/office/drawing/2014/main" val="892777250"/>
                    </a:ext>
                  </a:extLst>
                </a:gridCol>
                <a:gridCol w="1237028">
                  <a:extLst>
                    <a:ext uri="{9D8B030D-6E8A-4147-A177-3AD203B41FA5}">
                      <a16:colId xmlns:a16="http://schemas.microsoft.com/office/drawing/2014/main" val="233656945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Unit of Learning 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Unit 1 –</a:t>
                      </a:r>
                    </a:p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 Coursework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Unit 1 </a:t>
                      </a:r>
                    </a:p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Coursework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Unit 1 </a:t>
                      </a:r>
                    </a:p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Coursework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Unit 1 </a:t>
                      </a:r>
                    </a:p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Coursework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Unit 1 </a:t>
                      </a:r>
                    </a:p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Coursework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Unit 1 </a:t>
                      </a:r>
                    </a:p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Coursework 60%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343297"/>
                  </a:ext>
                </a:extLst>
              </a:tr>
              <a:tr h="425851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Topic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Architecture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Architecture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Architecture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Architecture</a:t>
                      </a: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Light and Dark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Light and Dark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532431"/>
                  </a:ext>
                </a:extLst>
              </a:tr>
              <a:tr h="576039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Skills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Artists, research and analysis. ,Photography, annotation/literacy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.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Developing skills and experimenting in different media, mono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printing</a:t>
                      </a: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, pen,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</a:t>
                      </a:r>
                      <a:r>
                        <a:rPr lang="en-GB" sz="800" baseline="0" dirty="0" err="1">
                          <a:latin typeface="Tahoma"/>
                          <a:ea typeface="Tahoma"/>
                          <a:cs typeface="Tahoma"/>
                        </a:rPr>
                        <a:t>photoshop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, apps, </a:t>
                      </a:r>
                      <a:r>
                        <a:rPr lang="en-GB" sz="800" baseline="0" dirty="0" err="1">
                          <a:latin typeface="Tahoma"/>
                          <a:ea typeface="Tahoma"/>
                          <a:cs typeface="Tahoma"/>
                        </a:rPr>
                        <a:t>ipad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and camera use.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Developing ideas through planning, design, creating a Final outcome.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Artists, research and analysis. annotation/literacy.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Developing skills and experimenting in different media, mono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printing</a:t>
                      </a: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, pen,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</a:t>
                      </a:r>
                      <a:r>
                        <a:rPr lang="en-GB" sz="800" baseline="0" dirty="0" err="1">
                          <a:latin typeface="Tahoma"/>
                          <a:ea typeface="Tahoma"/>
                          <a:cs typeface="Tahoma"/>
                        </a:rPr>
                        <a:t>photoshop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, apps, </a:t>
                      </a:r>
                      <a:r>
                        <a:rPr lang="en-GB" sz="800" baseline="0" dirty="0" err="1">
                          <a:latin typeface="Tahoma"/>
                          <a:ea typeface="Tahoma"/>
                          <a:cs typeface="Tahoma"/>
                        </a:rPr>
                        <a:t>ipad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and camera use.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Developing planning skills through decision making, layout, design and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design</a:t>
                      </a: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 choice. Linking ideas from artists and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previous Artwork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415662"/>
                  </a:ext>
                </a:extLst>
              </a:tr>
              <a:tr h="1426845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Knowledge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1/2</a:t>
                      </a:r>
                    </a:p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Artist/Photographer research and analysis, annotation, photography techniques.</a:t>
                      </a:r>
                    </a:p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Photoshoots, camera and </a:t>
                      </a:r>
                      <a:r>
                        <a:rPr lang="en-GB" sz="800" dirty="0" err="1">
                          <a:latin typeface="Tahoma"/>
                          <a:ea typeface="Tahoma"/>
                          <a:cs typeface="Tahoma"/>
                        </a:rPr>
                        <a:t>ipad</a:t>
                      </a: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 techniques, use of apps and </a:t>
                      </a:r>
                      <a:r>
                        <a:rPr lang="en-GB" sz="800" dirty="0" err="1">
                          <a:latin typeface="Tahoma"/>
                          <a:ea typeface="Tahoma"/>
                          <a:cs typeface="Tahoma"/>
                        </a:rPr>
                        <a:t>digtal</a:t>
                      </a: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 art. </a:t>
                      </a: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1/2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Artist/Photographer research and analysis, annotation, photography techniques.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Photoshoots, camera and </a:t>
                      </a:r>
                      <a:r>
                        <a:rPr lang="en-GB" sz="800" b="0" dirty="0" err="1">
                          <a:latin typeface="Tahoma"/>
                          <a:ea typeface="Tahoma"/>
                          <a:cs typeface="Tahoma"/>
                        </a:rPr>
                        <a:t>ipad</a:t>
                      </a:r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 techniques, use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of apps and </a:t>
                      </a:r>
                      <a:r>
                        <a:rPr lang="en-GB" sz="800" b="0" baseline="0" dirty="0" err="1">
                          <a:latin typeface="Tahoma"/>
                          <a:ea typeface="Tahoma"/>
                          <a:cs typeface="Tahoma"/>
                        </a:rPr>
                        <a:t>digtal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art. </a:t>
                      </a:r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3/4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Using a range of different materials and techniques. Using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ideas, planning and analysis</a:t>
                      </a:r>
                      <a:r>
                        <a:rPr lang="en-GB" sz="800" b="1" baseline="0" dirty="0">
                          <a:latin typeface="Tahoma"/>
                          <a:ea typeface="Tahoma"/>
                          <a:cs typeface="Tahoma"/>
                        </a:rPr>
                        <a:t>. AO4 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– 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Final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Outcomes</a:t>
                      </a:r>
                    </a:p>
                    <a:p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Creating  a Final Outcome linking to other assessment objectives. </a:t>
                      </a:r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3/4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Using a range of different materials and techniques. Using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ideas, planning and analysis</a:t>
                      </a:r>
                      <a:r>
                        <a:rPr lang="en-GB" sz="800" b="1" baseline="0" dirty="0">
                          <a:latin typeface="Tahoma"/>
                          <a:ea typeface="Tahoma"/>
                          <a:cs typeface="Tahoma"/>
                        </a:rPr>
                        <a:t>. AO4 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– 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Final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Outcomes</a:t>
                      </a:r>
                    </a:p>
                    <a:p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Creating  a Final Outcome linking to other assessment objectives. </a:t>
                      </a:r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. </a:t>
                      </a:r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Artist/Photographer research and analysis, annotation, photography techniques.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Photoshoots, camera and </a:t>
                      </a:r>
                      <a:r>
                        <a:rPr lang="en-GB" sz="800" b="0" dirty="0" err="1">
                          <a:latin typeface="Tahoma"/>
                          <a:ea typeface="Tahoma"/>
                          <a:cs typeface="Tahoma"/>
                        </a:rPr>
                        <a:t>ipad</a:t>
                      </a:r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 techniques, use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of apps and </a:t>
                      </a:r>
                      <a:r>
                        <a:rPr lang="en-GB" sz="800" b="0" baseline="0" dirty="0" err="1">
                          <a:latin typeface="Tahoma"/>
                          <a:ea typeface="Tahoma"/>
                          <a:cs typeface="Tahoma"/>
                        </a:rPr>
                        <a:t>digtal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art. </a:t>
                      </a:r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1/2</a:t>
                      </a:r>
                    </a:p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Outline, grid method, drawing, experimental drawing, tone, colour theory, colour techniques. Artist research and analysis, annotation, photography techniques</a:t>
                      </a: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829820"/>
                  </a:ext>
                </a:extLst>
              </a:tr>
              <a:tr h="99426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Assessment/Feedback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 understanding and reflection of AOs Starters, base line test, teacher feedback,</a:t>
                      </a:r>
                      <a:endParaRPr lang="en-US" sz="800" b="0" i="0" u="none" strike="noStrike" noProof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  <a:endParaRPr lang="en-GB" dirty="0"/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AOs,</a:t>
                      </a:r>
                      <a:r>
                        <a:rPr lang="en-GB" sz="800" b="0" i="0" u="none" strike="noStrike" baseline="0" noProof="0" dirty="0">
                          <a:latin typeface="Tahoma"/>
                        </a:rPr>
                        <a:t> </a:t>
                      </a:r>
                      <a:r>
                        <a:rPr lang="en-GB" sz="800" b="0" i="0" u="none" strike="noStrike" noProof="0" dirty="0">
                          <a:latin typeface="Tahoma"/>
                        </a:rPr>
                        <a:t> Starters, 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AOs, Starters, 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AOs,  Starters, 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AOs, Starters, 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AOs, Starters, 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048695"/>
                  </a:ext>
                </a:extLst>
              </a:tr>
              <a:tr h="99426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Ecco Values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Rounded base of skills and knowledge for GCSE Photography, with a view to move forward to College/Work.</a:t>
                      </a:r>
                    </a:p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High expectations, working Hard and showing GRIT.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Photography,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Photography,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Photography,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Photography,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Photography,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74681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1925" y="18373"/>
            <a:ext cx="6665912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b="1" u="sng" dirty="0">
                <a:latin typeface="Tahoma"/>
                <a:ea typeface="Tahoma"/>
                <a:cs typeface="Tahoma"/>
              </a:rPr>
              <a:t>Subject/Course: AQA Photography</a:t>
            </a:r>
            <a:endParaRPr lang="en-GB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624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2309" r="3454" b="21875"/>
          <a:stretch/>
        </p:blipFill>
        <p:spPr>
          <a:xfrm>
            <a:off x="8629650" y="44023"/>
            <a:ext cx="371475" cy="353614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210291" y="6453531"/>
            <a:ext cx="6742468" cy="283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800" b="1" dirty="0">
                <a:solidFill>
                  <a:srgbClr val="FF0000"/>
                </a:solidFill>
              </a:rPr>
              <a:t>Work Hard ǀ Be Kind ǀ Aim High ǀ Show GRIT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61925" y="6404904"/>
            <a:ext cx="8839200" cy="275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714750" y="2144"/>
            <a:ext cx="40274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Year 11: Year </a:t>
            </a:r>
            <a:r>
              <a:rPr lang="en-GB" sz="1600" b="1" u="sng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Overview 2023- 24</a:t>
            </a:r>
            <a:endParaRPr lang="en-GB" sz="16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205097"/>
              </p:ext>
            </p:extLst>
          </p:nvPr>
        </p:nvGraphicFramePr>
        <p:xfrm>
          <a:off x="161926" y="462697"/>
          <a:ext cx="8839199" cy="59100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3949">
                  <a:extLst>
                    <a:ext uri="{9D8B030D-6E8A-4147-A177-3AD203B41FA5}">
                      <a16:colId xmlns:a16="http://schemas.microsoft.com/office/drawing/2014/main" val="1880950037"/>
                    </a:ext>
                  </a:extLst>
                </a:gridCol>
                <a:gridCol w="1401535">
                  <a:extLst>
                    <a:ext uri="{9D8B030D-6E8A-4147-A177-3AD203B41FA5}">
                      <a16:colId xmlns:a16="http://schemas.microsoft.com/office/drawing/2014/main" val="2162335527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2233234955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1321165799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1367316526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892777250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233656945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Unit of Learning 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Unit 1 –</a:t>
                      </a:r>
                    </a:p>
                    <a:p>
                      <a:pPr lvl="0">
                        <a:buNone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 Coursework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Unit 1 </a:t>
                      </a:r>
                    </a:p>
                    <a:p>
                      <a:pPr lvl="0">
                        <a:buNone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Coursework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Unit 1 </a:t>
                      </a:r>
                    </a:p>
                    <a:p>
                      <a:pPr lvl="0">
                        <a:buNone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Coursework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Unit</a:t>
                      </a:r>
                      <a:r>
                        <a:rPr lang="en-GB" sz="800" b="1" baseline="0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 2</a:t>
                      </a:r>
                    </a:p>
                    <a:p>
                      <a:r>
                        <a:rPr lang="en-GB" sz="800" b="1" baseline="0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Exam 40%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Unit 2</a:t>
                      </a:r>
                    </a:p>
                    <a:p>
                      <a:pPr lvl="0">
                        <a:buNone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Exam</a:t>
                      </a:r>
                      <a:r>
                        <a:rPr lang="en-GB" sz="800" b="1" baseline="0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 40%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Unit 2</a:t>
                      </a:r>
                    </a:p>
                    <a:p>
                      <a:pPr lvl="0">
                        <a:buNone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Exam</a:t>
                      </a:r>
                      <a:r>
                        <a:rPr lang="en-GB" sz="800" b="1" baseline="0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 40%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b="1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343297"/>
                  </a:ext>
                </a:extLst>
              </a:tr>
              <a:tr h="576039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Topic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Light and Dark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Light and Dark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Reviewing Coursework.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Exam</a:t>
                      </a:r>
                      <a:r>
                        <a:rPr lang="en-GB" sz="800" b="1" baseline="0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 Question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Exam</a:t>
                      </a:r>
                      <a:r>
                        <a:rPr lang="en-GB" sz="800" b="1" baseline="0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 Question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Exam</a:t>
                      </a:r>
                      <a:r>
                        <a:rPr lang="en-GB" sz="800" b="1" baseline="0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</a:rPr>
                        <a:t> Question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532431"/>
                  </a:ext>
                </a:extLst>
              </a:tr>
              <a:tr h="576039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Skills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Developing skills and experimenting in different media, mono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printing</a:t>
                      </a: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, pen,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Photoshop, apps</a:t>
                      </a:r>
                      <a:r>
                        <a:rPr lang="en-GB" sz="800" baseline="0">
                          <a:latin typeface="Tahoma"/>
                          <a:ea typeface="Tahoma"/>
                          <a:cs typeface="Tahoma"/>
                        </a:rPr>
                        <a:t>, iPad 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and camera use.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Developing ideas through planning, design, creating a Final outcome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.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Reflecting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, improving and reviewing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Tahoma"/>
                          <a:ea typeface="Tahoma"/>
                          <a:cs typeface="Tahoma"/>
                        </a:rPr>
                        <a:t>Artists, research and analysis. Mono</a:t>
                      </a:r>
                      <a:r>
                        <a:rPr lang="en-US" sz="800" baseline="0" dirty="0">
                          <a:latin typeface="Tahoma"/>
                          <a:ea typeface="Tahoma"/>
                          <a:cs typeface="Tahoma"/>
                        </a:rPr>
                        <a:t> printing, </a:t>
                      </a:r>
                      <a:r>
                        <a:rPr lang="en-US" sz="800" dirty="0">
                          <a:latin typeface="Tahoma"/>
                          <a:ea typeface="Tahoma"/>
                          <a:cs typeface="Tahoma"/>
                        </a:rPr>
                        <a:t>Photography, annotation, analysis and literacy.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Developing skills and experimenting in different media, mono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printing</a:t>
                      </a: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, pen,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Photoshop, apps, iPad and camera use.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Developing ideas through planning, design, creating a Final outcome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in Art Exam.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415662"/>
                  </a:ext>
                </a:extLst>
              </a:tr>
              <a:tr h="167480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Knowledge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2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Using a range of different materials and techniques.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3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Using a range of different appropriate  materials. Using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ideas, planning and analysis.</a:t>
                      </a:r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</a:t>
                      </a:r>
                    </a:p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Objective 4- 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Final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Outcomes</a:t>
                      </a:r>
                    </a:p>
                    <a:p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Creating  a Final Outcome linking to other assessment objectives. </a:t>
                      </a:r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Covering all assessment areas- </a:t>
                      </a: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students to review/reflect</a:t>
                      </a:r>
                      <a:r>
                        <a:rPr lang="en-GB" sz="800" baseline="0" dirty="0">
                          <a:latin typeface="Tahoma"/>
                          <a:ea typeface="Tahoma"/>
                          <a:cs typeface="Tahoma"/>
                        </a:rPr>
                        <a:t> on their coursework- developing it, adding to and improving it.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1</a:t>
                      </a:r>
                    </a:p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Outline, grid method, drawing, experimental drawing, tone, colour theory, colour techniques. Artist research and analysis, annotation, photography techniques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2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Using a range of different materials and techniques. </a:t>
                      </a: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3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Using a range of different appropriate  materials. Using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ideas, planning and analysis.</a:t>
                      </a:r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Assessment Objective 3</a:t>
                      </a:r>
                    </a:p>
                    <a:p>
                      <a:r>
                        <a:rPr lang="en-GB" sz="800" b="0" dirty="0">
                          <a:latin typeface="Tahoma"/>
                          <a:ea typeface="Tahoma"/>
                          <a:cs typeface="Tahoma"/>
                        </a:rPr>
                        <a:t>Using a range of different appropriate  materials. Using</a:t>
                      </a:r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 ideas, planning and analysis.</a:t>
                      </a:r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ART EXAM Assessment </a:t>
                      </a:r>
                    </a:p>
                    <a:p>
                      <a:r>
                        <a:rPr lang="en-GB" sz="800" b="1" dirty="0">
                          <a:latin typeface="Tahoma"/>
                          <a:ea typeface="Tahoma"/>
                          <a:cs typeface="Tahoma"/>
                        </a:rPr>
                        <a:t>Objective 4- </a:t>
                      </a:r>
                    </a:p>
                    <a:p>
                      <a:r>
                        <a:rPr lang="en-GB" sz="800" b="0" baseline="0" dirty="0">
                          <a:latin typeface="Tahoma"/>
                          <a:ea typeface="Tahoma"/>
                          <a:cs typeface="Tahoma"/>
                        </a:rPr>
                        <a:t>Creating  a Final Outcome linking to other assessment objectives. </a:t>
                      </a:r>
                      <a:endParaRPr lang="en-GB" sz="800" b="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829820"/>
                  </a:ext>
                </a:extLst>
              </a:tr>
              <a:tr h="99426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Assessment/Feedback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 understanding and reflection of AOs Starters, base line test, 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  <a:endParaRPr lang="en-GB" dirty="0"/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endParaRPr lang="en-GB" sz="800" dirty="0">
                        <a:latin typeface="Tahoma"/>
                        <a:ea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 Starters, 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 Starters, 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 Starters, 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 Starters, 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Student understanding and reflection of AOs Starters,  teacher feedback,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 peer, self assessment. </a:t>
                      </a: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Booklets.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048695"/>
                  </a:ext>
                </a:extLst>
              </a:tr>
              <a:tr h="1200955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/>
                          <a:ea typeface="Tahoma"/>
                          <a:cs typeface="Tahoma"/>
                        </a:rPr>
                        <a:t>Ecco Values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Rounded base of skills and knowledge for GCSE Photography, with a view to move forward to College/Work.</a:t>
                      </a:r>
                    </a:p>
                    <a:p>
                      <a:pPr lvl="0">
                        <a:buNone/>
                      </a:pPr>
                      <a:r>
                        <a:rPr lang="en-GB" sz="800" dirty="0">
                          <a:latin typeface="Tahoma"/>
                          <a:ea typeface="Tahoma"/>
                          <a:cs typeface="Tahoma"/>
                        </a:rPr>
                        <a:t>High expectations, working Hard and showing GRIT.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</a:t>
                      </a:r>
                      <a:r>
                        <a:rPr lang="en-GB" sz="800" b="0" i="0" u="none" strike="noStrike" noProof="0" dirty="0" err="1">
                          <a:latin typeface="Tahoma"/>
                        </a:rPr>
                        <a:t>Photograhy</a:t>
                      </a:r>
                      <a:r>
                        <a:rPr lang="en-GB" sz="800" b="0" i="0" u="none" strike="noStrike" noProof="0" dirty="0">
                          <a:latin typeface="Tahoma"/>
                        </a:rPr>
                        <a:t>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Photography,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Photography,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Photography,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Rounded base of skills and knowledge for GCSE Photography, with a view to move forward to College/Work.</a:t>
                      </a:r>
                      <a:endParaRPr lang="en-US" sz="800" b="0" i="0" u="none" strike="noStrike" noProof="0" dirty="0">
                        <a:latin typeface="Tahoma"/>
                      </a:endParaRPr>
                    </a:p>
                    <a:p>
                      <a:pPr lvl="0">
                        <a:buNone/>
                      </a:pPr>
                      <a:r>
                        <a:rPr lang="en-GB" sz="800" b="0" i="0" u="none" strike="noStrike" noProof="0" dirty="0">
                          <a:latin typeface="Tahoma"/>
                        </a:rPr>
                        <a:t>High expectations, working Hard and showing GRIT.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74681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0"/>
            <a:ext cx="666591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1600" b="1" u="sng" dirty="0">
                <a:latin typeface="Tahoma"/>
                <a:ea typeface="Tahoma"/>
                <a:cs typeface="Tahoma"/>
              </a:rPr>
              <a:t>Subject/Course: AQA Photography</a:t>
            </a:r>
            <a:endParaRPr lang="en-GB" sz="16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935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1023</TotalTime>
  <Words>4410</Words>
  <Application>Microsoft Office PowerPoint</Application>
  <PresentationFormat>On-screen Show (4:3)</PresentationFormat>
  <Paragraphs>542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Ecclesfield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Silcock</dc:creator>
  <cp:lastModifiedBy>A Beal (Ecclesfield Staff)</cp:lastModifiedBy>
  <cp:revision>559</cp:revision>
  <cp:lastPrinted>2022-09-06T09:22:47Z</cp:lastPrinted>
  <dcterms:created xsi:type="dcterms:W3CDTF">2019-04-15T09:54:23Z</dcterms:created>
  <dcterms:modified xsi:type="dcterms:W3CDTF">2024-06-05T09:54:35Z</dcterms:modified>
</cp:coreProperties>
</file>