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59" r:id="rId6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60"/>
  </p:normalViewPr>
  <p:slideViewPr>
    <p:cSldViewPr snapToGrid="0">
      <p:cViewPr>
        <p:scale>
          <a:sx n="65" d="100"/>
          <a:sy n="65" d="100"/>
        </p:scale>
        <p:origin x="1248" y="-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Hunter" userId="S::ehunter@eccoschool.com::7c2c5869-2b17-43e1-b7a4-e9de90851c68" providerId="AD" clId="Web-{F9E5515D-E3A5-D5F6-051F-3C466F161900}"/>
    <pc:docChg chg="sldOrd">
      <pc:chgData name="L Hunter" userId="S::ehunter@eccoschool.com::7c2c5869-2b17-43e1-b7a4-e9de90851c68" providerId="AD" clId="Web-{F9E5515D-E3A5-D5F6-051F-3C466F161900}" dt="2023-07-07T10:04:19.878" v="0"/>
      <pc:docMkLst>
        <pc:docMk/>
      </pc:docMkLst>
      <pc:sldChg chg="ord">
        <pc:chgData name="L Hunter" userId="S::ehunter@eccoschool.com::7c2c5869-2b17-43e1-b7a4-e9de90851c68" providerId="AD" clId="Web-{F9E5515D-E3A5-D5F6-051F-3C466F161900}" dt="2023-07-07T10:04:19.878" v="0"/>
        <pc:sldMkLst>
          <pc:docMk/>
          <pc:sldMk cId="77116698" sldId="257"/>
        </pc:sldMkLst>
      </pc:sldChg>
    </pc:docChg>
  </pc:docChgLst>
  <pc:docChgLst>
    <pc:chgData name="L Hunter (Ecclesfield Staff)" userId="8412add6-f25b-46d1-85ba-84120e60f370" providerId="ADAL" clId="{3A60ECDF-ADFB-4ED2-B48F-038BEB33237C}"/>
    <pc:docChg chg="custSel modSld">
      <pc:chgData name="L Hunter (Ecclesfield Staff)" userId="8412add6-f25b-46d1-85ba-84120e60f370" providerId="ADAL" clId="{3A60ECDF-ADFB-4ED2-B48F-038BEB33237C}" dt="2025-01-05T14:01:22.205" v="1475" actId="20577"/>
      <pc:docMkLst>
        <pc:docMk/>
      </pc:docMkLst>
      <pc:sldChg chg="modSp mod">
        <pc:chgData name="L Hunter (Ecclesfield Staff)" userId="8412add6-f25b-46d1-85ba-84120e60f370" providerId="ADAL" clId="{3A60ECDF-ADFB-4ED2-B48F-038BEB33237C}" dt="2025-01-05T13:19:43.177" v="241" actId="20577"/>
        <pc:sldMkLst>
          <pc:docMk/>
          <pc:sldMk cId="2232212970" sldId="256"/>
        </pc:sldMkLst>
        <pc:graphicFrameChg chg="modGraphic">
          <ac:chgData name="L Hunter (Ecclesfield Staff)" userId="8412add6-f25b-46d1-85ba-84120e60f370" providerId="ADAL" clId="{3A60ECDF-ADFB-4ED2-B48F-038BEB33237C}" dt="2025-01-05T13:19:43.177" v="241" actId="20577"/>
          <ac:graphicFrameMkLst>
            <pc:docMk/>
            <pc:sldMk cId="2232212970" sldId="256"/>
            <ac:graphicFrameMk id="7" creationId="{00000000-0000-0000-0000-000000000000}"/>
          </ac:graphicFrameMkLst>
        </pc:graphicFrameChg>
      </pc:sldChg>
      <pc:sldChg chg="modSp mod">
        <pc:chgData name="L Hunter (Ecclesfield Staff)" userId="8412add6-f25b-46d1-85ba-84120e60f370" providerId="ADAL" clId="{3A60ECDF-ADFB-4ED2-B48F-038BEB33237C}" dt="2025-01-05T14:01:22.205" v="1475" actId="20577"/>
        <pc:sldMkLst>
          <pc:docMk/>
          <pc:sldMk cId="77116698" sldId="257"/>
        </pc:sldMkLst>
        <pc:graphicFrameChg chg="modGraphic">
          <ac:chgData name="L Hunter (Ecclesfield Staff)" userId="8412add6-f25b-46d1-85ba-84120e60f370" providerId="ADAL" clId="{3A60ECDF-ADFB-4ED2-B48F-038BEB33237C}" dt="2025-01-05T14:01:22.205" v="1475" actId="20577"/>
          <ac:graphicFrameMkLst>
            <pc:docMk/>
            <pc:sldMk cId="77116698" sldId="257"/>
            <ac:graphicFrameMk id="6" creationId="{00000000-0000-0000-0000-000000000000}"/>
          </ac:graphicFrameMkLst>
        </pc:graphicFrameChg>
      </pc:sldChg>
      <pc:sldChg chg="modSp mod">
        <pc:chgData name="L Hunter (Ecclesfield Staff)" userId="8412add6-f25b-46d1-85ba-84120e60f370" providerId="ADAL" clId="{3A60ECDF-ADFB-4ED2-B48F-038BEB33237C}" dt="2025-01-05T13:41:25.575" v="571" actId="20577"/>
        <pc:sldMkLst>
          <pc:docMk/>
          <pc:sldMk cId="789427498" sldId="260"/>
        </pc:sldMkLst>
        <pc:graphicFrameChg chg="modGraphic">
          <ac:chgData name="L Hunter (Ecclesfield Staff)" userId="8412add6-f25b-46d1-85ba-84120e60f370" providerId="ADAL" clId="{3A60ECDF-ADFB-4ED2-B48F-038BEB33237C}" dt="2025-01-05T13:41:25.575" v="571" actId="20577"/>
          <ac:graphicFrameMkLst>
            <pc:docMk/>
            <pc:sldMk cId="789427498" sldId="260"/>
            <ac:graphicFrameMk id="2" creationId="{00000000-0000-0000-0000-000000000000}"/>
          </ac:graphicFrameMkLst>
        </pc:graphicFrameChg>
      </pc:sldChg>
    </pc:docChg>
  </pc:docChgLst>
  <pc:docChgLst>
    <pc:chgData name="Liz Hunter" userId="7c2c5869-2b17-43e1-b7a4-e9de90851c68" providerId="ADAL" clId="{2FC5D914-E504-4B60-83C1-008BDEF062D0}"/>
    <pc:docChg chg="custSel modSld">
      <pc:chgData name="Liz Hunter" userId="7c2c5869-2b17-43e1-b7a4-e9de90851c68" providerId="ADAL" clId="{2FC5D914-E504-4B60-83C1-008BDEF062D0}" dt="2023-06-01T15:59:12.950" v="483" actId="20577"/>
      <pc:docMkLst>
        <pc:docMk/>
      </pc:docMkLst>
      <pc:sldChg chg="modSp mod">
        <pc:chgData name="Liz Hunter" userId="7c2c5869-2b17-43e1-b7a4-e9de90851c68" providerId="ADAL" clId="{2FC5D914-E504-4B60-83C1-008BDEF062D0}" dt="2023-06-01T15:59:12.950" v="483" actId="20577"/>
        <pc:sldMkLst>
          <pc:docMk/>
          <pc:sldMk cId="789427498" sldId="260"/>
        </pc:sldMkLst>
      </pc:sldChg>
    </pc:docChg>
  </pc:docChgLst>
  <pc:docChgLst>
    <pc:chgData name="L Hunter" userId="S::ehunter@eccoschool.com::7c2c5869-2b17-43e1-b7a4-e9de90851c68" providerId="AD" clId="Web-{8EF49B3E-D5CC-704F-70F6-45286ACAFAEB}"/>
    <pc:docChg chg="sldOrd">
      <pc:chgData name="L Hunter" userId="S::ehunter@eccoschool.com::7c2c5869-2b17-43e1-b7a4-e9de90851c68" providerId="AD" clId="Web-{8EF49B3E-D5CC-704F-70F6-45286ACAFAEB}" dt="2023-07-07T09:00:56.319" v="0"/>
      <pc:docMkLst>
        <pc:docMk/>
      </pc:docMkLst>
      <pc:sldChg chg="ord">
        <pc:chgData name="L Hunter" userId="S::ehunter@eccoschool.com::7c2c5869-2b17-43e1-b7a4-e9de90851c68" providerId="AD" clId="Web-{8EF49B3E-D5CC-704F-70F6-45286ACAFAEB}" dt="2023-07-07T09:00:56.319" v="0"/>
        <pc:sldMkLst>
          <pc:docMk/>
          <pc:sldMk cId="77116698" sldId="257"/>
        </pc:sldMkLst>
      </pc:sldChg>
    </pc:docChg>
  </pc:docChgLst>
  <pc:docChgLst>
    <pc:chgData name="L Hunter" userId="S::ehunter@eccoschool.com::7c2c5869-2b17-43e1-b7a4-e9de90851c68" providerId="AD" clId="Web-{C56EE79F-751C-4B3A-93F1-AD5604D9C206}"/>
    <pc:docChg chg="addSld modSld">
      <pc:chgData name="L Hunter" userId="S::ehunter@eccoschool.com::7c2c5869-2b17-43e1-b7a4-e9de90851c68" providerId="AD" clId="Web-{C56EE79F-751C-4B3A-93F1-AD5604D9C206}" dt="2023-04-18T08:59:25.104" v="490"/>
      <pc:docMkLst>
        <pc:docMk/>
      </pc:docMkLst>
      <pc:sldChg chg="modSp">
        <pc:chgData name="L Hunter" userId="S::ehunter@eccoschool.com::7c2c5869-2b17-43e1-b7a4-e9de90851c68" providerId="AD" clId="Web-{C56EE79F-751C-4B3A-93F1-AD5604D9C206}" dt="2023-04-18T08:59:25.104" v="490"/>
        <pc:sldMkLst>
          <pc:docMk/>
          <pc:sldMk cId="2232212970" sldId="256"/>
        </pc:sldMkLst>
      </pc:sldChg>
      <pc:sldChg chg="new">
        <pc:chgData name="L Hunter" userId="S::ehunter@eccoschool.com::7c2c5869-2b17-43e1-b7a4-e9de90851c68" providerId="AD" clId="Web-{C56EE79F-751C-4B3A-93F1-AD5604D9C206}" dt="2023-04-18T08:57:01.053" v="440"/>
        <pc:sldMkLst>
          <pc:docMk/>
          <pc:sldMk cId="3388007695" sldId="259"/>
        </pc:sldMkLst>
      </pc:sldChg>
    </pc:docChg>
  </pc:docChgLst>
  <pc:docChgLst>
    <pc:chgData name="Liz Hunter" userId="7c2c5869-2b17-43e1-b7a4-e9de90851c68" providerId="ADAL" clId="{C16193C2-0149-4678-A860-5A138E17D757}"/>
    <pc:docChg chg="undo custSel modSld">
      <pc:chgData name="Liz Hunter" userId="7c2c5869-2b17-43e1-b7a4-e9de90851c68" providerId="ADAL" clId="{C16193C2-0149-4678-A860-5A138E17D757}" dt="2023-03-15T20:00:19.615" v="4132" actId="20577"/>
      <pc:docMkLst>
        <pc:docMk/>
      </pc:docMkLst>
      <pc:sldChg chg="addSp delSp modSp mod">
        <pc:chgData name="Liz Hunter" userId="7c2c5869-2b17-43e1-b7a4-e9de90851c68" providerId="ADAL" clId="{C16193C2-0149-4678-A860-5A138E17D757}" dt="2023-03-15T20:00:19.615" v="4132" actId="20577"/>
        <pc:sldMkLst>
          <pc:docMk/>
          <pc:sldMk cId="2232212970" sldId="256"/>
        </pc:sldMkLst>
      </pc:sldChg>
      <pc:sldChg chg="addSp modSp mod">
        <pc:chgData name="Liz Hunter" userId="7c2c5869-2b17-43e1-b7a4-e9de90851c68" providerId="ADAL" clId="{C16193C2-0149-4678-A860-5A138E17D757}" dt="2022-12-29T15:51:22.224" v="3567"/>
        <pc:sldMkLst>
          <pc:docMk/>
          <pc:sldMk cId="77116698" sldId="257"/>
        </pc:sldMkLst>
      </pc:sldChg>
      <pc:sldChg chg="addSp modSp mod">
        <pc:chgData name="Liz Hunter" userId="7c2c5869-2b17-43e1-b7a4-e9de90851c68" providerId="ADAL" clId="{C16193C2-0149-4678-A860-5A138E17D757}" dt="2022-08-03T14:23:54.278" v="3322"/>
        <pc:sldMkLst>
          <pc:docMk/>
          <pc:sldMk cId="3511168327" sldId="258"/>
        </pc:sldMkLst>
      </pc:sldChg>
    </pc:docChg>
  </pc:docChgLst>
  <pc:docChgLst>
    <pc:chgData name="L Hunter" userId="7c2c5869-2b17-43e1-b7a4-e9de90851c68" providerId="ADAL" clId="{2FC5D914-E504-4B60-83C1-008BDEF062D0}"/>
    <pc:docChg chg="custSel modSld">
      <pc:chgData name="L Hunter" userId="7c2c5869-2b17-43e1-b7a4-e9de90851c68" providerId="ADAL" clId="{2FC5D914-E504-4B60-83C1-008BDEF062D0}" dt="2023-06-02T09:38:10.190" v="77" actId="313"/>
      <pc:docMkLst>
        <pc:docMk/>
      </pc:docMkLst>
      <pc:sldChg chg="modSp mod">
        <pc:chgData name="L Hunter" userId="7c2c5869-2b17-43e1-b7a4-e9de90851c68" providerId="ADAL" clId="{2FC5D914-E504-4B60-83C1-008BDEF062D0}" dt="2023-06-02T09:38:10.190" v="77" actId="313"/>
        <pc:sldMkLst>
          <pc:docMk/>
          <pc:sldMk cId="789427498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67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17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32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30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26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7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41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01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48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99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52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4D96F-D102-4072-B278-FD86CA4D726E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7DF7A-775C-40C8-8298-172E20B1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13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1835" y="116378"/>
            <a:ext cx="1509365" cy="162340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82633" y="12402590"/>
            <a:ext cx="90109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146003"/>
              </p:ext>
            </p:extLst>
          </p:nvPr>
        </p:nvGraphicFramePr>
        <p:xfrm>
          <a:off x="706605" y="848050"/>
          <a:ext cx="7303325" cy="868077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79393">
                  <a:extLst>
                    <a:ext uri="{9D8B030D-6E8A-4147-A177-3AD203B41FA5}">
                      <a16:colId xmlns:a16="http://schemas.microsoft.com/office/drawing/2014/main" val="4094860345"/>
                    </a:ext>
                  </a:extLst>
                </a:gridCol>
                <a:gridCol w="3175718">
                  <a:extLst>
                    <a:ext uri="{9D8B030D-6E8A-4147-A177-3AD203B41FA5}">
                      <a16:colId xmlns:a16="http://schemas.microsoft.com/office/drawing/2014/main" val="4047222901"/>
                    </a:ext>
                  </a:extLst>
                </a:gridCol>
                <a:gridCol w="3748214">
                  <a:extLst>
                    <a:ext uri="{9D8B030D-6E8A-4147-A177-3AD203B41FA5}">
                      <a16:colId xmlns:a16="http://schemas.microsoft.com/office/drawing/2014/main" val="494251420"/>
                    </a:ext>
                  </a:extLst>
                </a:gridCol>
              </a:tblGrid>
              <a:tr h="325650">
                <a:tc rowSpan="6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dirty="0">
                          <a:latin typeface="Trebuchet MS"/>
                        </a:rPr>
                        <a:t>Y7   Aims</a:t>
                      </a: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Topics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052511"/>
                  </a:ext>
                </a:extLst>
              </a:tr>
              <a:tr h="740113">
                <a:tc vMerge="1"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/>
                        </a:rPr>
                        <a:t>Sources of Knowledge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/>
                        </a:rPr>
                        <a:t>Is there a God?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/>
                        </a:rPr>
                        <a:t>Origin of religion and Hinduism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Sacrifice and Judaism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Buddhism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How should we behave?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005191"/>
                  </a:ext>
                </a:extLst>
              </a:tr>
              <a:tr h="32565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Skills: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Knowledge: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051345"/>
                  </a:ext>
                </a:extLst>
              </a:tr>
              <a:tr h="2605196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Write to describe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Write to explain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/>
                        </a:rPr>
                        <a:t>Write to compare and contrast.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Read a range of texts from different sources. 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Think critically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Evaluate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Reflect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Potentially adjust worldview to make room for new knowledge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Use oracy to explain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Use oracy to compare and contrast.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Facts and beliefs •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How do we know anything?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 did Plato think? 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 did Aristotle think?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Are we born knowing right from wrong?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How do we know how the universe began?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 does it mean to believe in God? 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 is a worldview?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Belief in the UK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The Design Argument 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Arguments against the Design Argument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How did life begin?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 do I believe?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Census letter -assessment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Why did Religion begin?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 The Big Six religions and the Indus Valley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 is Hinduism?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Hindu Gods and Goddesses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Hindu texts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Cycle of birth, death and rebirth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Sacrifice and dependence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Abraham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Moses and Passover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Mitzvot and kashrut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Shabbat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The Messiah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The life of the Buddha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The Four Noble Truths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The Eightfold Path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Step 7: Right mindfulness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Step 4: Right action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 reflection on Buddhism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 is ethics?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The Trolley Problem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Applying moral frameworks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</a:rPr>
                        <a:t>Applied Ethics today</a:t>
                      </a:r>
                      <a:endParaRPr lang="en-GB" sz="105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265164"/>
                  </a:ext>
                </a:extLst>
              </a:tr>
              <a:tr h="325650">
                <a:tc v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Recall and links: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35409"/>
                  </a:ext>
                </a:extLst>
              </a:tr>
              <a:tr h="803659">
                <a:tc v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/>
                        </a:rPr>
                        <a:t>The rest of this topic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/>
                        </a:rPr>
                        <a:t>Year 7 Is there a God?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/>
                        </a:rPr>
                        <a:t>Year 7 How should we behave?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/>
                        </a:rPr>
                        <a:t>Year 8 Religious</a:t>
                      </a:r>
                      <a:r>
                        <a:rPr lang="en-GB" sz="1050" baseline="0" dirty="0">
                          <a:latin typeface="Trebuchet MS"/>
                        </a:rPr>
                        <a:t> experience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/>
                        </a:rPr>
                        <a:t>Year 9 Should humans try to play God?</a:t>
                      </a:r>
                      <a:endParaRPr lang="en-GB" sz="1050" dirty="0">
                        <a:latin typeface="Trebuchet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333930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582413" y="302250"/>
            <a:ext cx="5170711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sz="2000" b="1" u="sng" dirty="0">
                <a:latin typeface="Trebuchet MS"/>
              </a:rPr>
              <a:t>RPE 5 Year Curriculum Overview 2023-24</a:t>
            </a:r>
            <a:endParaRPr lang="en-GB" sz="2000" b="1" u="sng" dirty="0">
              <a:latin typeface="Trebuchet MS" panose="020B0603020202020204" pitchFamily="34" charset="0"/>
            </a:endParaRPr>
          </a:p>
        </p:txBody>
      </p:sp>
      <p:sp>
        <p:nvSpPr>
          <p:cNvPr id="20" name="Right Arrow 19"/>
          <p:cNvSpPr/>
          <p:nvPr/>
        </p:nvSpPr>
        <p:spPr>
          <a:xfrm rot="5400000">
            <a:off x="7606771" y="10375378"/>
            <a:ext cx="1915242" cy="505255"/>
          </a:xfrm>
          <a:prstGeom prst="rightArrow">
            <a:avLst>
              <a:gd name="adj1" fmla="val 42419"/>
              <a:gd name="adj2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569297" y="12400195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</p:spTree>
    <p:extLst>
      <p:ext uri="{BB962C8B-B14F-4D97-AF65-F5344CB8AC3E}">
        <p14:creationId xmlns:p14="http://schemas.microsoft.com/office/powerpoint/2010/main" val="2232212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611001"/>
              </p:ext>
            </p:extLst>
          </p:nvPr>
        </p:nvGraphicFramePr>
        <p:xfrm>
          <a:off x="577907" y="1823807"/>
          <a:ext cx="8154440" cy="868411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24791">
                  <a:extLst>
                    <a:ext uri="{9D8B030D-6E8A-4147-A177-3AD203B41FA5}">
                      <a16:colId xmlns:a16="http://schemas.microsoft.com/office/drawing/2014/main" val="4094860345"/>
                    </a:ext>
                  </a:extLst>
                </a:gridCol>
                <a:gridCol w="3467383">
                  <a:extLst>
                    <a:ext uri="{9D8B030D-6E8A-4147-A177-3AD203B41FA5}">
                      <a16:colId xmlns:a16="http://schemas.microsoft.com/office/drawing/2014/main" val="4047222901"/>
                    </a:ext>
                  </a:extLst>
                </a:gridCol>
                <a:gridCol w="4362266">
                  <a:extLst>
                    <a:ext uri="{9D8B030D-6E8A-4147-A177-3AD203B41FA5}">
                      <a16:colId xmlns:a16="http://schemas.microsoft.com/office/drawing/2014/main" val="494251420"/>
                    </a:ext>
                  </a:extLst>
                </a:gridCol>
              </a:tblGrid>
              <a:tr h="271213">
                <a:tc rowSpan="6">
                  <a:txBody>
                    <a:bodyPr/>
                    <a:lstStyle/>
                    <a:p>
                      <a:pPr algn="ctr"/>
                      <a:endParaRPr lang="en-GB" sz="1050" dirty="0">
                        <a:latin typeface="Trebuchet MS" panose="020B0603020202020204" pitchFamily="34" charset="0"/>
                      </a:endParaRPr>
                    </a:p>
                    <a:p>
                      <a:pPr algn="ctr"/>
                      <a:endParaRPr lang="en-GB" sz="1050" dirty="0">
                        <a:latin typeface="Trebuchet MS" panose="020B0603020202020204" pitchFamily="34" charset="0"/>
                      </a:endParaRPr>
                    </a:p>
                    <a:p>
                      <a:pPr algn="ctr"/>
                      <a:endParaRPr lang="en-GB" sz="1050" dirty="0">
                        <a:latin typeface="Trebuchet MS" panose="020B0603020202020204" pitchFamily="34" charset="0"/>
                      </a:endParaRPr>
                    </a:p>
                    <a:p>
                      <a:pPr algn="ctr"/>
                      <a:endParaRPr lang="en-GB" sz="1050" dirty="0">
                        <a:latin typeface="Trebuchet MS" panose="020B0603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GB" sz="1050" dirty="0">
                        <a:latin typeface="Trebuchet MS"/>
                      </a:endParaRPr>
                    </a:p>
                    <a:p>
                      <a:pPr lvl="0" algn="ctr">
                        <a:buNone/>
                      </a:pPr>
                      <a:endParaRPr lang="en-GB" sz="1050" dirty="0">
                        <a:latin typeface="Trebuchet MS"/>
                      </a:endParaRPr>
                    </a:p>
                    <a:p>
                      <a:pPr lvl="0" algn="ctr">
                        <a:buNone/>
                      </a:pPr>
                      <a:endParaRPr lang="en-GB" sz="1050" dirty="0">
                        <a:latin typeface="Trebuchet M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050" dirty="0">
                          <a:latin typeface="Trebuchet MS"/>
                        </a:rPr>
                        <a:t>Y8 aims</a:t>
                      </a:r>
                    </a:p>
                    <a:p>
                      <a:pPr lvl="0" algn="ctr">
                        <a:buNone/>
                      </a:pPr>
                      <a:endParaRPr lang="en-GB" sz="1050" dirty="0">
                        <a:latin typeface="Trebuchet MS"/>
                      </a:endParaRPr>
                    </a:p>
                    <a:p>
                      <a:pPr lvl="0" algn="ctr">
                        <a:buNone/>
                      </a:pPr>
                      <a:endParaRPr lang="en-GB" sz="1050" dirty="0">
                        <a:latin typeface="Trebuchet MS"/>
                      </a:endParaRPr>
                    </a:p>
                    <a:p>
                      <a:pPr lvl="0" algn="ctr">
                        <a:buNone/>
                      </a:pPr>
                      <a:endParaRPr lang="en-GB" sz="1050" dirty="0">
                        <a:latin typeface="Trebuchet MS"/>
                      </a:endParaRPr>
                    </a:p>
                    <a:p>
                      <a:pPr lvl="0" algn="ctr">
                        <a:buNone/>
                      </a:pPr>
                      <a:endParaRPr lang="en-GB" sz="1050" dirty="0">
                        <a:latin typeface="Trebuchet MS"/>
                      </a:endParaRPr>
                    </a:p>
                    <a:p>
                      <a:pPr lvl="0" algn="ctr">
                        <a:buNone/>
                      </a:pPr>
                      <a:endParaRPr lang="en-GB" sz="1050" dirty="0">
                        <a:latin typeface="Trebuchet MS"/>
                      </a:endParaRPr>
                    </a:p>
                    <a:p>
                      <a:pPr lvl="0" algn="ctr">
                        <a:buNone/>
                      </a:pPr>
                      <a:endParaRPr lang="en-GB" sz="1050" dirty="0">
                        <a:latin typeface="Trebuchet MS"/>
                      </a:endParaRPr>
                    </a:p>
                    <a:p>
                      <a:pPr lvl="0" algn="ctr">
                        <a:buNone/>
                      </a:pPr>
                      <a:endParaRPr lang="en-GB" sz="1050" dirty="0">
                        <a:latin typeface="Trebuchet MS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Topics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052511"/>
                  </a:ext>
                </a:extLst>
              </a:tr>
              <a:tr h="1134162">
                <a:tc vMerge="1"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Christian Beliefs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Judaism and antisemitism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Religious experience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Problem of evil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Christian</a:t>
                      </a:r>
                      <a:r>
                        <a:rPr lang="en-GB" sz="1050" baseline="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Ethics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Social Justice</a:t>
                      </a:r>
                      <a:endParaRPr lang="en-GB" sz="1050" dirty="0">
                        <a:latin typeface="Trebuchet MS" panose="020B0603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005191"/>
                  </a:ext>
                </a:extLst>
              </a:tr>
              <a:tr h="306886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Skills: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Knowledge: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051345"/>
                  </a:ext>
                </a:extLst>
              </a:tr>
              <a:tr h="4058155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describe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explain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compare and contrast. 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Read a range of texts from different sources. 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Think critically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Evaluate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Reflecting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Potentially adjust worldview to make room for new knowledge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Use oracy to explain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Use oracy to compare and contrast.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Christianity in the UK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An introduction to the Bible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Interpreting the Bible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The Trinity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Jesus’ birth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 did Jesus do in his life?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Jesus’ death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Jesus’ resurrection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Difference: Jews and Gentiles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Jewish deicide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Antisemitism during the Middle Ages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Pogroms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The Jewish Holocaust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Antisemitism today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 is a religious experience?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Abraham’s vision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Moses’ vision and miracles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Jesus’ miracles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Paul’s conversion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Any other explanations?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What’s the problem?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Free will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Original sin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Life as a test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Are we asking the wrong questions?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Should Christians follow the Bible?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The two Great Commandments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Gee Walker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Martin Luther 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What is social justice?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latin typeface="Trebuchet MS" panose="020B0603020202020204" pitchFamily="34" charset="0"/>
                        </a:rPr>
                        <a:t>Marcus Rashford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u="none" dirty="0">
                          <a:latin typeface="Trebuchet MS" panose="020B0603020202020204" pitchFamily="34" charset="0"/>
                        </a:rPr>
                        <a:t>Leonardo di Caprio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u="none" dirty="0">
                          <a:latin typeface="Trebuchet MS" panose="020B0603020202020204" pitchFamily="34" charset="0"/>
                        </a:rPr>
                        <a:t>Malala Yousafzai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u="none" dirty="0">
                          <a:latin typeface="Trebuchet MS" panose="020B0603020202020204" pitchFamily="34" charset="0"/>
                        </a:rPr>
                        <a:t>Ian McKellen</a:t>
                      </a:r>
                      <a:endParaRPr lang="en-GB" sz="1050" b="0" u="none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265164"/>
                  </a:ext>
                </a:extLst>
              </a:tr>
              <a:tr h="388171">
                <a:tc v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Recall and links: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35409"/>
                  </a:ext>
                </a:extLst>
              </a:tr>
              <a:tr h="306886">
                <a:tc v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Year 7 Is there a God?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Year 7 How should we behave?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Year 7 Sacrifice</a:t>
                      </a:r>
                      <a:r>
                        <a:rPr lang="en-GB" sz="1050" baseline="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Judaism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Year 8 Problem of evil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Year 9 Muslim Beliefs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Year 9 Muslim Ethics</a:t>
                      </a:r>
                      <a:endParaRPr lang="en-GB" sz="1050" dirty="0">
                        <a:latin typeface="Trebuchet MS" panose="020B0603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333930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E7BC6-F9DD-8420-E45A-4291E00A61B4}"/>
              </a:ext>
            </a:extLst>
          </p:cNvPr>
          <p:cNvSpPr txBox="1">
            <a:spLocks/>
          </p:cNvSpPr>
          <p:nvPr/>
        </p:nvSpPr>
        <p:spPr>
          <a:xfrm>
            <a:off x="1569297" y="12400195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F3D4CE1-52AB-5DFF-DD5D-BD1B5066340E}"/>
              </a:ext>
            </a:extLst>
          </p:cNvPr>
          <p:cNvCxnSpPr/>
          <p:nvPr/>
        </p:nvCxnSpPr>
        <p:spPr>
          <a:xfrm>
            <a:off x="282633" y="12402590"/>
            <a:ext cx="90109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1835" y="116378"/>
            <a:ext cx="1509365" cy="16234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74D05D-B1F9-96F1-60E2-20FDEA8C6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6018" y="9922429"/>
            <a:ext cx="542591" cy="193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427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305341"/>
              </p:ext>
            </p:extLst>
          </p:nvPr>
        </p:nvGraphicFramePr>
        <p:xfrm>
          <a:off x="122730" y="1819670"/>
          <a:ext cx="8822868" cy="95097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58330">
                  <a:extLst>
                    <a:ext uri="{9D8B030D-6E8A-4147-A177-3AD203B41FA5}">
                      <a16:colId xmlns:a16="http://schemas.microsoft.com/office/drawing/2014/main" val="4094860345"/>
                    </a:ext>
                  </a:extLst>
                </a:gridCol>
                <a:gridCol w="4306934">
                  <a:extLst>
                    <a:ext uri="{9D8B030D-6E8A-4147-A177-3AD203B41FA5}">
                      <a16:colId xmlns:a16="http://schemas.microsoft.com/office/drawing/2014/main" val="4047222901"/>
                    </a:ext>
                  </a:extLst>
                </a:gridCol>
                <a:gridCol w="4057604">
                  <a:extLst>
                    <a:ext uri="{9D8B030D-6E8A-4147-A177-3AD203B41FA5}">
                      <a16:colId xmlns:a16="http://schemas.microsoft.com/office/drawing/2014/main" val="494251420"/>
                    </a:ext>
                  </a:extLst>
                </a:gridCol>
              </a:tblGrid>
              <a:tr h="203131">
                <a:tc rowSpan="6"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Trebuchet MS" panose="020B0603020202020204" pitchFamily="34" charset="0"/>
                        </a:rPr>
                        <a:t>    Y9  Aims</a:t>
                      </a: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Broader concepts: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052511"/>
                  </a:ext>
                </a:extLst>
              </a:tr>
              <a:tr h="319205">
                <a:tc vMerge="1"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Muslim Beliefs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India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Non-religious belief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Should humans try </a:t>
                      </a:r>
                      <a:r>
                        <a:rPr lang="en-GB" sz="1050" baseline="0">
                          <a:latin typeface="Trebuchet MS" panose="020B0603020202020204" pitchFamily="34" charset="0"/>
                        </a:rPr>
                        <a:t>to play </a:t>
                      </a: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God?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Muslim Ethics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Eschatology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005191"/>
                  </a:ext>
                </a:extLst>
              </a:tr>
              <a:tr h="20313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Skills: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Knowledge: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051345"/>
                  </a:ext>
                </a:extLst>
              </a:tr>
              <a:tr h="300462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describe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explain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compare and contrast.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Read a range of texts from different sources. 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Think critically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Evaluate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Reflecting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Potentially adjust worldview to make room for new knowledge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Use oracy to explain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Use oracy to compare and contrast.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Introduction to Islam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The Quran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Ibrahim and Ismail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Prophets including /Muhammad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What do Muslims believe about God?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Angels and the afterlife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Why study India?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Karma, samsara, and dharma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Possible Buddhist response to the caste system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Islam in India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Sikhi in India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British rule in India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Gandhi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Unbelief in the UK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UK belief then and now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Omni-God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Is wealth a factor?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Organised non-belief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Is there a limit to what humans should do?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CRISPR gene editing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The right to have a baby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What does it mean to be human?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Narrow, General and Super intelligence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The Five Pillars and Muhammad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Sunni and Shia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Daily life of a Muslim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A year in the life of a Muslim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Once in a lifetime Hajj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A religion of giving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Eschatology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Jewish eschatology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Christian eschatology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When Jewish and Christian eschatology collides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Jerusalem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baseline="0" dirty="0">
                          <a:latin typeface="Trebuchet MS" panose="020B0603020202020204" pitchFamily="34" charset="0"/>
                        </a:rPr>
                        <a:t>Muslim eschatology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265164"/>
                  </a:ext>
                </a:extLst>
              </a:tr>
              <a:tr h="203131">
                <a:tc v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Recall</a:t>
                      </a: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 and links: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35409"/>
                  </a:ext>
                </a:extLst>
              </a:tr>
              <a:tr h="255670">
                <a:tc v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7 Sources of Knowledge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7 Is there a God?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7 Origin of religion and Hinduism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7 Buddhism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7 How should we behave?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8 Christian Beliefs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8 Religious experience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8 Problem of evil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8 Christian Ethics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8 Social Justice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50" baseline="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333930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3D4CE1-52AB-5DFF-DD5D-BD1B5066340E}"/>
              </a:ext>
            </a:extLst>
          </p:cNvPr>
          <p:cNvCxnSpPr/>
          <p:nvPr/>
        </p:nvCxnSpPr>
        <p:spPr>
          <a:xfrm>
            <a:off x="282633" y="12402590"/>
            <a:ext cx="90109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00A0A4E-73F4-20AE-E534-8259343BECED}"/>
              </a:ext>
            </a:extLst>
          </p:cNvPr>
          <p:cNvSpPr txBox="1">
            <a:spLocks/>
          </p:cNvSpPr>
          <p:nvPr/>
        </p:nvSpPr>
        <p:spPr>
          <a:xfrm>
            <a:off x="1569297" y="12400195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1835" y="116378"/>
            <a:ext cx="1509365" cy="162340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11F6239-758D-BD94-4EA8-6561FAA2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2333" y="9793902"/>
            <a:ext cx="542591" cy="193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16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380D659-6EE1-5649-668D-3E50B59C8B16}"/>
              </a:ext>
            </a:extLst>
          </p:cNvPr>
          <p:cNvCxnSpPr/>
          <p:nvPr/>
        </p:nvCxnSpPr>
        <p:spPr>
          <a:xfrm>
            <a:off x="282633" y="12402590"/>
            <a:ext cx="90109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7E7BC6-F9DD-8420-E45A-4291E00A61B4}"/>
              </a:ext>
            </a:extLst>
          </p:cNvPr>
          <p:cNvSpPr txBox="1">
            <a:spLocks/>
          </p:cNvSpPr>
          <p:nvPr/>
        </p:nvSpPr>
        <p:spPr>
          <a:xfrm>
            <a:off x="1569297" y="12400195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508984"/>
              </p:ext>
            </p:extLst>
          </p:nvPr>
        </p:nvGraphicFramePr>
        <p:xfrm>
          <a:off x="616995" y="3058015"/>
          <a:ext cx="8100178" cy="71438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79279">
                  <a:extLst>
                    <a:ext uri="{9D8B030D-6E8A-4147-A177-3AD203B41FA5}">
                      <a16:colId xmlns:a16="http://schemas.microsoft.com/office/drawing/2014/main" val="4094860345"/>
                    </a:ext>
                  </a:extLst>
                </a:gridCol>
                <a:gridCol w="3145945">
                  <a:extLst>
                    <a:ext uri="{9D8B030D-6E8A-4147-A177-3AD203B41FA5}">
                      <a16:colId xmlns:a16="http://schemas.microsoft.com/office/drawing/2014/main" val="4047222901"/>
                    </a:ext>
                  </a:extLst>
                </a:gridCol>
                <a:gridCol w="4574954">
                  <a:extLst>
                    <a:ext uri="{9D8B030D-6E8A-4147-A177-3AD203B41FA5}">
                      <a16:colId xmlns:a16="http://schemas.microsoft.com/office/drawing/2014/main" val="494251420"/>
                    </a:ext>
                  </a:extLst>
                </a:gridCol>
              </a:tblGrid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Trebuchet MS" panose="020B0603020202020204" pitchFamily="34" charset="0"/>
                        </a:rPr>
                        <a:t>    Y10   Aims</a:t>
                      </a: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Topics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052511"/>
                  </a:ext>
                </a:extLst>
              </a:tr>
              <a:tr h="543096">
                <a:tc vMerge="1"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Christian Practices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Christian Beliefs and Teachings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Theme A Relationships and Families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Theme B Religion and Life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Theme D Religion, Peace and Conflict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00519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Skills: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Knowledge: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051345"/>
                  </a:ext>
                </a:extLst>
              </a:tr>
              <a:tr h="2258136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describe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explain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Verbally explain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Debate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compare and contrast.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evaluate.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Read a range of texts from different sources. 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Think critically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Evaluate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Reflecting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Potentially adjust worldview to make room for new knowledge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050" baseline="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Worship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Festivals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Sacraments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Church in local and global community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 nature of God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Creation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Jesus – incarnation, crucifixion, resurrection, ascension, atonement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Sin and salvation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Sexuality – heterosexual, homosexual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Nature and purpose of marriage and family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Marriage and cohabitation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Sex outside of marriage.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Divorce and remarriage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Science vs religion – origins of universe and life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Dominion and stewardship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Use of animals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Sanctity of life vs quality of life – euthanasia and abortion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Death and the afterlife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Violence and Terrorism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Reasons for war – greed, self-defence, retaliation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 Just War Theory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Holy War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Nuclear weapons and weapons of mass destruction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Religion, peacekeeping and victims of war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265164"/>
                  </a:ext>
                </a:extLst>
              </a:tr>
              <a:tr h="285840">
                <a:tc v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Recall</a:t>
                      </a: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 and links:</a:t>
                      </a:r>
                      <a:endParaRPr lang="en-GB" sz="105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35409"/>
                  </a:ext>
                </a:extLst>
              </a:tr>
              <a:tr h="187339">
                <a:tc v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Year 7 Is there a God?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7 Origin of religion and Hinduism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7 Sacrifice and Judaism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8 Judaism and antisemitism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8 Christian Beliefs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8 Religious experience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8 Problem of evil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Year 8 Christian Ethics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333930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1835" y="116378"/>
            <a:ext cx="1509365" cy="162340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1A80493-4A34-5D30-71AA-B283874433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1038" y="9493349"/>
            <a:ext cx="542591" cy="193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168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898870"/>
              </p:ext>
            </p:extLst>
          </p:nvPr>
        </p:nvGraphicFramePr>
        <p:xfrm>
          <a:off x="629110" y="2289149"/>
          <a:ext cx="8622842" cy="72461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47939">
                  <a:extLst>
                    <a:ext uri="{9D8B030D-6E8A-4147-A177-3AD203B41FA5}">
                      <a16:colId xmlns:a16="http://schemas.microsoft.com/office/drawing/2014/main" val="4094860345"/>
                    </a:ext>
                  </a:extLst>
                </a:gridCol>
                <a:gridCol w="4563024">
                  <a:extLst>
                    <a:ext uri="{9D8B030D-6E8A-4147-A177-3AD203B41FA5}">
                      <a16:colId xmlns:a16="http://schemas.microsoft.com/office/drawing/2014/main" val="4047222901"/>
                    </a:ext>
                  </a:extLst>
                </a:gridCol>
                <a:gridCol w="3611879">
                  <a:extLst>
                    <a:ext uri="{9D8B030D-6E8A-4147-A177-3AD203B41FA5}">
                      <a16:colId xmlns:a16="http://schemas.microsoft.com/office/drawing/2014/main" val="208136948"/>
                    </a:ext>
                  </a:extLst>
                </a:gridCol>
              </a:tblGrid>
              <a:tr h="414014">
                <a:tc rowSpan="6"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Trebuchet MS" panose="020B0603020202020204" pitchFamily="34" charset="0"/>
                        </a:rPr>
                        <a:t>    Y11   Aims</a:t>
                      </a: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Broader concepts: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052511"/>
                  </a:ext>
                </a:extLst>
              </a:tr>
              <a:tr h="780760">
                <a:tc vMerge="1"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Theme E Religion, Crime and Punishment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Islamic Practices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Islamic Beliefs and Teachings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Revision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005191"/>
                  </a:ext>
                </a:extLst>
              </a:tr>
              <a:tr h="170556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Skills: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rebuchet MS" panose="020B0603020202020204" pitchFamily="34" charset="0"/>
                        </a:rPr>
                        <a:t>Knowledge: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051345"/>
                  </a:ext>
                </a:extLst>
              </a:tr>
              <a:tr h="2937436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describe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explain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Verbally explain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Debate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compare and contrast.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Write to describe, explain, compare and discuss. 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Read a range of texts from different sources. 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Think critically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Evaluate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Reflecting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Potentially adjust worldview to make room for new knowledge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Revision skills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Recall</a:t>
                      </a:r>
                    </a:p>
                    <a:p>
                      <a:pPr marL="171450" marR="0" lvl="0" indent="-17145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Intensive exam skills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Good and evil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Reasons for crime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Views about people who break the law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Murder, theft and hate crime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Aims of punishment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Prison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 death penalty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 Five Pillars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 Ten Obligatory Acts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Shahadah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Salah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Sawm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Zakah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Hajj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Jihad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Festivals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 Six Articles of Faith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 Five Roots of Usul ad-Din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 nature of God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Angels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Predestination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Risalah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 Quran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Other Holy Books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u="none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 Imamate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50" b="0" u="none" kern="1200" baseline="0" dirty="0">
                        <a:solidFill>
                          <a:schemeClr val="dk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265164"/>
                  </a:ext>
                </a:extLst>
              </a:tr>
              <a:tr h="336386">
                <a:tc v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Recall and links: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35409"/>
                  </a:ext>
                </a:extLst>
              </a:tr>
              <a:tr h="1060910">
                <a:tc v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Year 7 Is there a God?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Year 7 How should we behave?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Year 8 Religious experience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Trebuchet MS" panose="020B0603020202020204" pitchFamily="34" charset="0"/>
                        </a:rPr>
                        <a:t>Year</a:t>
                      </a: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 8 Problem of evil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Year 8 Christian Ethics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Year 9 Muslims Beliefs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>
                          <a:latin typeface="Trebuchet MS" panose="020B0603020202020204" pitchFamily="34" charset="0"/>
                        </a:rPr>
                        <a:t>Year 9 Muslims Ethics</a:t>
                      </a:r>
                      <a:endParaRPr lang="en-GB" sz="1050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333930"/>
                  </a:ext>
                </a:extLst>
              </a:tr>
            </a:tbl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380D659-6EE1-5649-668D-3E50B59C8B16}"/>
              </a:ext>
            </a:extLst>
          </p:cNvPr>
          <p:cNvCxnSpPr/>
          <p:nvPr/>
        </p:nvCxnSpPr>
        <p:spPr>
          <a:xfrm>
            <a:off x="282633" y="12402590"/>
            <a:ext cx="90109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7E7BC6-F9DD-8420-E45A-4291E00A61B4}"/>
              </a:ext>
            </a:extLst>
          </p:cNvPr>
          <p:cNvSpPr txBox="1">
            <a:spLocks/>
          </p:cNvSpPr>
          <p:nvPr/>
        </p:nvSpPr>
        <p:spPr>
          <a:xfrm>
            <a:off x="1569297" y="12400195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1835" y="50601"/>
            <a:ext cx="1509365" cy="1623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007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1960</TotalTime>
  <Words>1232</Words>
  <Application>Microsoft Office PowerPoint</Application>
  <PresentationFormat>A3 Paper (297x420 mm)</PresentationFormat>
  <Paragraphs>315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High Storrs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Vickers, D (High Storrs Staff)</dc:creator>
  <cp:lastModifiedBy>L Hunter (Ecclesfield Staff)</cp:lastModifiedBy>
  <cp:revision>192</cp:revision>
  <cp:lastPrinted>2020-02-04T16:50:06Z</cp:lastPrinted>
  <dcterms:created xsi:type="dcterms:W3CDTF">2019-03-28T07:31:42Z</dcterms:created>
  <dcterms:modified xsi:type="dcterms:W3CDTF">2025-01-05T14:01:28Z</dcterms:modified>
</cp:coreProperties>
</file>