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256" r:id="rId3"/>
    <p:sldId id="288" r:id="rId4"/>
    <p:sldId id="289" r:id="rId5"/>
    <p:sldId id="290" r:id="rId6"/>
    <p:sldId id="291"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4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5" d="100"/>
          <a:sy n="75" d="100"/>
        </p:scale>
        <p:origin x="1578"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717496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3170667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1211226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3497854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468628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1344449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1453488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1130086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3610832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3591796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4096346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583D05C-7B7D-4C39-9A2A-41CB9DD6FCCB}" type="datetimeFigureOut">
              <a:rPr lang="en-GB" smtClean="0"/>
              <a:pPr/>
              <a:t>04/09/2020</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C14924C-3CB2-4C44-AAF8-854407DA7A5C}" type="slidenum">
              <a:rPr lang="en-GB" smtClean="0"/>
              <a:pPr/>
              <a:t>‹#›</a:t>
            </a:fld>
            <a:endParaRPr lang="en-GB"/>
          </a:p>
        </p:txBody>
      </p:sp>
    </p:spTree>
    <p:extLst>
      <p:ext uri="{BB962C8B-B14F-4D97-AF65-F5344CB8AC3E}">
        <p14:creationId xmlns:p14="http://schemas.microsoft.com/office/powerpoint/2010/main" val="432702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9FDD779-DD37-FA4D-AB67-DE59D3BA2374}"/>
              </a:ext>
            </a:extLst>
          </p:cNvPr>
          <p:cNvSpPr txBox="1"/>
          <p:nvPr/>
        </p:nvSpPr>
        <p:spPr>
          <a:xfrm>
            <a:off x="0" y="4417897"/>
            <a:ext cx="6858000" cy="3231654"/>
          </a:xfrm>
          <a:prstGeom prst="rect">
            <a:avLst/>
          </a:prstGeom>
          <a:noFill/>
        </p:spPr>
        <p:txBody>
          <a:bodyPr wrap="square" rtlCol="0">
            <a:spAutoFit/>
          </a:bodyPr>
          <a:lstStyle/>
          <a:p>
            <a:pPr algn="ctr"/>
            <a:r>
              <a:rPr lang="en-US" sz="3600" b="1" u="sng" dirty="0" smtClean="0">
                <a:latin typeface="Gill Sans" panose="020B0502020104020203" pitchFamily="34" charset="-79"/>
                <a:cs typeface="Gill Sans" panose="020B0502020104020203" pitchFamily="34" charset="-79"/>
              </a:rPr>
              <a:t>Paper 2</a:t>
            </a:r>
            <a:endParaRPr lang="en-US" sz="3600" b="1" u="sng" dirty="0">
              <a:latin typeface="Gill Sans" panose="020B0502020104020203" pitchFamily="34" charset="-79"/>
              <a:cs typeface="Gill Sans" panose="020B0502020104020203" pitchFamily="34" charset="-79"/>
            </a:endParaRPr>
          </a:p>
          <a:p>
            <a:pPr algn="ctr"/>
            <a:endParaRPr lang="en-US" sz="3600" dirty="0">
              <a:latin typeface="Gill Sans" panose="020B0502020104020203" pitchFamily="34" charset="-79"/>
              <a:cs typeface="Gill Sans" panose="020B0502020104020203" pitchFamily="34" charset="-79"/>
            </a:endParaRPr>
          </a:p>
          <a:p>
            <a:pPr algn="ctr"/>
            <a:r>
              <a:rPr lang="en-US" sz="3600" dirty="0" smtClean="0">
                <a:latin typeface="Gill Sans" panose="020B0502020104020203" pitchFamily="34" charset="-79"/>
                <a:cs typeface="Gill Sans" panose="020B0502020104020203" pitchFamily="34" charset="-79"/>
              </a:rPr>
              <a:t>Revision </a:t>
            </a:r>
            <a:r>
              <a:rPr lang="en-US" sz="3600" dirty="0">
                <a:latin typeface="Gill Sans" panose="020B0502020104020203" pitchFamily="34" charset="-79"/>
                <a:cs typeface="Gill Sans" panose="020B0502020104020203" pitchFamily="34" charset="-79"/>
              </a:rPr>
              <a:t>Booklet</a:t>
            </a:r>
          </a:p>
          <a:p>
            <a:pPr algn="ctr"/>
            <a:endParaRPr lang="en-US" sz="3600" dirty="0" smtClean="0">
              <a:latin typeface="Gill Sans" panose="020B0502020104020203" pitchFamily="34" charset="-79"/>
              <a:cs typeface="Gill Sans" panose="020B0502020104020203" pitchFamily="34" charset="-79"/>
            </a:endParaRPr>
          </a:p>
          <a:p>
            <a:pPr algn="ctr"/>
            <a:endParaRPr lang="en-US" sz="3600" dirty="0">
              <a:latin typeface="Gill Sans" panose="020B0502020104020203" pitchFamily="34" charset="-79"/>
              <a:cs typeface="Gill Sans" panose="020B0502020104020203" pitchFamily="34" charset="-79"/>
            </a:endParaRPr>
          </a:p>
          <a:p>
            <a:pPr algn="ctr"/>
            <a:r>
              <a:rPr lang="en-US" sz="2400" dirty="0">
                <a:latin typeface="Gill Sans" panose="020B0502020104020203" pitchFamily="34" charset="-79"/>
                <a:cs typeface="Gill Sans" panose="020B0502020104020203" pitchFamily="34" charset="-79"/>
              </a:rPr>
              <a:t>Name: </a:t>
            </a:r>
            <a:r>
              <a:rPr lang="en-US" sz="2400" dirty="0" smtClean="0">
                <a:latin typeface="Gill Sans" panose="020B0502020104020203" pitchFamily="34" charset="-79"/>
                <a:cs typeface="Gill Sans" panose="020B0502020104020203" pitchFamily="34" charset="-79"/>
              </a:rPr>
              <a:t>______________________</a:t>
            </a:r>
            <a:endParaRPr lang="en-US" sz="2400" dirty="0">
              <a:latin typeface="Gill Sans" panose="020B0502020104020203" pitchFamily="34" charset="-79"/>
              <a:cs typeface="Gill Sans" panose="020B0502020104020203" pitchFamily="34" charset="-79"/>
            </a:endParaRPr>
          </a:p>
        </p:txBody>
      </p:sp>
      <p:pic>
        <p:nvPicPr>
          <p:cNvPr id="6" name="Picture 5">
            <a:extLst>
              <a:ext uri="{FF2B5EF4-FFF2-40B4-BE49-F238E27FC236}">
                <a16:creationId xmlns:a16="http://schemas.microsoft.com/office/drawing/2014/main" id="{33B9F6F9-E602-FB4B-8D46-68F3315A35B9}"/>
              </a:ext>
            </a:extLst>
          </p:cNvPr>
          <p:cNvPicPr>
            <a:picLocks noChangeAspect="1"/>
          </p:cNvPicPr>
          <p:nvPr/>
        </p:nvPicPr>
        <p:blipFill>
          <a:blip r:embed="rId2" cstate="print"/>
          <a:stretch>
            <a:fillRect/>
          </a:stretch>
        </p:blipFill>
        <p:spPr>
          <a:xfrm>
            <a:off x="2390907" y="8474657"/>
            <a:ext cx="1767429" cy="771803"/>
          </a:xfrm>
          <a:prstGeom prst="rect">
            <a:avLst/>
          </a:prstGeom>
        </p:spPr>
      </p:pic>
      <p:pic>
        <p:nvPicPr>
          <p:cNvPr id="7" name="Picture 2" descr="Image result for ecclesfield school"/>
          <p:cNvPicPr>
            <a:picLocks noChangeAspect="1" noChangeArrowheads="1"/>
          </p:cNvPicPr>
          <p:nvPr/>
        </p:nvPicPr>
        <p:blipFill>
          <a:blip r:embed="rId3" cstate="print"/>
          <a:srcRect/>
          <a:stretch>
            <a:fillRect/>
          </a:stretch>
        </p:blipFill>
        <p:spPr bwMode="auto">
          <a:xfrm>
            <a:off x="1794370" y="640451"/>
            <a:ext cx="2970816" cy="3195278"/>
          </a:xfrm>
          <a:prstGeom prst="rect">
            <a:avLst/>
          </a:prstGeom>
          <a:noFill/>
        </p:spPr>
      </p:pic>
    </p:spTree>
    <p:extLst>
      <p:ext uri="{BB962C8B-B14F-4D97-AF65-F5344CB8AC3E}">
        <p14:creationId xmlns:p14="http://schemas.microsoft.com/office/powerpoint/2010/main" val="1842909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477328"/>
          </a:xfrm>
          <a:prstGeom prst="rect">
            <a:avLst/>
          </a:prstGeom>
          <a:noFill/>
        </p:spPr>
        <p:txBody>
          <a:bodyPr wrap="square" rtlCol="0">
            <a:spAutoFit/>
          </a:bodyPr>
          <a:lstStyle/>
          <a:p>
            <a:r>
              <a:rPr lang="en-GB" b="1" dirty="0" smtClean="0"/>
              <a:t>GCSE Sports Psychology: What do I need to know?</a:t>
            </a:r>
          </a:p>
          <a:p>
            <a:r>
              <a:rPr lang="en-GB" dirty="0" smtClean="0"/>
              <a:t>Know the definition of motor skills, know how to classify skills, understand the SMART principle of goal setting, know mental preparation techniques, understand types of guidance, understand types of feedback.</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420682122"/>
              </p:ext>
            </p:extLst>
          </p:nvPr>
        </p:nvGraphicFramePr>
        <p:xfrm>
          <a:off x="137773" y="2615662"/>
          <a:ext cx="6582457" cy="3045205"/>
        </p:xfrm>
        <a:graphic>
          <a:graphicData uri="http://schemas.openxmlformats.org/drawingml/2006/table">
            <a:tbl>
              <a:tblPr firstRow="1" bandRow="1">
                <a:tableStyleId>{5940675A-B579-460E-94D1-54222C63F5DA}</a:tableStyleId>
              </a:tblPr>
              <a:tblGrid>
                <a:gridCol w="1653705">
                  <a:extLst>
                    <a:ext uri="{9D8B030D-6E8A-4147-A177-3AD203B41FA5}">
                      <a16:colId xmlns:a16="http://schemas.microsoft.com/office/drawing/2014/main" val="2123627928"/>
                    </a:ext>
                  </a:extLst>
                </a:gridCol>
                <a:gridCol w="2464376">
                  <a:extLst>
                    <a:ext uri="{9D8B030D-6E8A-4147-A177-3AD203B41FA5}">
                      <a16:colId xmlns:a16="http://schemas.microsoft.com/office/drawing/2014/main" val="1310754814"/>
                    </a:ext>
                  </a:extLst>
                </a:gridCol>
                <a:gridCol w="2464376">
                  <a:extLst>
                    <a:ext uri="{9D8B030D-6E8A-4147-A177-3AD203B41FA5}">
                      <a16:colId xmlns:a16="http://schemas.microsoft.com/office/drawing/2014/main" val="2430874519"/>
                    </a:ext>
                  </a:extLst>
                </a:gridCol>
              </a:tblGrid>
              <a:tr h="351472">
                <a:tc>
                  <a:txBody>
                    <a:bodyPr/>
                    <a:lstStyle/>
                    <a:p>
                      <a:pPr algn="ctr"/>
                      <a:r>
                        <a:rPr lang="en-GB" b="1" dirty="0" smtClean="0"/>
                        <a:t>Characteristic of skilful</a:t>
                      </a:r>
                      <a:r>
                        <a:rPr lang="en-GB" b="1" baseline="0" dirty="0" smtClean="0"/>
                        <a:t> movements</a:t>
                      </a:r>
                      <a:endParaRPr lang="en-GB" b="1" dirty="0"/>
                    </a:p>
                  </a:txBody>
                  <a:tcPr/>
                </a:tc>
                <a:tc>
                  <a:txBody>
                    <a:bodyPr/>
                    <a:lstStyle/>
                    <a:p>
                      <a:pPr algn="ctr"/>
                      <a:r>
                        <a:rPr lang="en-GB" b="1" dirty="0" smtClean="0"/>
                        <a:t>Definition</a:t>
                      </a:r>
                      <a:endParaRPr lang="en-GB" b="1" dirty="0"/>
                    </a:p>
                  </a:txBody>
                  <a:tcPr/>
                </a:tc>
                <a:tc>
                  <a:txBody>
                    <a:bodyPr/>
                    <a:lstStyle/>
                    <a:p>
                      <a:pPr algn="ctr"/>
                      <a:r>
                        <a:rPr lang="en-GB" b="1" dirty="0" smtClean="0"/>
                        <a:t>Examples</a:t>
                      </a:r>
                      <a:endParaRPr lang="en-GB" b="1" dirty="0"/>
                    </a:p>
                  </a:txBody>
                  <a:tcPr/>
                </a:tc>
                <a:extLst>
                  <a:ext uri="{0D108BD9-81ED-4DB2-BD59-A6C34878D82A}">
                    <a16:rowId xmlns:a16="http://schemas.microsoft.com/office/drawing/2014/main" val="674260134"/>
                  </a:ext>
                </a:extLst>
              </a:tr>
              <a:tr h="508457">
                <a:tc>
                  <a:txBody>
                    <a:bodyPr/>
                    <a:lstStyle/>
                    <a:p>
                      <a:r>
                        <a:rPr lang="en-GB" dirty="0" smtClean="0"/>
                        <a:t>Efficiency</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261735440"/>
                  </a:ext>
                </a:extLst>
              </a:tr>
              <a:tr h="508457">
                <a:tc>
                  <a:txBody>
                    <a:bodyPr/>
                    <a:lstStyle/>
                    <a:p>
                      <a:r>
                        <a:rPr lang="en-GB" dirty="0" smtClean="0"/>
                        <a:t>Pre-determined</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1170869832"/>
                  </a:ext>
                </a:extLst>
              </a:tr>
              <a:tr h="508457">
                <a:tc>
                  <a:txBody>
                    <a:bodyPr/>
                    <a:lstStyle/>
                    <a:p>
                      <a:r>
                        <a:rPr lang="en-GB" dirty="0" smtClean="0"/>
                        <a:t>Coordinated</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2541199897"/>
                  </a:ext>
                </a:extLst>
              </a:tr>
              <a:tr h="508457">
                <a:tc>
                  <a:txBody>
                    <a:bodyPr/>
                    <a:lstStyle/>
                    <a:p>
                      <a:r>
                        <a:rPr lang="en-GB" dirty="0" smtClean="0"/>
                        <a:t>Fluent</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2825433094"/>
                  </a:ext>
                </a:extLst>
              </a:tr>
              <a:tr h="508457">
                <a:tc>
                  <a:txBody>
                    <a:bodyPr/>
                    <a:lstStyle/>
                    <a:p>
                      <a:r>
                        <a:rPr lang="en-GB" dirty="0" smtClean="0"/>
                        <a:t>Aesthetic</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280583188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466684200"/>
              </p:ext>
            </p:extLst>
          </p:nvPr>
        </p:nvGraphicFramePr>
        <p:xfrm>
          <a:off x="137773" y="1850552"/>
          <a:ext cx="6582456" cy="631390"/>
        </p:xfrm>
        <a:graphic>
          <a:graphicData uri="http://schemas.openxmlformats.org/drawingml/2006/table">
            <a:tbl>
              <a:tblPr firstRow="1" bandRow="1">
                <a:tableStyleId>{5940675A-B579-460E-94D1-54222C63F5DA}</a:tableStyleId>
              </a:tblPr>
              <a:tblGrid>
                <a:gridCol w="6582456">
                  <a:extLst>
                    <a:ext uri="{9D8B030D-6E8A-4147-A177-3AD203B41FA5}">
                      <a16:colId xmlns:a16="http://schemas.microsoft.com/office/drawing/2014/main" val="283169805"/>
                    </a:ext>
                  </a:extLst>
                </a:gridCol>
              </a:tblGrid>
              <a:tr h="631390">
                <a:tc>
                  <a:txBody>
                    <a:bodyPr/>
                    <a:lstStyle/>
                    <a:p>
                      <a:r>
                        <a:rPr lang="en-GB" b="1" dirty="0" smtClean="0"/>
                        <a:t>A motor skill is…</a:t>
                      </a:r>
                      <a:endParaRPr lang="en-GB" b="1" dirty="0"/>
                    </a:p>
                  </a:txBody>
                  <a:tcPr/>
                </a:tc>
                <a:extLst>
                  <a:ext uri="{0D108BD9-81ED-4DB2-BD59-A6C34878D82A}">
                    <a16:rowId xmlns:a16="http://schemas.microsoft.com/office/drawing/2014/main" val="3847772932"/>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262667876"/>
              </p:ext>
            </p:extLst>
          </p:nvPr>
        </p:nvGraphicFramePr>
        <p:xfrm>
          <a:off x="137773" y="5794587"/>
          <a:ext cx="6582456" cy="3205480"/>
        </p:xfrm>
        <a:graphic>
          <a:graphicData uri="http://schemas.openxmlformats.org/drawingml/2006/table">
            <a:tbl>
              <a:tblPr firstRow="1" bandRow="1">
                <a:tableStyleId>{5940675A-B579-460E-94D1-54222C63F5DA}</a:tableStyleId>
              </a:tblPr>
              <a:tblGrid>
                <a:gridCol w="2194152">
                  <a:extLst>
                    <a:ext uri="{9D8B030D-6E8A-4147-A177-3AD203B41FA5}">
                      <a16:colId xmlns:a16="http://schemas.microsoft.com/office/drawing/2014/main" val="975090540"/>
                    </a:ext>
                  </a:extLst>
                </a:gridCol>
                <a:gridCol w="2194152">
                  <a:extLst>
                    <a:ext uri="{9D8B030D-6E8A-4147-A177-3AD203B41FA5}">
                      <a16:colId xmlns:a16="http://schemas.microsoft.com/office/drawing/2014/main" val="3872903506"/>
                    </a:ext>
                  </a:extLst>
                </a:gridCol>
                <a:gridCol w="2194152">
                  <a:extLst>
                    <a:ext uri="{9D8B030D-6E8A-4147-A177-3AD203B41FA5}">
                      <a16:colId xmlns:a16="http://schemas.microsoft.com/office/drawing/2014/main" val="1460625890"/>
                    </a:ext>
                  </a:extLst>
                </a:gridCol>
              </a:tblGrid>
              <a:tr h="370840">
                <a:tc>
                  <a:txBody>
                    <a:bodyPr/>
                    <a:lstStyle/>
                    <a:p>
                      <a:endParaRPr lang="en-GB" dirty="0"/>
                    </a:p>
                  </a:txBody>
                  <a:tcPr/>
                </a:tc>
                <a:tc>
                  <a:txBody>
                    <a:bodyPr/>
                    <a:lstStyle/>
                    <a:p>
                      <a:r>
                        <a:rPr lang="en-GB" b="1" dirty="0" smtClean="0"/>
                        <a:t>Definition</a:t>
                      </a:r>
                      <a:endParaRPr lang="en-GB" b="1" dirty="0"/>
                    </a:p>
                  </a:txBody>
                  <a:tcPr/>
                </a:tc>
                <a:tc>
                  <a:txBody>
                    <a:bodyPr/>
                    <a:lstStyle/>
                    <a:p>
                      <a:r>
                        <a:rPr lang="en-GB" b="1" dirty="0" smtClean="0"/>
                        <a:t>Examples</a:t>
                      </a:r>
                      <a:endParaRPr lang="en-GB" b="1" dirty="0"/>
                    </a:p>
                  </a:txBody>
                  <a:tcPr/>
                </a:tc>
                <a:extLst>
                  <a:ext uri="{0D108BD9-81ED-4DB2-BD59-A6C34878D82A}">
                    <a16:rowId xmlns:a16="http://schemas.microsoft.com/office/drawing/2014/main" val="121078213"/>
                  </a:ext>
                </a:extLst>
              </a:tr>
              <a:tr h="370840">
                <a:tc>
                  <a:txBody>
                    <a:bodyPr/>
                    <a:lstStyle/>
                    <a:p>
                      <a:r>
                        <a:rPr lang="en-GB" dirty="0" smtClean="0"/>
                        <a:t>Open Skill</a:t>
                      </a:r>
                      <a:endParaRPr lang="en-GB" dirty="0"/>
                    </a:p>
                  </a:txBody>
                  <a:tcPr/>
                </a:tc>
                <a:tc>
                  <a:txBody>
                    <a:bodyPr/>
                    <a:lstStyle/>
                    <a:p>
                      <a:endParaRPr lang="en-GB" dirty="0" smtClean="0"/>
                    </a:p>
                    <a:p>
                      <a:endParaRPr lang="en-GB" dirty="0" smtClean="0"/>
                    </a:p>
                    <a:p>
                      <a:endParaRPr lang="en-GB" dirty="0"/>
                    </a:p>
                  </a:txBody>
                  <a:tcPr/>
                </a:tc>
                <a:tc>
                  <a:txBody>
                    <a:bodyPr/>
                    <a:lstStyle/>
                    <a:p>
                      <a:endParaRPr lang="en-GB"/>
                    </a:p>
                  </a:txBody>
                  <a:tcPr/>
                </a:tc>
                <a:extLst>
                  <a:ext uri="{0D108BD9-81ED-4DB2-BD59-A6C34878D82A}">
                    <a16:rowId xmlns:a16="http://schemas.microsoft.com/office/drawing/2014/main" val="3823178203"/>
                  </a:ext>
                </a:extLst>
              </a:tr>
              <a:tr h="370840">
                <a:tc>
                  <a:txBody>
                    <a:bodyPr/>
                    <a:lstStyle/>
                    <a:p>
                      <a:r>
                        <a:rPr lang="en-GB" dirty="0" smtClean="0"/>
                        <a:t>Closed Skill</a:t>
                      </a:r>
                      <a:endParaRPr lang="en-GB" dirty="0"/>
                    </a:p>
                  </a:txBody>
                  <a:tcPr/>
                </a:tc>
                <a:tc>
                  <a:txBody>
                    <a:bodyPr/>
                    <a:lstStyle/>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298326138"/>
                  </a:ext>
                </a:extLst>
              </a:tr>
              <a:tr h="370840">
                <a:tc>
                  <a:txBody>
                    <a:bodyPr/>
                    <a:lstStyle/>
                    <a:p>
                      <a:r>
                        <a:rPr lang="en-GB" dirty="0" smtClean="0"/>
                        <a:t>Simple Skill</a:t>
                      </a:r>
                      <a:endParaRPr lang="en-GB" dirty="0"/>
                    </a:p>
                  </a:txBody>
                  <a:tcPr/>
                </a:tc>
                <a:tc>
                  <a:txBody>
                    <a:bodyPr/>
                    <a:lstStyle/>
                    <a:p>
                      <a:endParaRPr lang="en-GB" dirty="0" smtClean="0"/>
                    </a:p>
                    <a:p>
                      <a:endParaRPr lang="en-GB" dirty="0" smtClean="0"/>
                    </a:p>
                    <a:p>
                      <a:endParaRPr lang="en-GB" dirty="0"/>
                    </a:p>
                  </a:txBody>
                  <a:tcPr/>
                </a:tc>
                <a:tc>
                  <a:txBody>
                    <a:bodyPr/>
                    <a:lstStyle/>
                    <a:p>
                      <a:endParaRPr lang="en-GB"/>
                    </a:p>
                  </a:txBody>
                  <a:tcPr/>
                </a:tc>
                <a:extLst>
                  <a:ext uri="{0D108BD9-81ED-4DB2-BD59-A6C34878D82A}">
                    <a16:rowId xmlns:a16="http://schemas.microsoft.com/office/drawing/2014/main" val="3067861790"/>
                  </a:ext>
                </a:extLst>
              </a:tr>
              <a:tr h="370840">
                <a:tc>
                  <a:txBody>
                    <a:bodyPr/>
                    <a:lstStyle/>
                    <a:p>
                      <a:r>
                        <a:rPr lang="en-GB" dirty="0" smtClean="0"/>
                        <a:t>Complex Skill</a:t>
                      </a:r>
                      <a:endParaRPr lang="en-GB" dirty="0"/>
                    </a:p>
                  </a:txBody>
                  <a:tcPr/>
                </a:tc>
                <a:tc>
                  <a:txBody>
                    <a:bodyPr/>
                    <a:lstStyle/>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33388899"/>
                  </a:ext>
                </a:extLst>
              </a:tr>
            </a:tbl>
          </a:graphicData>
        </a:graphic>
      </p:graphicFrame>
      <p:sp>
        <p:nvSpPr>
          <p:cNvPr id="8" name="Rectangle 7"/>
          <p:cNvSpPr/>
          <p:nvPr/>
        </p:nvSpPr>
        <p:spPr>
          <a:xfrm>
            <a:off x="137773" y="1426382"/>
            <a:ext cx="3429000" cy="369332"/>
          </a:xfrm>
          <a:prstGeom prst="rect">
            <a:avLst/>
          </a:prstGeom>
        </p:spPr>
        <p:txBody>
          <a:bodyPr>
            <a:spAutoFit/>
          </a:bodyPr>
          <a:lstStyle/>
          <a:p>
            <a:r>
              <a:rPr lang="en-GB" b="1" dirty="0" smtClean="0"/>
              <a:t>Classifying Skills</a:t>
            </a:r>
            <a:endParaRPr lang="en-GB" b="1" dirty="0"/>
          </a:p>
        </p:txBody>
      </p:sp>
    </p:spTree>
    <p:extLst>
      <p:ext uri="{BB962C8B-B14F-4D97-AF65-F5344CB8AC3E}">
        <p14:creationId xmlns:p14="http://schemas.microsoft.com/office/powerpoint/2010/main" val="3351646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477328"/>
          </a:xfrm>
          <a:prstGeom prst="rect">
            <a:avLst/>
          </a:prstGeom>
          <a:noFill/>
        </p:spPr>
        <p:txBody>
          <a:bodyPr wrap="square" rtlCol="0">
            <a:spAutoFit/>
          </a:bodyPr>
          <a:lstStyle/>
          <a:p>
            <a:r>
              <a:rPr lang="en-GB" b="1" dirty="0" smtClean="0"/>
              <a:t>GCSE Sports Psychology: What do I need to know?</a:t>
            </a:r>
          </a:p>
          <a:p>
            <a:r>
              <a:rPr lang="en-GB" dirty="0" smtClean="0"/>
              <a:t>Know the definition of motor skills, know how to classify skills, understand the SMART principle of goal setting, know mental preparation techniques, understand types of guidance, understand types of feedback.</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3513448380"/>
              </p:ext>
            </p:extLst>
          </p:nvPr>
        </p:nvGraphicFramePr>
        <p:xfrm>
          <a:off x="137772" y="1795714"/>
          <a:ext cx="6505623" cy="3914140"/>
        </p:xfrm>
        <a:graphic>
          <a:graphicData uri="http://schemas.openxmlformats.org/drawingml/2006/table">
            <a:tbl>
              <a:tblPr firstRow="1" bandRow="1">
                <a:tableStyleId>{5940675A-B579-460E-94D1-54222C63F5DA}</a:tableStyleId>
              </a:tblPr>
              <a:tblGrid>
                <a:gridCol w="2168541">
                  <a:extLst>
                    <a:ext uri="{9D8B030D-6E8A-4147-A177-3AD203B41FA5}">
                      <a16:colId xmlns:a16="http://schemas.microsoft.com/office/drawing/2014/main" val="189012015"/>
                    </a:ext>
                  </a:extLst>
                </a:gridCol>
                <a:gridCol w="2168541">
                  <a:extLst>
                    <a:ext uri="{9D8B030D-6E8A-4147-A177-3AD203B41FA5}">
                      <a16:colId xmlns:a16="http://schemas.microsoft.com/office/drawing/2014/main" val="355321388"/>
                    </a:ext>
                  </a:extLst>
                </a:gridCol>
                <a:gridCol w="2168541">
                  <a:extLst>
                    <a:ext uri="{9D8B030D-6E8A-4147-A177-3AD203B41FA5}">
                      <a16:colId xmlns:a16="http://schemas.microsoft.com/office/drawing/2014/main" val="3707127278"/>
                    </a:ext>
                  </a:extLst>
                </a:gridCol>
              </a:tblGrid>
              <a:tr h="370840">
                <a:tc>
                  <a:txBody>
                    <a:bodyPr/>
                    <a:lstStyle/>
                    <a:p>
                      <a:endParaRPr lang="en-GB" dirty="0"/>
                    </a:p>
                  </a:txBody>
                  <a:tcPr/>
                </a:tc>
                <a:tc>
                  <a:txBody>
                    <a:bodyPr/>
                    <a:lstStyle/>
                    <a:p>
                      <a:r>
                        <a:rPr lang="en-GB" dirty="0" smtClean="0"/>
                        <a:t>Definition</a:t>
                      </a:r>
                      <a:endParaRPr lang="en-GB" dirty="0"/>
                    </a:p>
                  </a:txBody>
                  <a:tcPr/>
                </a:tc>
                <a:tc>
                  <a:txBody>
                    <a:bodyPr/>
                    <a:lstStyle/>
                    <a:p>
                      <a:r>
                        <a:rPr lang="en-GB" dirty="0" smtClean="0"/>
                        <a:t>Example</a:t>
                      </a:r>
                      <a:endParaRPr lang="en-GB" dirty="0"/>
                    </a:p>
                  </a:txBody>
                  <a:tcPr/>
                </a:tc>
                <a:extLst>
                  <a:ext uri="{0D108BD9-81ED-4DB2-BD59-A6C34878D82A}">
                    <a16:rowId xmlns:a16="http://schemas.microsoft.com/office/drawing/2014/main" val="4204783975"/>
                  </a:ext>
                </a:extLst>
              </a:tr>
              <a:tr h="370840">
                <a:tc>
                  <a:txBody>
                    <a:bodyPr/>
                    <a:lstStyle/>
                    <a:p>
                      <a:r>
                        <a:rPr lang="en-GB" dirty="0" smtClean="0"/>
                        <a:t>Specific</a:t>
                      </a:r>
                      <a:endParaRPr lang="en-GB" b="1" dirty="0"/>
                    </a:p>
                  </a:txBody>
                  <a:tcPr anchor="ctr"/>
                </a:tc>
                <a:tc>
                  <a:txBody>
                    <a:bodyPr/>
                    <a:lstStyle/>
                    <a:p>
                      <a:endParaRPr lang="en-GB"/>
                    </a:p>
                  </a:txBody>
                  <a:tcPr/>
                </a:tc>
                <a:tc>
                  <a:txBody>
                    <a:bodyPr/>
                    <a:lstStyle/>
                    <a:p>
                      <a:endParaRPr lang="en-GB" dirty="0" smtClean="0"/>
                    </a:p>
                    <a:p>
                      <a:endParaRPr lang="en-GB" dirty="0" smtClean="0"/>
                    </a:p>
                    <a:p>
                      <a:endParaRPr lang="en-GB" dirty="0"/>
                    </a:p>
                  </a:txBody>
                  <a:tcPr/>
                </a:tc>
                <a:extLst>
                  <a:ext uri="{0D108BD9-81ED-4DB2-BD59-A6C34878D82A}">
                    <a16:rowId xmlns:a16="http://schemas.microsoft.com/office/drawing/2014/main" val="3774181256"/>
                  </a:ext>
                </a:extLst>
              </a:tr>
              <a:tr h="370840">
                <a:tc>
                  <a:txBody>
                    <a:bodyPr/>
                    <a:lstStyle/>
                    <a:p>
                      <a:r>
                        <a:rPr lang="en-GB" dirty="0" smtClean="0"/>
                        <a:t>Measurable</a:t>
                      </a:r>
                      <a:endParaRPr lang="en-GB" b="1" dirty="0"/>
                    </a:p>
                  </a:txBody>
                  <a:tcPr anchor="ctr"/>
                </a:tc>
                <a:tc>
                  <a:txBody>
                    <a:bodyPr/>
                    <a:lstStyle/>
                    <a:p>
                      <a:endParaRPr lang="en-GB"/>
                    </a:p>
                  </a:txBody>
                  <a:tcPr/>
                </a:tc>
                <a:tc>
                  <a:txBody>
                    <a:bodyPr/>
                    <a:lstStyle/>
                    <a:p>
                      <a:endParaRPr lang="en-GB" dirty="0" smtClean="0"/>
                    </a:p>
                    <a:p>
                      <a:endParaRPr lang="en-GB" dirty="0" smtClean="0"/>
                    </a:p>
                    <a:p>
                      <a:endParaRPr lang="en-GB" dirty="0"/>
                    </a:p>
                  </a:txBody>
                  <a:tcPr/>
                </a:tc>
                <a:extLst>
                  <a:ext uri="{0D108BD9-81ED-4DB2-BD59-A6C34878D82A}">
                    <a16:rowId xmlns:a16="http://schemas.microsoft.com/office/drawing/2014/main" val="855859818"/>
                  </a:ext>
                </a:extLst>
              </a:tr>
              <a:tr h="370840">
                <a:tc>
                  <a:txBody>
                    <a:bodyPr/>
                    <a:lstStyle/>
                    <a:p>
                      <a:r>
                        <a:rPr lang="en-GB" dirty="0" smtClean="0"/>
                        <a:t>Achievable</a:t>
                      </a:r>
                      <a:endParaRPr lang="en-GB" b="1" dirty="0"/>
                    </a:p>
                  </a:txBody>
                  <a:tcPr anchor="ctr"/>
                </a:tc>
                <a:tc>
                  <a:txBody>
                    <a:bodyPr/>
                    <a:lstStyle/>
                    <a:p>
                      <a:endParaRPr lang="en-GB"/>
                    </a:p>
                  </a:txBody>
                  <a:tcPr/>
                </a:tc>
                <a:tc>
                  <a:txBody>
                    <a:bodyPr/>
                    <a:lstStyle/>
                    <a:p>
                      <a:endParaRPr lang="en-GB" dirty="0" smtClean="0"/>
                    </a:p>
                    <a:p>
                      <a:endParaRPr lang="en-GB" dirty="0" smtClean="0"/>
                    </a:p>
                    <a:p>
                      <a:endParaRPr lang="en-GB" dirty="0" smtClean="0"/>
                    </a:p>
                  </a:txBody>
                  <a:tcPr/>
                </a:tc>
                <a:extLst>
                  <a:ext uri="{0D108BD9-81ED-4DB2-BD59-A6C34878D82A}">
                    <a16:rowId xmlns:a16="http://schemas.microsoft.com/office/drawing/2014/main" val="747279822"/>
                  </a:ext>
                </a:extLst>
              </a:tr>
              <a:tr h="370840">
                <a:tc>
                  <a:txBody>
                    <a:bodyPr/>
                    <a:lstStyle/>
                    <a:p>
                      <a:r>
                        <a:rPr lang="en-GB" dirty="0" smtClean="0"/>
                        <a:t>Recorded</a:t>
                      </a:r>
                      <a:endParaRPr lang="en-GB" b="1" dirty="0"/>
                    </a:p>
                  </a:txBody>
                  <a:tcPr anchor="ctr"/>
                </a:tc>
                <a:tc>
                  <a:txBody>
                    <a:bodyPr/>
                    <a:lstStyle/>
                    <a:p>
                      <a:endParaRPr lang="en-GB"/>
                    </a:p>
                  </a:txBody>
                  <a:tcPr/>
                </a:tc>
                <a:tc>
                  <a:txBody>
                    <a:bodyPr/>
                    <a:lstStyle/>
                    <a:p>
                      <a:endParaRPr lang="en-GB" dirty="0" smtClean="0"/>
                    </a:p>
                    <a:p>
                      <a:endParaRPr lang="en-GB" dirty="0" smtClean="0"/>
                    </a:p>
                    <a:p>
                      <a:endParaRPr lang="en-GB" dirty="0"/>
                    </a:p>
                  </a:txBody>
                  <a:tcPr/>
                </a:tc>
                <a:extLst>
                  <a:ext uri="{0D108BD9-81ED-4DB2-BD59-A6C34878D82A}">
                    <a16:rowId xmlns:a16="http://schemas.microsoft.com/office/drawing/2014/main" val="3517313570"/>
                  </a:ext>
                </a:extLst>
              </a:tr>
              <a:tr h="370840">
                <a:tc>
                  <a:txBody>
                    <a:bodyPr/>
                    <a:lstStyle/>
                    <a:p>
                      <a:r>
                        <a:rPr lang="en-GB" dirty="0" smtClean="0"/>
                        <a:t>Timed</a:t>
                      </a:r>
                      <a:endParaRPr lang="en-GB" b="1" dirty="0"/>
                    </a:p>
                  </a:txBody>
                  <a:tcPr anchor="ctr"/>
                </a:tc>
                <a:tc>
                  <a:txBody>
                    <a:bodyPr/>
                    <a:lstStyle/>
                    <a:p>
                      <a:endParaRPr lang="en-GB"/>
                    </a:p>
                  </a:txBody>
                  <a:tcPr/>
                </a:tc>
                <a:tc>
                  <a:txBody>
                    <a:bodyPr/>
                    <a:lstStyle/>
                    <a:p>
                      <a:endParaRPr lang="en-GB" dirty="0" smtClean="0"/>
                    </a:p>
                    <a:p>
                      <a:endParaRPr lang="en-GB" dirty="0" smtClean="0"/>
                    </a:p>
                    <a:p>
                      <a:endParaRPr lang="en-GB" dirty="0"/>
                    </a:p>
                  </a:txBody>
                  <a:tcPr/>
                </a:tc>
                <a:extLst>
                  <a:ext uri="{0D108BD9-81ED-4DB2-BD59-A6C34878D82A}">
                    <a16:rowId xmlns:a16="http://schemas.microsoft.com/office/drawing/2014/main" val="3256579899"/>
                  </a:ext>
                </a:extLst>
              </a:tr>
            </a:tbl>
          </a:graphicData>
        </a:graphic>
      </p:graphicFrame>
      <p:sp>
        <p:nvSpPr>
          <p:cNvPr id="8" name="Rectangle 7"/>
          <p:cNvSpPr/>
          <p:nvPr/>
        </p:nvSpPr>
        <p:spPr>
          <a:xfrm>
            <a:off x="137773" y="1426382"/>
            <a:ext cx="3429000" cy="369332"/>
          </a:xfrm>
          <a:prstGeom prst="rect">
            <a:avLst/>
          </a:prstGeom>
        </p:spPr>
        <p:txBody>
          <a:bodyPr>
            <a:spAutoFit/>
          </a:bodyPr>
          <a:lstStyle/>
          <a:p>
            <a:r>
              <a:rPr lang="en-GB" b="1" dirty="0" smtClean="0"/>
              <a:t>SMART Targets</a:t>
            </a:r>
            <a:endParaRPr lang="en-GB" b="1" dirty="0"/>
          </a:p>
        </p:txBody>
      </p:sp>
      <p:graphicFrame>
        <p:nvGraphicFramePr>
          <p:cNvPr id="3" name="Table 2"/>
          <p:cNvGraphicFramePr>
            <a:graphicFrameLocks noGrp="1"/>
          </p:cNvGraphicFramePr>
          <p:nvPr>
            <p:extLst>
              <p:ext uri="{D42A27DB-BD31-4B8C-83A1-F6EECF244321}">
                <p14:modId xmlns:p14="http://schemas.microsoft.com/office/powerpoint/2010/main" val="702002520"/>
              </p:ext>
            </p:extLst>
          </p:nvPr>
        </p:nvGraphicFramePr>
        <p:xfrm>
          <a:off x="137772" y="6028240"/>
          <a:ext cx="6505623" cy="3177540"/>
        </p:xfrm>
        <a:graphic>
          <a:graphicData uri="http://schemas.openxmlformats.org/drawingml/2006/table">
            <a:tbl>
              <a:tblPr firstRow="1" bandRow="1">
                <a:tableStyleId>{5940675A-B579-460E-94D1-54222C63F5DA}</a:tableStyleId>
              </a:tblPr>
              <a:tblGrid>
                <a:gridCol w="6505623">
                  <a:extLst>
                    <a:ext uri="{9D8B030D-6E8A-4147-A177-3AD203B41FA5}">
                      <a16:colId xmlns:a16="http://schemas.microsoft.com/office/drawing/2014/main" val="1097866357"/>
                    </a:ext>
                  </a:extLst>
                </a:gridCol>
              </a:tblGrid>
              <a:tr h="370840">
                <a:tc>
                  <a:txBody>
                    <a:bodyPr/>
                    <a:lstStyle/>
                    <a:p>
                      <a:r>
                        <a:rPr lang="en-GB" b="1" dirty="0" smtClean="0"/>
                        <a:t>Describe</a:t>
                      </a:r>
                      <a:r>
                        <a:rPr lang="en-GB" b="1" baseline="0" dirty="0" smtClean="0"/>
                        <a:t> three reasons why you would use goal setting…</a:t>
                      </a:r>
                    </a:p>
                    <a:p>
                      <a:endParaRPr lang="en-GB" b="1" baseline="0" dirty="0" smtClean="0"/>
                    </a:p>
                    <a:p>
                      <a:r>
                        <a:rPr lang="en-GB" b="1" baseline="0" dirty="0" smtClean="0"/>
                        <a:t>1.</a:t>
                      </a:r>
                    </a:p>
                    <a:p>
                      <a:endParaRPr lang="en-GB" b="1" baseline="0" dirty="0" smtClean="0"/>
                    </a:p>
                    <a:p>
                      <a:endParaRPr lang="en-GB" b="1" baseline="0" dirty="0" smtClean="0"/>
                    </a:p>
                    <a:p>
                      <a:endParaRPr lang="en-GB" b="1" baseline="0" dirty="0" smtClean="0"/>
                    </a:p>
                    <a:p>
                      <a:r>
                        <a:rPr lang="en-GB" b="1" baseline="0" dirty="0" smtClean="0"/>
                        <a:t>2.</a:t>
                      </a:r>
                    </a:p>
                    <a:p>
                      <a:endParaRPr lang="en-GB" b="1" baseline="0" dirty="0" smtClean="0"/>
                    </a:p>
                    <a:p>
                      <a:endParaRPr lang="en-GB" b="1" baseline="0" dirty="0" smtClean="0"/>
                    </a:p>
                    <a:p>
                      <a:endParaRPr lang="en-GB" b="1" baseline="0" dirty="0" smtClean="0"/>
                    </a:p>
                    <a:p>
                      <a:r>
                        <a:rPr lang="en-GB" b="1" baseline="0" dirty="0" smtClean="0"/>
                        <a:t>3.</a:t>
                      </a:r>
                    </a:p>
                    <a:p>
                      <a:endParaRPr lang="en-GB" b="1" baseline="0" dirty="0" smtClean="0"/>
                    </a:p>
                    <a:p>
                      <a:endParaRPr lang="en-GB" b="1" baseline="0" dirty="0" smtClean="0"/>
                    </a:p>
                    <a:p>
                      <a:endParaRPr lang="en-GB" b="1" baseline="0" dirty="0" smtClean="0"/>
                    </a:p>
                    <a:p>
                      <a:endParaRPr lang="en-GB" b="1" dirty="0"/>
                    </a:p>
                  </a:txBody>
                  <a:tcPr/>
                </a:tc>
                <a:extLst>
                  <a:ext uri="{0D108BD9-81ED-4DB2-BD59-A6C34878D82A}">
                    <a16:rowId xmlns:a16="http://schemas.microsoft.com/office/drawing/2014/main" val="2640303727"/>
                  </a:ext>
                </a:extLst>
              </a:tr>
            </a:tbl>
          </a:graphicData>
        </a:graphic>
      </p:graphicFrame>
    </p:spTree>
    <p:extLst>
      <p:ext uri="{BB962C8B-B14F-4D97-AF65-F5344CB8AC3E}">
        <p14:creationId xmlns:p14="http://schemas.microsoft.com/office/powerpoint/2010/main" val="698344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755405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477328"/>
          </a:xfrm>
          <a:prstGeom prst="rect">
            <a:avLst/>
          </a:prstGeom>
          <a:noFill/>
        </p:spPr>
        <p:txBody>
          <a:bodyPr wrap="square" rtlCol="0">
            <a:spAutoFit/>
          </a:bodyPr>
          <a:lstStyle/>
          <a:p>
            <a:r>
              <a:rPr lang="en-GB" b="1" dirty="0" smtClean="0"/>
              <a:t>GCSE Sports Psychology: What do I need to know?</a:t>
            </a:r>
          </a:p>
          <a:p>
            <a:r>
              <a:rPr lang="en-GB" dirty="0" smtClean="0"/>
              <a:t>Know the definition of motor skills, know how to classify skills, understand the SMART principle of goal setting, know mental preparation techniques, understand types of guidance, understand types of feedback.</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4041892151"/>
              </p:ext>
            </p:extLst>
          </p:nvPr>
        </p:nvGraphicFramePr>
        <p:xfrm>
          <a:off x="176187" y="1477328"/>
          <a:ext cx="6505623" cy="2382520"/>
        </p:xfrm>
        <a:graphic>
          <a:graphicData uri="http://schemas.openxmlformats.org/drawingml/2006/table">
            <a:tbl>
              <a:tblPr firstRow="1" bandRow="1">
                <a:tableStyleId>{5940675A-B579-460E-94D1-54222C63F5DA}</a:tableStyleId>
              </a:tblPr>
              <a:tblGrid>
                <a:gridCol w="1074113">
                  <a:extLst>
                    <a:ext uri="{9D8B030D-6E8A-4147-A177-3AD203B41FA5}">
                      <a16:colId xmlns:a16="http://schemas.microsoft.com/office/drawing/2014/main" val="920415492"/>
                    </a:ext>
                  </a:extLst>
                </a:gridCol>
                <a:gridCol w="2715755">
                  <a:extLst>
                    <a:ext uri="{9D8B030D-6E8A-4147-A177-3AD203B41FA5}">
                      <a16:colId xmlns:a16="http://schemas.microsoft.com/office/drawing/2014/main" val="462220059"/>
                    </a:ext>
                  </a:extLst>
                </a:gridCol>
                <a:gridCol w="2715755">
                  <a:extLst>
                    <a:ext uri="{9D8B030D-6E8A-4147-A177-3AD203B41FA5}">
                      <a16:colId xmlns:a16="http://schemas.microsoft.com/office/drawing/2014/main" val="2909067913"/>
                    </a:ext>
                  </a:extLst>
                </a:gridCol>
              </a:tblGrid>
              <a:tr h="370840">
                <a:tc>
                  <a:txBody>
                    <a:bodyPr/>
                    <a:lstStyle/>
                    <a:p>
                      <a:r>
                        <a:rPr lang="en-GB" b="1" u="sng" dirty="0" smtClean="0"/>
                        <a:t>Mental Prep</a:t>
                      </a:r>
                      <a:endParaRPr lang="en-GB" b="1" u="sng" dirty="0"/>
                    </a:p>
                  </a:txBody>
                  <a:tcPr/>
                </a:tc>
                <a:tc>
                  <a:txBody>
                    <a:bodyPr/>
                    <a:lstStyle/>
                    <a:p>
                      <a:r>
                        <a:rPr lang="en-GB" b="1" dirty="0" smtClean="0"/>
                        <a:t>Definition</a:t>
                      </a:r>
                      <a:endParaRPr lang="en-GB" b="1" dirty="0"/>
                    </a:p>
                  </a:txBody>
                  <a:tcPr/>
                </a:tc>
                <a:tc>
                  <a:txBody>
                    <a:bodyPr/>
                    <a:lstStyle/>
                    <a:p>
                      <a:r>
                        <a:rPr lang="en-GB" b="1" dirty="0" smtClean="0"/>
                        <a:t>Example</a:t>
                      </a:r>
                      <a:endParaRPr lang="en-GB" b="1" dirty="0"/>
                    </a:p>
                  </a:txBody>
                  <a:tcPr/>
                </a:tc>
                <a:extLst>
                  <a:ext uri="{0D108BD9-81ED-4DB2-BD59-A6C34878D82A}">
                    <a16:rowId xmlns:a16="http://schemas.microsoft.com/office/drawing/2014/main" val="1535364522"/>
                  </a:ext>
                </a:extLst>
              </a:tr>
              <a:tr h="370840">
                <a:tc>
                  <a:txBody>
                    <a:bodyPr/>
                    <a:lstStyle/>
                    <a:p>
                      <a:r>
                        <a:rPr lang="en-GB" b="0" u="none" dirty="0" smtClean="0"/>
                        <a:t>Imagery</a:t>
                      </a:r>
                      <a:endParaRPr lang="en-GB" b="0" u="none" dirty="0"/>
                    </a:p>
                  </a:txBody>
                  <a:tcPr anchor="ctr"/>
                </a:tc>
                <a:tc>
                  <a:txBody>
                    <a:bodyPr/>
                    <a:lstStyle/>
                    <a:p>
                      <a:endParaRPr lang="en-GB"/>
                    </a:p>
                  </a:txBody>
                  <a:tcPr/>
                </a:tc>
                <a:tc>
                  <a:txBody>
                    <a:bodyPr/>
                    <a:lstStyle/>
                    <a:p>
                      <a:endParaRPr lang="en-GB" dirty="0" smtClean="0"/>
                    </a:p>
                    <a:p>
                      <a:endParaRPr lang="en-GB" dirty="0" smtClean="0"/>
                    </a:p>
                  </a:txBody>
                  <a:tcPr/>
                </a:tc>
                <a:extLst>
                  <a:ext uri="{0D108BD9-81ED-4DB2-BD59-A6C34878D82A}">
                    <a16:rowId xmlns:a16="http://schemas.microsoft.com/office/drawing/2014/main" val="967744765"/>
                  </a:ext>
                </a:extLst>
              </a:tr>
              <a:tr h="370840">
                <a:tc>
                  <a:txBody>
                    <a:bodyPr/>
                    <a:lstStyle/>
                    <a:p>
                      <a:r>
                        <a:rPr lang="en-GB" b="0" u="none" dirty="0" smtClean="0"/>
                        <a:t>Mental Preparation</a:t>
                      </a:r>
                      <a:endParaRPr lang="en-GB" b="0" u="none" dirty="0"/>
                    </a:p>
                  </a:txBody>
                  <a:tcPr anchor="ctr"/>
                </a:tc>
                <a:tc>
                  <a:txBody>
                    <a:bodyPr/>
                    <a:lstStyle/>
                    <a:p>
                      <a:endParaRPr lang="en-GB"/>
                    </a:p>
                  </a:txBody>
                  <a:tcPr/>
                </a:tc>
                <a:tc>
                  <a:txBody>
                    <a:bodyPr/>
                    <a:lstStyle/>
                    <a:p>
                      <a:endParaRPr lang="en-GB" dirty="0" smtClean="0"/>
                    </a:p>
                    <a:p>
                      <a:endParaRPr lang="en-GB" dirty="0" smtClean="0"/>
                    </a:p>
                  </a:txBody>
                  <a:tcPr/>
                </a:tc>
                <a:extLst>
                  <a:ext uri="{0D108BD9-81ED-4DB2-BD59-A6C34878D82A}">
                    <a16:rowId xmlns:a16="http://schemas.microsoft.com/office/drawing/2014/main" val="792480386"/>
                  </a:ext>
                </a:extLst>
              </a:tr>
              <a:tr h="370840">
                <a:tc>
                  <a:txBody>
                    <a:bodyPr/>
                    <a:lstStyle/>
                    <a:p>
                      <a:r>
                        <a:rPr lang="en-GB" b="0" u="none" dirty="0" smtClean="0"/>
                        <a:t>Selective Attention</a:t>
                      </a:r>
                      <a:endParaRPr lang="en-GB" b="0" u="none" dirty="0"/>
                    </a:p>
                  </a:txBody>
                  <a:tcPr anchor="ctr"/>
                </a:tc>
                <a:tc>
                  <a:txBody>
                    <a:bodyPr/>
                    <a:lstStyle/>
                    <a:p>
                      <a:endParaRPr lang="en-GB"/>
                    </a:p>
                  </a:txBody>
                  <a:tcPr/>
                </a:tc>
                <a:tc>
                  <a:txBody>
                    <a:bodyPr/>
                    <a:lstStyle/>
                    <a:p>
                      <a:endParaRPr lang="en-GB" dirty="0" smtClean="0"/>
                    </a:p>
                    <a:p>
                      <a:endParaRPr lang="en-GB" dirty="0" smtClean="0"/>
                    </a:p>
                  </a:txBody>
                  <a:tcPr/>
                </a:tc>
                <a:extLst>
                  <a:ext uri="{0D108BD9-81ED-4DB2-BD59-A6C34878D82A}">
                    <a16:rowId xmlns:a16="http://schemas.microsoft.com/office/drawing/2014/main" val="546774530"/>
                  </a:ext>
                </a:extLst>
              </a:tr>
              <a:tr h="370840">
                <a:tc>
                  <a:txBody>
                    <a:bodyPr/>
                    <a:lstStyle/>
                    <a:p>
                      <a:r>
                        <a:rPr lang="en-GB" b="0" u="none" dirty="0" smtClean="0"/>
                        <a:t>Positive Thinking</a:t>
                      </a:r>
                      <a:endParaRPr lang="en-GB" b="0" u="none" dirty="0"/>
                    </a:p>
                  </a:txBody>
                  <a:tcPr anchor="ctr"/>
                </a:tc>
                <a:tc>
                  <a:txBody>
                    <a:bodyPr/>
                    <a:lstStyle/>
                    <a:p>
                      <a:endParaRPr lang="en-GB" dirty="0"/>
                    </a:p>
                  </a:txBody>
                  <a:tcPr/>
                </a:tc>
                <a:tc>
                  <a:txBody>
                    <a:bodyPr/>
                    <a:lstStyle/>
                    <a:p>
                      <a:endParaRPr lang="en-GB" dirty="0" smtClean="0"/>
                    </a:p>
                    <a:p>
                      <a:endParaRPr lang="en-GB" dirty="0" smtClean="0"/>
                    </a:p>
                  </a:txBody>
                  <a:tcPr/>
                </a:tc>
                <a:extLst>
                  <a:ext uri="{0D108BD9-81ED-4DB2-BD59-A6C34878D82A}">
                    <a16:rowId xmlns:a16="http://schemas.microsoft.com/office/drawing/2014/main" val="3664350471"/>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238007235"/>
              </p:ext>
            </p:extLst>
          </p:nvPr>
        </p:nvGraphicFramePr>
        <p:xfrm>
          <a:off x="176185" y="4068195"/>
          <a:ext cx="6505623" cy="2382520"/>
        </p:xfrm>
        <a:graphic>
          <a:graphicData uri="http://schemas.openxmlformats.org/drawingml/2006/table">
            <a:tbl>
              <a:tblPr firstRow="1" bandRow="1">
                <a:tableStyleId>{5940675A-B579-460E-94D1-54222C63F5DA}</a:tableStyleId>
              </a:tblPr>
              <a:tblGrid>
                <a:gridCol w="1074113">
                  <a:extLst>
                    <a:ext uri="{9D8B030D-6E8A-4147-A177-3AD203B41FA5}">
                      <a16:colId xmlns:a16="http://schemas.microsoft.com/office/drawing/2014/main" val="1555531176"/>
                    </a:ext>
                  </a:extLst>
                </a:gridCol>
                <a:gridCol w="2715755">
                  <a:extLst>
                    <a:ext uri="{9D8B030D-6E8A-4147-A177-3AD203B41FA5}">
                      <a16:colId xmlns:a16="http://schemas.microsoft.com/office/drawing/2014/main" val="2797632781"/>
                    </a:ext>
                  </a:extLst>
                </a:gridCol>
                <a:gridCol w="2715755">
                  <a:extLst>
                    <a:ext uri="{9D8B030D-6E8A-4147-A177-3AD203B41FA5}">
                      <a16:colId xmlns:a16="http://schemas.microsoft.com/office/drawing/2014/main" val="2573742268"/>
                    </a:ext>
                  </a:extLst>
                </a:gridCol>
              </a:tblGrid>
              <a:tr h="370840">
                <a:tc>
                  <a:txBody>
                    <a:bodyPr/>
                    <a:lstStyle/>
                    <a:p>
                      <a:r>
                        <a:rPr lang="en-GB" b="1" u="sng" dirty="0" smtClean="0"/>
                        <a:t>Guidance</a:t>
                      </a:r>
                      <a:endParaRPr lang="en-GB" b="1" u="sng" dirty="0"/>
                    </a:p>
                  </a:txBody>
                  <a:tcPr/>
                </a:tc>
                <a:tc>
                  <a:txBody>
                    <a:bodyPr/>
                    <a:lstStyle/>
                    <a:p>
                      <a:r>
                        <a:rPr lang="en-GB" b="1" dirty="0" smtClean="0"/>
                        <a:t>Definition</a:t>
                      </a:r>
                      <a:endParaRPr lang="en-GB" b="1" dirty="0"/>
                    </a:p>
                  </a:txBody>
                  <a:tcPr/>
                </a:tc>
                <a:tc>
                  <a:txBody>
                    <a:bodyPr/>
                    <a:lstStyle/>
                    <a:p>
                      <a:r>
                        <a:rPr lang="en-GB" b="1" dirty="0" smtClean="0"/>
                        <a:t>Example</a:t>
                      </a:r>
                      <a:endParaRPr lang="en-GB" b="1" dirty="0"/>
                    </a:p>
                  </a:txBody>
                  <a:tcPr/>
                </a:tc>
                <a:extLst>
                  <a:ext uri="{0D108BD9-81ED-4DB2-BD59-A6C34878D82A}">
                    <a16:rowId xmlns:a16="http://schemas.microsoft.com/office/drawing/2014/main" val="3933702631"/>
                  </a:ext>
                </a:extLst>
              </a:tr>
              <a:tr h="370840">
                <a:tc>
                  <a:txBody>
                    <a:bodyPr/>
                    <a:lstStyle/>
                    <a:p>
                      <a:r>
                        <a:rPr lang="en-GB" b="0" u="none" dirty="0" smtClean="0"/>
                        <a:t>Visual</a:t>
                      </a:r>
                      <a:endParaRPr lang="en-GB" b="0" u="none" dirty="0"/>
                    </a:p>
                  </a:txBody>
                  <a:tcPr anchor="ctr"/>
                </a:tc>
                <a:tc>
                  <a:txBody>
                    <a:bodyPr/>
                    <a:lstStyle/>
                    <a:p>
                      <a:endParaRPr lang="en-GB" dirty="0"/>
                    </a:p>
                  </a:txBody>
                  <a:tcPr/>
                </a:tc>
                <a:tc>
                  <a:txBody>
                    <a:bodyPr/>
                    <a:lstStyle/>
                    <a:p>
                      <a:endParaRPr lang="en-GB" dirty="0" smtClean="0"/>
                    </a:p>
                    <a:p>
                      <a:endParaRPr lang="en-GB" dirty="0" smtClean="0"/>
                    </a:p>
                  </a:txBody>
                  <a:tcPr/>
                </a:tc>
                <a:extLst>
                  <a:ext uri="{0D108BD9-81ED-4DB2-BD59-A6C34878D82A}">
                    <a16:rowId xmlns:a16="http://schemas.microsoft.com/office/drawing/2014/main" val="779186742"/>
                  </a:ext>
                </a:extLst>
              </a:tr>
              <a:tr h="370840">
                <a:tc>
                  <a:txBody>
                    <a:bodyPr/>
                    <a:lstStyle/>
                    <a:p>
                      <a:r>
                        <a:rPr lang="en-GB" b="0" u="none" dirty="0" smtClean="0"/>
                        <a:t>Verbal</a:t>
                      </a:r>
                      <a:endParaRPr lang="en-GB" b="0" u="none" dirty="0"/>
                    </a:p>
                  </a:txBody>
                  <a:tcPr anchor="ctr"/>
                </a:tc>
                <a:tc>
                  <a:txBody>
                    <a:bodyPr/>
                    <a:lstStyle/>
                    <a:p>
                      <a:endParaRPr lang="en-GB"/>
                    </a:p>
                  </a:txBody>
                  <a:tcPr/>
                </a:tc>
                <a:tc>
                  <a:txBody>
                    <a:bodyPr/>
                    <a:lstStyle/>
                    <a:p>
                      <a:endParaRPr lang="en-GB" dirty="0" smtClean="0"/>
                    </a:p>
                    <a:p>
                      <a:endParaRPr lang="en-GB" dirty="0" smtClean="0"/>
                    </a:p>
                  </a:txBody>
                  <a:tcPr/>
                </a:tc>
                <a:extLst>
                  <a:ext uri="{0D108BD9-81ED-4DB2-BD59-A6C34878D82A}">
                    <a16:rowId xmlns:a16="http://schemas.microsoft.com/office/drawing/2014/main" val="1212975687"/>
                  </a:ext>
                </a:extLst>
              </a:tr>
              <a:tr h="0">
                <a:tc>
                  <a:txBody>
                    <a:bodyPr/>
                    <a:lstStyle/>
                    <a:p>
                      <a:r>
                        <a:rPr lang="en-GB" b="0" u="none" dirty="0" smtClean="0"/>
                        <a:t>Mechanical</a:t>
                      </a:r>
                      <a:endParaRPr lang="en-GB" b="0" u="none" dirty="0"/>
                    </a:p>
                  </a:txBody>
                  <a:tcPr anchor="ctr"/>
                </a:tc>
                <a:tc>
                  <a:txBody>
                    <a:bodyPr/>
                    <a:lstStyle/>
                    <a:p>
                      <a:endParaRPr lang="en-GB"/>
                    </a:p>
                  </a:txBody>
                  <a:tcPr/>
                </a:tc>
                <a:tc>
                  <a:txBody>
                    <a:bodyPr/>
                    <a:lstStyle/>
                    <a:p>
                      <a:endParaRPr lang="en-GB" dirty="0" smtClean="0"/>
                    </a:p>
                    <a:p>
                      <a:endParaRPr lang="en-GB" dirty="0" smtClean="0"/>
                    </a:p>
                  </a:txBody>
                  <a:tcPr/>
                </a:tc>
                <a:extLst>
                  <a:ext uri="{0D108BD9-81ED-4DB2-BD59-A6C34878D82A}">
                    <a16:rowId xmlns:a16="http://schemas.microsoft.com/office/drawing/2014/main" val="59356888"/>
                  </a:ext>
                </a:extLst>
              </a:tr>
              <a:tr h="370840">
                <a:tc>
                  <a:txBody>
                    <a:bodyPr/>
                    <a:lstStyle/>
                    <a:p>
                      <a:r>
                        <a:rPr lang="en-GB" b="0" u="none" dirty="0" smtClean="0"/>
                        <a:t>Manual</a:t>
                      </a:r>
                      <a:endParaRPr lang="en-GB" b="0" u="none" dirty="0"/>
                    </a:p>
                  </a:txBody>
                  <a:tcPr anchor="ctr"/>
                </a:tc>
                <a:tc>
                  <a:txBody>
                    <a:bodyPr/>
                    <a:lstStyle/>
                    <a:p>
                      <a:endParaRPr lang="en-GB" dirty="0"/>
                    </a:p>
                  </a:txBody>
                  <a:tcPr/>
                </a:tc>
                <a:tc>
                  <a:txBody>
                    <a:bodyPr/>
                    <a:lstStyle/>
                    <a:p>
                      <a:endParaRPr lang="en-GB" dirty="0" smtClean="0"/>
                    </a:p>
                    <a:p>
                      <a:endParaRPr lang="en-GB" dirty="0" smtClean="0"/>
                    </a:p>
                  </a:txBody>
                  <a:tcPr/>
                </a:tc>
                <a:extLst>
                  <a:ext uri="{0D108BD9-81ED-4DB2-BD59-A6C34878D82A}">
                    <a16:rowId xmlns:a16="http://schemas.microsoft.com/office/drawing/2014/main" val="3966774563"/>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3157203571"/>
              </p:ext>
            </p:extLst>
          </p:nvPr>
        </p:nvGraphicFramePr>
        <p:xfrm>
          <a:off x="176185" y="6659063"/>
          <a:ext cx="6505623" cy="3124200"/>
        </p:xfrm>
        <a:graphic>
          <a:graphicData uri="http://schemas.openxmlformats.org/drawingml/2006/table">
            <a:tbl>
              <a:tblPr firstRow="1" bandRow="1">
                <a:tableStyleId>{5940675A-B579-460E-94D1-54222C63F5DA}</a:tableStyleId>
              </a:tblPr>
              <a:tblGrid>
                <a:gridCol w="1074113">
                  <a:extLst>
                    <a:ext uri="{9D8B030D-6E8A-4147-A177-3AD203B41FA5}">
                      <a16:colId xmlns:a16="http://schemas.microsoft.com/office/drawing/2014/main" val="1555531176"/>
                    </a:ext>
                  </a:extLst>
                </a:gridCol>
                <a:gridCol w="2715755">
                  <a:extLst>
                    <a:ext uri="{9D8B030D-6E8A-4147-A177-3AD203B41FA5}">
                      <a16:colId xmlns:a16="http://schemas.microsoft.com/office/drawing/2014/main" val="2797632781"/>
                    </a:ext>
                  </a:extLst>
                </a:gridCol>
                <a:gridCol w="2715755">
                  <a:extLst>
                    <a:ext uri="{9D8B030D-6E8A-4147-A177-3AD203B41FA5}">
                      <a16:colId xmlns:a16="http://schemas.microsoft.com/office/drawing/2014/main" val="2573742268"/>
                    </a:ext>
                  </a:extLst>
                </a:gridCol>
              </a:tblGrid>
              <a:tr h="370840">
                <a:tc>
                  <a:txBody>
                    <a:bodyPr/>
                    <a:lstStyle/>
                    <a:p>
                      <a:r>
                        <a:rPr lang="en-GB" b="1" u="sng" dirty="0" smtClean="0"/>
                        <a:t>Feedback</a:t>
                      </a:r>
                      <a:endParaRPr lang="en-GB" b="1" u="sng" dirty="0"/>
                    </a:p>
                  </a:txBody>
                  <a:tcPr/>
                </a:tc>
                <a:tc>
                  <a:txBody>
                    <a:bodyPr/>
                    <a:lstStyle/>
                    <a:p>
                      <a:r>
                        <a:rPr lang="en-GB" b="1" dirty="0" smtClean="0"/>
                        <a:t>Definition</a:t>
                      </a:r>
                      <a:endParaRPr lang="en-GB" b="1" dirty="0"/>
                    </a:p>
                  </a:txBody>
                  <a:tcPr/>
                </a:tc>
                <a:tc>
                  <a:txBody>
                    <a:bodyPr/>
                    <a:lstStyle/>
                    <a:p>
                      <a:r>
                        <a:rPr lang="en-GB" b="1" dirty="0" smtClean="0"/>
                        <a:t>Example</a:t>
                      </a:r>
                      <a:endParaRPr lang="en-GB" b="1" dirty="0"/>
                    </a:p>
                  </a:txBody>
                  <a:tcPr/>
                </a:tc>
                <a:extLst>
                  <a:ext uri="{0D108BD9-81ED-4DB2-BD59-A6C34878D82A}">
                    <a16:rowId xmlns:a16="http://schemas.microsoft.com/office/drawing/2014/main" val="3933702631"/>
                  </a:ext>
                </a:extLst>
              </a:tr>
              <a:tr h="370840">
                <a:tc>
                  <a:txBody>
                    <a:bodyPr/>
                    <a:lstStyle/>
                    <a:p>
                      <a:r>
                        <a:rPr lang="en-GB" b="0" u="none" dirty="0" smtClean="0"/>
                        <a:t>Intrinsic</a:t>
                      </a:r>
                      <a:endParaRPr lang="en-GB" b="0" u="none" dirty="0"/>
                    </a:p>
                  </a:txBody>
                  <a:tcPr anchor="ctr"/>
                </a:tc>
                <a:tc>
                  <a:txBody>
                    <a:bodyPr/>
                    <a:lstStyle/>
                    <a:p>
                      <a:endParaRPr lang="en-GB" dirty="0"/>
                    </a:p>
                  </a:txBody>
                  <a:tcPr/>
                </a:tc>
                <a:tc>
                  <a:txBody>
                    <a:bodyPr/>
                    <a:lstStyle/>
                    <a:p>
                      <a:endParaRPr lang="en-GB" dirty="0" smtClean="0"/>
                    </a:p>
                    <a:p>
                      <a:endParaRPr lang="en-GB" dirty="0" smtClean="0"/>
                    </a:p>
                  </a:txBody>
                  <a:tcPr/>
                </a:tc>
                <a:extLst>
                  <a:ext uri="{0D108BD9-81ED-4DB2-BD59-A6C34878D82A}">
                    <a16:rowId xmlns:a16="http://schemas.microsoft.com/office/drawing/2014/main" val="779186742"/>
                  </a:ext>
                </a:extLst>
              </a:tr>
              <a:tr h="370840">
                <a:tc>
                  <a:txBody>
                    <a:bodyPr/>
                    <a:lstStyle/>
                    <a:p>
                      <a:r>
                        <a:rPr lang="en-GB" b="0" u="none" dirty="0" smtClean="0"/>
                        <a:t>Extrinsic</a:t>
                      </a:r>
                      <a:endParaRPr lang="en-GB" b="0" u="none" dirty="0"/>
                    </a:p>
                  </a:txBody>
                  <a:tcPr anchor="ctr"/>
                </a:tc>
                <a:tc>
                  <a:txBody>
                    <a:bodyPr/>
                    <a:lstStyle/>
                    <a:p>
                      <a:endParaRPr lang="en-GB" dirty="0"/>
                    </a:p>
                  </a:txBody>
                  <a:tcPr/>
                </a:tc>
                <a:tc>
                  <a:txBody>
                    <a:bodyPr/>
                    <a:lstStyle/>
                    <a:p>
                      <a:endParaRPr lang="en-GB" dirty="0" smtClean="0"/>
                    </a:p>
                    <a:p>
                      <a:endParaRPr lang="en-GB" dirty="0" smtClean="0"/>
                    </a:p>
                  </a:txBody>
                  <a:tcPr/>
                </a:tc>
                <a:extLst>
                  <a:ext uri="{0D108BD9-81ED-4DB2-BD59-A6C34878D82A}">
                    <a16:rowId xmlns:a16="http://schemas.microsoft.com/office/drawing/2014/main" val="1212975687"/>
                  </a:ext>
                </a:extLst>
              </a:tr>
              <a:tr h="370840">
                <a:tc>
                  <a:txBody>
                    <a:bodyPr/>
                    <a:lstStyle/>
                    <a:p>
                      <a:r>
                        <a:rPr lang="en-GB" b="0" u="none" dirty="0" smtClean="0"/>
                        <a:t>Knowledge</a:t>
                      </a:r>
                      <a:r>
                        <a:rPr lang="en-GB" b="0" u="none" baseline="0" dirty="0" smtClean="0"/>
                        <a:t> of Perf</a:t>
                      </a:r>
                      <a:endParaRPr lang="en-GB" b="0" u="none" dirty="0"/>
                    </a:p>
                  </a:txBody>
                  <a:tcPr anchor="ctr"/>
                </a:tc>
                <a:tc>
                  <a:txBody>
                    <a:bodyPr/>
                    <a:lstStyle/>
                    <a:p>
                      <a:endParaRPr lang="en-GB"/>
                    </a:p>
                  </a:txBody>
                  <a:tcPr/>
                </a:tc>
                <a:tc>
                  <a:txBody>
                    <a:bodyPr/>
                    <a:lstStyle/>
                    <a:p>
                      <a:endParaRPr lang="en-GB" dirty="0" smtClean="0"/>
                    </a:p>
                    <a:p>
                      <a:endParaRPr lang="en-GB" dirty="0" smtClean="0"/>
                    </a:p>
                  </a:txBody>
                  <a:tcPr/>
                </a:tc>
                <a:extLst>
                  <a:ext uri="{0D108BD9-81ED-4DB2-BD59-A6C34878D82A}">
                    <a16:rowId xmlns:a16="http://schemas.microsoft.com/office/drawing/2014/main" val="59356888"/>
                  </a:ext>
                </a:extLst>
              </a:tr>
              <a:tr h="370840">
                <a:tc>
                  <a:txBody>
                    <a:bodyPr/>
                    <a:lstStyle/>
                    <a:p>
                      <a:r>
                        <a:rPr lang="en-GB" b="0" u="none" dirty="0" smtClean="0"/>
                        <a:t>Knowledge of Results</a:t>
                      </a:r>
                      <a:endParaRPr lang="en-GB" b="0" u="none" dirty="0"/>
                    </a:p>
                  </a:txBody>
                  <a:tcPr anchor="ctr"/>
                </a:tc>
                <a:tc>
                  <a:txBody>
                    <a:bodyPr/>
                    <a:lstStyle/>
                    <a:p>
                      <a:endParaRPr lang="en-GB" dirty="0"/>
                    </a:p>
                  </a:txBody>
                  <a:tcPr/>
                </a:tc>
                <a:tc>
                  <a:txBody>
                    <a:bodyPr/>
                    <a:lstStyle/>
                    <a:p>
                      <a:endParaRPr lang="en-GB" dirty="0" smtClean="0"/>
                    </a:p>
                    <a:p>
                      <a:endParaRPr lang="en-GB" dirty="0" smtClean="0"/>
                    </a:p>
                  </a:txBody>
                  <a:tcPr/>
                </a:tc>
                <a:extLst>
                  <a:ext uri="{0D108BD9-81ED-4DB2-BD59-A6C34878D82A}">
                    <a16:rowId xmlns:a16="http://schemas.microsoft.com/office/drawing/2014/main" val="3966774563"/>
                  </a:ext>
                </a:extLst>
              </a:tr>
              <a:tr h="370840">
                <a:tc>
                  <a:txBody>
                    <a:bodyPr/>
                    <a:lstStyle/>
                    <a:p>
                      <a:r>
                        <a:rPr lang="en-GB" b="0" u="none" dirty="0" smtClean="0"/>
                        <a:t>Positive</a:t>
                      </a:r>
                      <a:endParaRPr lang="en-GB" b="0" u="none" dirty="0"/>
                    </a:p>
                  </a:txBody>
                  <a:tcPr anchor="ctr"/>
                </a:tc>
                <a:tc>
                  <a:txBody>
                    <a:bodyPr/>
                    <a:lstStyle/>
                    <a:p>
                      <a:endParaRPr lang="en-GB" dirty="0"/>
                    </a:p>
                  </a:txBody>
                  <a:tcPr/>
                </a:tc>
                <a:tc>
                  <a:txBody>
                    <a:bodyPr/>
                    <a:lstStyle/>
                    <a:p>
                      <a:endParaRPr lang="en-GB" dirty="0" smtClean="0"/>
                    </a:p>
                  </a:txBody>
                  <a:tcPr/>
                </a:tc>
                <a:extLst>
                  <a:ext uri="{0D108BD9-81ED-4DB2-BD59-A6C34878D82A}">
                    <a16:rowId xmlns:a16="http://schemas.microsoft.com/office/drawing/2014/main" val="1227100901"/>
                  </a:ext>
                </a:extLst>
              </a:tr>
              <a:tr h="370840">
                <a:tc>
                  <a:txBody>
                    <a:bodyPr/>
                    <a:lstStyle/>
                    <a:p>
                      <a:r>
                        <a:rPr lang="en-GB" b="0" u="none" dirty="0" smtClean="0"/>
                        <a:t>Negative</a:t>
                      </a:r>
                      <a:endParaRPr lang="en-GB" b="0" u="none" dirty="0"/>
                    </a:p>
                  </a:txBody>
                  <a:tcPr anchor="ctr"/>
                </a:tc>
                <a:tc>
                  <a:txBody>
                    <a:bodyPr/>
                    <a:lstStyle/>
                    <a:p>
                      <a:endParaRPr lang="en-GB" dirty="0"/>
                    </a:p>
                  </a:txBody>
                  <a:tcPr/>
                </a:tc>
                <a:tc>
                  <a:txBody>
                    <a:bodyPr/>
                    <a:lstStyle/>
                    <a:p>
                      <a:endParaRPr lang="en-GB" dirty="0" smtClean="0"/>
                    </a:p>
                  </a:txBody>
                  <a:tcPr/>
                </a:tc>
                <a:extLst>
                  <a:ext uri="{0D108BD9-81ED-4DB2-BD59-A6C34878D82A}">
                    <a16:rowId xmlns:a16="http://schemas.microsoft.com/office/drawing/2014/main" val="3504183813"/>
                  </a:ext>
                </a:extLst>
              </a:tr>
            </a:tbl>
          </a:graphicData>
        </a:graphic>
      </p:graphicFrame>
    </p:spTree>
    <p:extLst>
      <p:ext uri="{BB962C8B-B14F-4D97-AF65-F5344CB8AC3E}">
        <p14:creationId xmlns:p14="http://schemas.microsoft.com/office/powerpoint/2010/main" val="1359089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528818"/>
            <a:ext cx="5733575" cy="8848363"/>
          </a:xfrm>
          <a:prstGeom prst="rect">
            <a:avLst/>
          </a:prstGeom>
        </p:spPr>
      </p:pic>
    </p:spTree>
    <p:extLst>
      <p:ext uri="{BB962C8B-B14F-4D97-AF65-F5344CB8AC3E}">
        <p14:creationId xmlns:p14="http://schemas.microsoft.com/office/powerpoint/2010/main" val="2293126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477328"/>
          </a:xfrm>
          <a:prstGeom prst="rect">
            <a:avLst/>
          </a:prstGeom>
          <a:noFill/>
        </p:spPr>
        <p:txBody>
          <a:bodyPr wrap="square" rtlCol="0">
            <a:spAutoFit/>
          </a:bodyPr>
          <a:lstStyle/>
          <a:p>
            <a:r>
              <a:rPr lang="en-GB" b="1" dirty="0" smtClean="0"/>
              <a:t>GCSE Health, Fitness &amp; Wellbeing: What do I need to know?</a:t>
            </a:r>
          </a:p>
          <a:p>
            <a:r>
              <a:rPr lang="en-GB" dirty="0" smtClean="0"/>
              <a:t>Know what is meant by health, fitness and well-being, understand the health benefits of PA, know the definition of a balanced diet, know the component of a balanced diet, understand the effects of diet and hydration.</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1319868239"/>
              </p:ext>
            </p:extLst>
          </p:nvPr>
        </p:nvGraphicFramePr>
        <p:xfrm>
          <a:off x="137773" y="1477328"/>
          <a:ext cx="6582456" cy="1894170"/>
        </p:xfrm>
        <a:graphic>
          <a:graphicData uri="http://schemas.openxmlformats.org/drawingml/2006/table">
            <a:tbl>
              <a:tblPr firstRow="1" bandRow="1">
                <a:tableStyleId>{5940675A-B579-460E-94D1-54222C63F5DA}</a:tableStyleId>
              </a:tblPr>
              <a:tblGrid>
                <a:gridCol w="6582456">
                  <a:extLst>
                    <a:ext uri="{9D8B030D-6E8A-4147-A177-3AD203B41FA5}">
                      <a16:colId xmlns:a16="http://schemas.microsoft.com/office/drawing/2014/main" val="283169805"/>
                    </a:ext>
                  </a:extLst>
                </a:gridCol>
              </a:tblGrid>
              <a:tr h="631390">
                <a:tc>
                  <a:txBody>
                    <a:bodyPr/>
                    <a:lstStyle/>
                    <a:p>
                      <a:r>
                        <a:rPr lang="en-GB" b="1" dirty="0" smtClean="0"/>
                        <a:t>Health is…</a:t>
                      </a:r>
                      <a:endParaRPr lang="en-GB" b="1" dirty="0"/>
                    </a:p>
                  </a:txBody>
                  <a:tcPr/>
                </a:tc>
                <a:extLst>
                  <a:ext uri="{0D108BD9-81ED-4DB2-BD59-A6C34878D82A}">
                    <a16:rowId xmlns:a16="http://schemas.microsoft.com/office/drawing/2014/main" val="3847772932"/>
                  </a:ext>
                </a:extLst>
              </a:tr>
              <a:tr h="631390">
                <a:tc>
                  <a:txBody>
                    <a:bodyPr/>
                    <a:lstStyle/>
                    <a:p>
                      <a:r>
                        <a:rPr lang="en-GB" b="1" dirty="0" smtClean="0"/>
                        <a:t>Fitness is…</a:t>
                      </a:r>
                      <a:endParaRPr lang="en-GB" b="1" dirty="0"/>
                    </a:p>
                  </a:txBody>
                  <a:tcPr/>
                </a:tc>
                <a:extLst>
                  <a:ext uri="{0D108BD9-81ED-4DB2-BD59-A6C34878D82A}">
                    <a16:rowId xmlns:a16="http://schemas.microsoft.com/office/drawing/2014/main" val="380731579"/>
                  </a:ext>
                </a:extLst>
              </a:tr>
              <a:tr h="631390">
                <a:tc>
                  <a:txBody>
                    <a:bodyPr/>
                    <a:lstStyle/>
                    <a:p>
                      <a:r>
                        <a:rPr lang="en-GB" b="1" dirty="0" smtClean="0"/>
                        <a:t>Wellbeing is…</a:t>
                      </a:r>
                      <a:endParaRPr lang="en-GB" b="1" dirty="0"/>
                    </a:p>
                  </a:txBody>
                  <a:tcPr/>
                </a:tc>
                <a:extLst>
                  <a:ext uri="{0D108BD9-81ED-4DB2-BD59-A6C34878D82A}">
                    <a16:rowId xmlns:a16="http://schemas.microsoft.com/office/drawing/2014/main" val="3284733527"/>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70653615"/>
              </p:ext>
            </p:extLst>
          </p:nvPr>
        </p:nvGraphicFramePr>
        <p:xfrm>
          <a:off x="137773" y="3513915"/>
          <a:ext cx="6582458" cy="2966720"/>
        </p:xfrm>
        <a:graphic>
          <a:graphicData uri="http://schemas.openxmlformats.org/drawingml/2006/table">
            <a:tbl>
              <a:tblPr firstRow="1" bandRow="1">
                <a:tableStyleId>{5940675A-B579-460E-94D1-54222C63F5DA}</a:tableStyleId>
              </a:tblPr>
              <a:tblGrid>
                <a:gridCol w="1373786">
                  <a:extLst>
                    <a:ext uri="{9D8B030D-6E8A-4147-A177-3AD203B41FA5}">
                      <a16:colId xmlns:a16="http://schemas.microsoft.com/office/drawing/2014/main" val="2980222228"/>
                    </a:ext>
                  </a:extLst>
                </a:gridCol>
                <a:gridCol w="2604336">
                  <a:extLst>
                    <a:ext uri="{9D8B030D-6E8A-4147-A177-3AD203B41FA5}">
                      <a16:colId xmlns:a16="http://schemas.microsoft.com/office/drawing/2014/main" val="2198908383"/>
                    </a:ext>
                  </a:extLst>
                </a:gridCol>
                <a:gridCol w="2604336">
                  <a:extLst>
                    <a:ext uri="{9D8B030D-6E8A-4147-A177-3AD203B41FA5}">
                      <a16:colId xmlns:a16="http://schemas.microsoft.com/office/drawing/2014/main" val="1410895400"/>
                    </a:ext>
                  </a:extLst>
                </a:gridCol>
              </a:tblGrid>
              <a:tr h="370840">
                <a:tc>
                  <a:txBody>
                    <a:bodyPr/>
                    <a:lstStyle/>
                    <a:p>
                      <a:r>
                        <a:rPr lang="en-GB" b="1" u="sng" dirty="0" smtClean="0"/>
                        <a:t>Physical</a:t>
                      </a:r>
                      <a:endParaRPr lang="en-GB" b="1" u="sng" dirty="0"/>
                    </a:p>
                  </a:txBody>
                  <a:tcPr/>
                </a:tc>
                <a:tc>
                  <a:txBody>
                    <a:bodyPr/>
                    <a:lstStyle/>
                    <a:p>
                      <a:r>
                        <a:rPr lang="en-GB" b="1" dirty="0" smtClean="0"/>
                        <a:t>Benefit of Exercise</a:t>
                      </a:r>
                      <a:endParaRPr lang="en-GB" b="1" dirty="0"/>
                    </a:p>
                  </a:txBody>
                  <a:tcPr/>
                </a:tc>
                <a:tc>
                  <a:txBody>
                    <a:bodyPr/>
                    <a:lstStyle/>
                    <a:p>
                      <a:r>
                        <a:rPr lang="en-GB" b="1" dirty="0" smtClean="0"/>
                        <a:t>Sedentary Lifestyle</a:t>
                      </a:r>
                      <a:r>
                        <a:rPr lang="en-GB" b="1" baseline="0" dirty="0" smtClean="0"/>
                        <a:t> Impact</a:t>
                      </a:r>
                      <a:endParaRPr lang="en-GB" b="1" dirty="0"/>
                    </a:p>
                  </a:txBody>
                  <a:tcPr/>
                </a:tc>
                <a:extLst>
                  <a:ext uri="{0D108BD9-81ED-4DB2-BD59-A6C34878D82A}">
                    <a16:rowId xmlns:a16="http://schemas.microsoft.com/office/drawing/2014/main" val="247126979"/>
                  </a:ext>
                </a:extLst>
              </a:tr>
              <a:tr h="370840">
                <a:tc>
                  <a:txBody>
                    <a:bodyPr/>
                    <a:lstStyle/>
                    <a:p>
                      <a:r>
                        <a:rPr lang="en-GB" b="0" u="none" dirty="0" smtClean="0"/>
                        <a:t>Injury</a:t>
                      </a:r>
                      <a:endParaRPr lang="en-GB" b="0" u="none" dirty="0"/>
                    </a:p>
                  </a:txBody>
                  <a:tcPr anchor="ct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403560427"/>
                  </a:ext>
                </a:extLst>
              </a:tr>
              <a:tr h="370840">
                <a:tc>
                  <a:txBody>
                    <a:bodyPr/>
                    <a:lstStyle/>
                    <a:p>
                      <a:r>
                        <a:rPr lang="en-GB" b="0" u="none" dirty="0" smtClean="0"/>
                        <a:t>Heart Disease</a:t>
                      </a:r>
                      <a:endParaRPr lang="en-GB" b="0" u="none" dirty="0"/>
                    </a:p>
                  </a:txBody>
                  <a:tcPr anchor="ct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2185383552"/>
                  </a:ext>
                </a:extLst>
              </a:tr>
              <a:tr h="370840">
                <a:tc>
                  <a:txBody>
                    <a:bodyPr/>
                    <a:lstStyle/>
                    <a:p>
                      <a:r>
                        <a:rPr lang="en-GB" b="0" u="none" dirty="0" smtClean="0"/>
                        <a:t>Blood Pressure</a:t>
                      </a:r>
                      <a:endParaRPr lang="en-GB" b="0" u="none" dirty="0"/>
                    </a:p>
                  </a:txBody>
                  <a:tcPr anchor="ct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638044054"/>
                  </a:ext>
                </a:extLst>
              </a:tr>
              <a:tr h="370840">
                <a:tc>
                  <a:txBody>
                    <a:bodyPr/>
                    <a:lstStyle/>
                    <a:p>
                      <a:r>
                        <a:rPr lang="en-GB" b="0" u="none" dirty="0" smtClean="0"/>
                        <a:t>Bone</a:t>
                      </a:r>
                      <a:r>
                        <a:rPr lang="en-GB" b="0" u="none" baseline="0" dirty="0" smtClean="0"/>
                        <a:t> Density</a:t>
                      </a:r>
                      <a:endParaRPr lang="en-GB" b="0" u="none" dirty="0"/>
                    </a:p>
                  </a:txBody>
                  <a:tcPr anchor="ctr"/>
                </a:tc>
                <a:tc>
                  <a:txBody>
                    <a:bodyPr/>
                    <a:lstStyle/>
                    <a:p>
                      <a:endParaRPr lang="en-GB" dirty="0"/>
                    </a:p>
                  </a:txBody>
                  <a:tcPr/>
                </a:tc>
                <a:tc>
                  <a:txBody>
                    <a:bodyPr/>
                    <a:lstStyle/>
                    <a:p>
                      <a:endParaRPr lang="en-GB" dirty="0" smtClean="0"/>
                    </a:p>
                  </a:txBody>
                  <a:tcPr/>
                </a:tc>
                <a:extLst>
                  <a:ext uri="{0D108BD9-81ED-4DB2-BD59-A6C34878D82A}">
                    <a16:rowId xmlns:a16="http://schemas.microsoft.com/office/drawing/2014/main" val="2495596301"/>
                  </a:ext>
                </a:extLst>
              </a:tr>
              <a:tr h="370840">
                <a:tc>
                  <a:txBody>
                    <a:bodyPr/>
                    <a:lstStyle/>
                    <a:p>
                      <a:r>
                        <a:rPr lang="en-GB" b="0" u="none" dirty="0" smtClean="0"/>
                        <a:t>Diabetes</a:t>
                      </a:r>
                      <a:endParaRPr lang="en-GB" b="0" u="none" dirty="0"/>
                    </a:p>
                  </a:txBody>
                  <a:tcPr anchor="ctr"/>
                </a:tc>
                <a:tc>
                  <a:txBody>
                    <a:bodyPr/>
                    <a:lstStyle/>
                    <a:p>
                      <a:endParaRPr lang="en-GB" dirty="0"/>
                    </a:p>
                  </a:txBody>
                  <a:tcPr/>
                </a:tc>
                <a:tc>
                  <a:txBody>
                    <a:bodyPr/>
                    <a:lstStyle/>
                    <a:p>
                      <a:endParaRPr lang="en-GB" dirty="0" smtClean="0"/>
                    </a:p>
                  </a:txBody>
                  <a:tcPr/>
                </a:tc>
                <a:extLst>
                  <a:ext uri="{0D108BD9-81ED-4DB2-BD59-A6C34878D82A}">
                    <a16:rowId xmlns:a16="http://schemas.microsoft.com/office/drawing/2014/main" val="2093818489"/>
                  </a:ext>
                </a:extLst>
              </a:tr>
              <a:tr h="370840">
                <a:tc>
                  <a:txBody>
                    <a:bodyPr/>
                    <a:lstStyle/>
                    <a:p>
                      <a:r>
                        <a:rPr lang="en-GB" b="0" u="none" dirty="0" smtClean="0"/>
                        <a:t>Posture</a:t>
                      </a:r>
                      <a:endParaRPr lang="en-GB" b="0" u="none" dirty="0"/>
                    </a:p>
                  </a:txBody>
                  <a:tcPr anchor="ctr"/>
                </a:tc>
                <a:tc>
                  <a:txBody>
                    <a:bodyPr/>
                    <a:lstStyle/>
                    <a:p>
                      <a:endParaRPr lang="en-GB" dirty="0"/>
                    </a:p>
                  </a:txBody>
                  <a:tcPr/>
                </a:tc>
                <a:tc>
                  <a:txBody>
                    <a:bodyPr/>
                    <a:lstStyle/>
                    <a:p>
                      <a:endParaRPr lang="en-GB" dirty="0" smtClean="0"/>
                    </a:p>
                  </a:txBody>
                  <a:tcPr/>
                </a:tc>
                <a:extLst>
                  <a:ext uri="{0D108BD9-81ED-4DB2-BD59-A6C34878D82A}">
                    <a16:rowId xmlns:a16="http://schemas.microsoft.com/office/drawing/2014/main" val="3574111453"/>
                  </a:ext>
                </a:extLst>
              </a:tr>
              <a:tr h="370840">
                <a:tc>
                  <a:txBody>
                    <a:bodyPr/>
                    <a:lstStyle/>
                    <a:p>
                      <a:r>
                        <a:rPr lang="en-GB" b="0" u="none" dirty="0" smtClean="0"/>
                        <a:t>Fitness</a:t>
                      </a:r>
                      <a:endParaRPr lang="en-GB" b="0" u="none" dirty="0"/>
                    </a:p>
                  </a:txBody>
                  <a:tcPr anchor="ctr"/>
                </a:tc>
                <a:tc>
                  <a:txBody>
                    <a:bodyPr/>
                    <a:lstStyle/>
                    <a:p>
                      <a:endParaRPr lang="en-GB" dirty="0"/>
                    </a:p>
                  </a:txBody>
                  <a:tcPr/>
                </a:tc>
                <a:tc>
                  <a:txBody>
                    <a:bodyPr/>
                    <a:lstStyle/>
                    <a:p>
                      <a:endParaRPr lang="en-GB" dirty="0" smtClean="0"/>
                    </a:p>
                  </a:txBody>
                  <a:tcPr/>
                </a:tc>
                <a:extLst>
                  <a:ext uri="{0D108BD9-81ED-4DB2-BD59-A6C34878D82A}">
                    <a16:rowId xmlns:a16="http://schemas.microsoft.com/office/drawing/2014/main" val="67466189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444765765"/>
              </p:ext>
            </p:extLst>
          </p:nvPr>
        </p:nvGraphicFramePr>
        <p:xfrm>
          <a:off x="137773" y="8248829"/>
          <a:ext cx="6582458" cy="1483360"/>
        </p:xfrm>
        <a:graphic>
          <a:graphicData uri="http://schemas.openxmlformats.org/drawingml/2006/table">
            <a:tbl>
              <a:tblPr firstRow="1" bandRow="1">
                <a:tableStyleId>{5940675A-B579-460E-94D1-54222C63F5DA}</a:tableStyleId>
              </a:tblPr>
              <a:tblGrid>
                <a:gridCol w="1373786">
                  <a:extLst>
                    <a:ext uri="{9D8B030D-6E8A-4147-A177-3AD203B41FA5}">
                      <a16:colId xmlns:a16="http://schemas.microsoft.com/office/drawing/2014/main" val="3236639087"/>
                    </a:ext>
                  </a:extLst>
                </a:gridCol>
                <a:gridCol w="2604336">
                  <a:extLst>
                    <a:ext uri="{9D8B030D-6E8A-4147-A177-3AD203B41FA5}">
                      <a16:colId xmlns:a16="http://schemas.microsoft.com/office/drawing/2014/main" val="4111840219"/>
                    </a:ext>
                  </a:extLst>
                </a:gridCol>
                <a:gridCol w="2604336">
                  <a:extLst>
                    <a:ext uri="{9D8B030D-6E8A-4147-A177-3AD203B41FA5}">
                      <a16:colId xmlns:a16="http://schemas.microsoft.com/office/drawing/2014/main" val="1210740026"/>
                    </a:ext>
                  </a:extLst>
                </a:gridCol>
              </a:tblGrid>
              <a:tr h="370840">
                <a:tc>
                  <a:txBody>
                    <a:bodyPr/>
                    <a:lstStyle/>
                    <a:p>
                      <a:r>
                        <a:rPr lang="en-GB" b="1" u="sng" dirty="0" smtClean="0"/>
                        <a:t>Social</a:t>
                      </a:r>
                      <a:endParaRPr lang="en-GB" b="1" u="sng" dirty="0"/>
                    </a:p>
                  </a:txBody>
                  <a:tcPr/>
                </a:tc>
                <a:tc>
                  <a:txBody>
                    <a:bodyPr/>
                    <a:lstStyle/>
                    <a:p>
                      <a:r>
                        <a:rPr lang="en-GB" b="1" dirty="0" smtClean="0"/>
                        <a:t>Benefit of Exercise</a:t>
                      </a:r>
                      <a:endParaRPr lang="en-GB" b="1" dirty="0"/>
                    </a:p>
                  </a:txBody>
                  <a:tcPr/>
                </a:tc>
                <a:tc>
                  <a:txBody>
                    <a:bodyPr/>
                    <a:lstStyle/>
                    <a:p>
                      <a:r>
                        <a:rPr lang="en-GB" b="1" dirty="0" smtClean="0"/>
                        <a:t>Sedentary Lifestyle</a:t>
                      </a:r>
                      <a:r>
                        <a:rPr lang="en-GB" b="1" baseline="0" dirty="0" smtClean="0"/>
                        <a:t> Impact</a:t>
                      </a:r>
                      <a:endParaRPr lang="en-GB" b="1" dirty="0"/>
                    </a:p>
                  </a:txBody>
                  <a:tcPr/>
                </a:tc>
                <a:extLst>
                  <a:ext uri="{0D108BD9-81ED-4DB2-BD59-A6C34878D82A}">
                    <a16:rowId xmlns:a16="http://schemas.microsoft.com/office/drawing/2014/main" val="2856944961"/>
                  </a:ext>
                </a:extLst>
              </a:tr>
              <a:tr h="370840">
                <a:tc>
                  <a:txBody>
                    <a:bodyPr/>
                    <a:lstStyle/>
                    <a:p>
                      <a:r>
                        <a:rPr lang="en-GB" b="0" u="none" dirty="0" smtClean="0"/>
                        <a:t>Friendship</a:t>
                      </a:r>
                      <a:endParaRPr lang="en-GB" b="0" u="none" dirty="0"/>
                    </a:p>
                  </a:txBody>
                  <a:tcPr anchor="ct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2372166840"/>
                  </a:ext>
                </a:extLst>
              </a:tr>
              <a:tr h="370840">
                <a:tc>
                  <a:txBody>
                    <a:bodyPr/>
                    <a:lstStyle/>
                    <a:p>
                      <a:r>
                        <a:rPr lang="en-GB" b="0" u="none" dirty="0" smtClean="0"/>
                        <a:t>Belonging</a:t>
                      </a:r>
                      <a:endParaRPr lang="en-GB" b="0" u="none" dirty="0"/>
                    </a:p>
                  </a:txBody>
                  <a:tcPr anchor="ct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4175257616"/>
                  </a:ext>
                </a:extLst>
              </a:tr>
              <a:tr h="370840">
                <a:tc>
                  <a:txBody>
                    <a:bodyPr/>
                    <a:lstStyle/>
                    <a:p>
                      <a:r>
                        <a:rPr lang="en-GB" b="0" u="none" dirty="0" smtClean="0"/>
                        <a:t>Loneliness</a:t>
                      </a:r>
                      <a:endParaRPr lang="en-GB" b="0" u="none" dirty="0"/>
                    </a:p>
                  </a:txBody>
                  <a:tcPr anchor="ct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708994414"/>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4151658635"/>
              </p:ext>
            </p:extLst>
          </p:nvPr>
        </p:nvGraphicFramePr>
        <p:xfrm>
          <a:off x="137773" y="6623052"/>
          <a:ext cx="6582458" cy="1483360"/>
        </p:xfrm>
        <a:graphic>
          <a:graphicData uri="http://schemas.openxmlformats.org/drawingml/2006/table">
            <a:tbl>
              <a:tblPr firstRow="1" bandRow="1">
                <a:tableStyleId>{5940675A-B579-460E-94D1-54222C63F5DA}</a:tableStyleId>
              </a:tblPr>
              <a:tblGrid>
                <a:gridCol w="1616382">
                  <a:extLst>
                    <a:ext uri="{9D8B030D-6E8A-4147-A177-3AD203B41FA5}">
                      <a16:colId xmlns:a16="http://schemas.microsoft.com/office/drawing/2014/main" val="3236639087"/>
                    </a:ext>
                  </a:extLst>
                </a:gridCol>
                <a:gridCol w="2483038">
                  <a:extLst>
                    <a:ext uri="{9D8B030D-6E8A-4147-A177-3AD203B41FA5}">
                      <a16:colId xmlns:a16="http://schemas.microsoft.com/office/drawing/2014/main" val="4111840219"/>
                    </a:ext>
                  </a:extLst>
                </a:gridCol>
                <a:gridCol w="2483038">
                  <a:extLst>
                    <a:ext uri="{9D8B030D-6E8A-4147-A177-3AD203B41FA5}">
                      <a16:colId xmlns:a16="http://schemas.microsoft.com/office/drawing/2014/main" val="1210740026"/>
                    </a:ext>
                  </a:extLst>
                </a:gridCol>
              </a:tblGrid>
              <a:tr h="370840">
                <a:tc>
                  <a:txBody>
                    <a:bodyPr/>
                    <a:lstStyle/>
                    <a:p>
                      <a:r>
                        <a:rPr lang="en-GB" b="1" u="sng" dirty="0" smtClean="0"/>
                        <a:t>Emotional</a:t>
                      </a:r>
                      <a:endParaRPr lang="en-GB" b="1" u="sng" dirty="0"/>
                    </a:p>
                  </a:txBody>
                  <a:tcPr/>
                </a:tc>
                <a:tc>
                  <a:txBody>
                    <a:bodyPr/>
                    <a:lstStyle/>
                    <a:p>
                      <a:r>
                        <a:rPr lang="en-GB" b="1" dirty="0" smtClean="0"/>
                        <a:t>Benefit of Exercise</a:t>
                      </a:r>
                      <a:endParaRPr lang="en-GB" b="1" dirty="0"/>
                    </a:p>
                  </a:txBody>
                  <a:tcPr/>
                </a:tc>
                <a:tc>
                  <a:txBody>
                    <a:bodyPr/>
                    <a:lstStyle/>
                    <a:p>
                      <a:r>
                        <a:rPr lang="en-GB" b="1" dirty="0" smtClean="0"/>
                        <a:t>Sedentary Lifestyle</a:t>
                      </a:r>
                      <a:r>
                        <a:rPr lang="en-GB" b="1" baseline="0" dirty="0" smtClean="0"/>
                        <a:t> Impact</a:t>
                      </a:r>
                      <a:endParaRPr lang="en-GB" b="1" dirty="0"/>
                    </a:p>
                  </a:txBody>
                  <a:tcPr/>
                </a:tc>
                <a:extLst>
                  <a:ext uri="{0D108BD9-81ED-4DB2-BD59-A6C34878D82A}">
                    <a16:rowId xmlns:a16="http://schemas.microsoft.com/office/drawing/2014/main" val="2856944961"/>
                  </a:ext>
                </a:extLst>
              </a:tr>
              <a:tr h="370840">
                <a:tc>
                  <a:txBody>
                    <a:bodyPr/>
                    <a:lstStyle/>
                    <a:p>
                      <a:r>
                        <a:rPr lang="en-GB" dirty="0" smtClean="0"/>
                        <a:t>Confidence</a:t>
                      </a:r>
                      <a:endParaRPr lang="en-GB" dirty="0"/>
                    </a:p>
                  </a:txBody>
                  <a:tcPr anchor="ct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2372166840"/>
                  </a:ext>
                </a:extLst>
              </a:tr>
              <a:tr h="370840">
                <a:tc>
                  <a:txBody>
                    <a:bodyPr/>
                    <a:lstStyle/>
                    <a:p>
                      <a:r>
                        <a:rPr lang="en-GB" dirty="0" smtClean="0"/>
                        <a:t>Stress Management</a:t>
                      </a:r>
                      <a:endParaRPr lang="en-GB" dirty="0"/>
                    </a:p>
                  </a:txBody>
                  <a:tcPr anchor="ct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4175257616"/>
                  </a:ext>
                </a:extLst>
              </a:tr>
              <a:tr h="370840">
                <a:tc>
                  <a:txBody>
                    <a:bodyPr/>
                    <a:lstStyle/>
                    <a:p>
                      <a:r>
                        <a:rPr lang="en-GB" dirty="0" smtClean="0"/>
                        <a:t>Image</a:t>
                      </a:r>
                      <a:endParaRPr lang="en-GB" dirty="0"/>
                    </a:p>
                  </a:txBody>
                  <a:tcPr anchor="ct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708994414"/>
                  </a:ext>
                </a:extLst>
              </a:tr>
            </a:tbl>
          </a:graphicData>
        </a:graphic>
      </p:graphicFrame>
    </p:spTree>
    <p:extLst>
      <p:ext uri="{BB962C8B-B14F-4D97-AF65-F5344CB8AC3E}">
        <p14:creationId xmlns:p14="http://schemas.microsoft.com/office/powerpoint/2010/main" val="3016087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1245572"/>
            <a:ext cx="5733575" cy="7414855"/>
          </a:xfrm>
          <a:prstGeom prst="rect">
            <a:avLst/>
          </a:prstGeom>
        </p:spPr>
      </p:pic>
    </p:spTree>
    <p:extLst>
      <p:ext uri="{BB962C8B-B14F-4D97-AF65-F5344CB8AC3E}">
        <p14:creationId xmlns:p14="http://schemas.microsoft.com/office/powerpoint/2010/main" val="4036312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477328"/>
          </a:xfrm>
          <a:prstGeom prst="rect">
            <a:avLst/>
          </a:prstGeom>
          <a:noFill/>
        </p:spPr>
        <p:txBody>
          <a:bodyPr wrap="square" rtlCol="0">
            <a:spAutoFit/>
          </a:bodyPr>
          <a:lstStyle/>
          <a:p>
            <a:r>
              <a:rPr lang="en-GB" b="1" dirty="0" smtClean="0"/>
              <a:t>GCSE Health, Fitness &amp; Wellbeing: What do I need to know?</a:t>
            </a:r>
          </a:p>
          <a:p>
            <a:r>
              <a:rPr lang="en-GB" dirty="0" smtClean="0"/>
              <a:t>Know what is meant by health, fitness and well-being, understand the health benefits of PA, know the definition of a balanced diet, know the component of a balanced diet, understand the effects of diet and hydration.</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1546045733"/>
              </p:ext>
            </p:extLst>
          </p:nvPr>
        </p:nvGraphicFramePr>
        <p:xfrm>
          <a:off x="137773" y="1477328"/>
          <a:ext cx="6582456" cy="631390"/>
        </p:xfrm>
        <a:graphic>
          <a:graphicData uri="http://schemas.openxmlformats.org/drawingml/2006/table">
            <a:tbl>
              <a:tblPr firstRow="1" bandRow="1">
                <a:tableStyleId>{5940675A-B579-460E-94D1-54222C63F5DA}</a:tableStyleId>
              </a:tblPr>
              <a:tblGrid>
                <a:gridCol w="6582456">
                  <a:extLst>
                    <a:ext uri="{9D8B030D-6E8A-4147-A177-3AD203B41FA5}">
                      <a16:colId xmlns:a16="http://schemas.microsoft.com/office/drawing/2014/main" val="634020852"/>
                    </a:ext>
                  </a:extLst>
                </a:gridCol>
              </a:tblGrid>
              <a:tr h="631390">
                <a:tc>
                  <a:txBody>
                    <a:bodyPr/>
                    <a:lstStyle/>
                    <a:p>
                      <a:r>
                        <a:rPr lang="en-GB" b="1" dirty="0" smtClean="0"/>
                        <a:t>A balanced diet is…</a:t>
                      </a:r>
                      <a:endParaRPr lang="en-GB" b="1" dirty="0"/>
                    </a:p>
                  </a:txBody>
                  <a:tcPr/>
                </a:tc>
                <a:extLst>
                  <a:ext uri="{0D108BD9-81ED-4DB2-BD59-A6C34878D82A}">
                    <a16:rowId xmlns:a16="http://schemas.microsoft.com/office/drawing/2014/main" val="292627272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872679194"/>
              </p:ext>
            </p:extLst>
          </p:nvPr>
        </p:nvGraphicFramePr>
        <p:xfrm>
          <a:off x="137773" y="2282275"/>
          <a:ext cx="6582457" cy="3910671"/>
        </p:xfrm>
        <a:graphic>
          <a:graphicData uri="http://schemas.openxmlformats.org/drawingml/2006/table">
            <a:tbl>
              <a:tblPr firstRow="1" bandRow="1">
                <a:tableStyleId>{5940675A-B579-460E-94D1-54222C63F5DA}</a:tableStyleId>
              </a:tblPr>
              <a:tblGrid>
                <a:gridCol w="1653705">
                  <a:extLst>
                    <a:ext uri="{9D8B030D-6E8A-4147-A177-3AD203B41FA5}">
                      <a16:colId xmlns:a16="http://schemas.microsoft.com/office/drawing/2014/main" val="3258370415"/>
                    </a:ext>
                  </a:extLst>
                </a:gridCol>
                <a:gridCol w="2464376">
                  <a:extLst>
                    <a:ext uri="{9D8B030D-6E8A-4147-A177-3AD203B41FA5}">
                      <a16:colId xmlns:a16="http://schemas.microsoft.com/office/drawing/2014/main" val="2491030278"/>
                    </a:ext>
                  </a:extLst>
                </a:gridCol>
                <a:gridCol w="2464376">
                  <a:extLst>
                    <a:ext uri="{9D8B030D-6E8A-4147-A177-3AD203B41FA5}">
                      <a16:colId xmlns:a16="http://schemas.microsoft.com/office/drawing/2014/main" val="2020370766"/>
                    </a:ext>
                  </a:extLst>
                </a:gridCol>
              </a:tblGrid>
              <a:tr h="351472">
                <a:tc>
                  <a:txBody>
                    <a:bodyPr/>
                    <a:lstStyle/>
                    <a:p>
                      <a:pPr algn="ctr"/>
                      <a:r>
                        <a:rPr lang="en-GB" b="1" dirty="0" smtClean="0"/>
                        <a:t>Nutrient</a:t>
                      </a:r>
                      <a:endParaRPr lang="en-GB" b="1" dirty="0"/>
                    </a:p>
                  </a:txBody>
                  <a:tcPr/>
                </a:tc>
                <a:tc>
                  <a:txBody>
                    <a:bodyPr/>
                    <a:lstStyle/>
                    <a:p>
                      <a:pPr algn="ctr"/>
                      <a:r>
                        <a:rPr lang="en-GB" b="1" dirty="0" smtClean="0"/>
                        <a:t>Benefit</a:t>
                      </a:r>
                      <a:endParaRPr lang="en-GB" b="1" dirty="0"/>
                    </a:p>
                  </a:txBody>
                  <a:tcPr/>
                </a:tc>
                <a:tc>
                  <a:txBody>
                    <a:bodyPr/>
                    <a:lstStyle/>
                    <a:p>
                      <a:pPr algn="ctr"/>
                      <a:r>
                        <a:rPr lang="en-GB" b="1" dirty="0" smtClean="0"/>
                        <a:t>Examples</a:t>
                      </a:r>
                      <a:endParaRPr lang="en-GB" b="1" dirty="0"/>
                    </a:p>
                  </a:txBody>
                  <a:tcPr/>
                </a:tc>
                <a:extLst>
                  <a:ext uri="{0D108BD9-81ED-4DB2-BD59-A6C34878D82A}">
                    <a16:rowId xmlns:a16="http://schemas.microsoft.com/office/drawing/2014/main" val="2036508741"/>
                  </a:ext>
                </a:extLst>
              </a:tr>
              <a:tr h="508457">
                <a:tc>
                  <a:txBody>
                    <a:bodyPr/>
                    <a:lstStyle/>
                    <a:p>
                      <a:r>
                        <a:rPr lang="en-GB" dirty="0" smtClean="0"/>
                        <a:t>Water</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3309465352"/>
                  </a:ext>
                </a:extLst>
              </a:tr>
              <a:tr h="508457">
                <a:tc>
                  <a:txBody>
                    <a:bodyPr/>
                    <a:lstStyle/>
                    <a:p>
                      <a:r>
                        <a:rPr lang="en-GB" dirty="0" smtClean="0"/>
                        <a:t>Fibre</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3641252572"/>
                  </a:ext>
                </a:extLst>
              </a:tr>
              <a:tr h="508457">
                <a:tc>
                  <a:txBody>
                    <a:bodyPr/>
                    <a:lstStyle/>
                    <a:p>
                      <a:r>
                        <a:rPr lang="en-GB" dirty="0" smtClean="0"/>
                        <a:t>Carbohydrates</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3011007146"/>
                  </a:ext>
                </a:extLst>
              </a:tr>
              <a:tr h="508457">
                <a:tc>
                  <a:txBody>
                    <a:bodyPr/>
                    <a:lstStyle/>
                    <a:p>
                      <a:r>
                        <a:rPr lang="en-GB" dirty="0" smtClean="0"/>
                        <a:t>Protein</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4292493246"/>
                  </a:ext>
                </a:extLst>
              </a:tr>
              <a:tr h="508457">
                <a:tc>
                  <a:txBody>
                    <a:bodyPr/>
                    <a:lstStyle/>
                    <a:p>
                      <a:r>
                        <a:rPr lang="en-GB" dirty="0" smtClean="0"/>
                        <a:t>Fats</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603897289"/>
                  </a:ext>
                </a:extLst>
              </a:tr>
              <a:tr h="508457">
                <a:tc>
                  <a:txBody>
                    <a:bodyPr/>
                    <a:lstStyle/>
                    <a:p>
                      <a:r>
                        <a:rPr lang="en-GB" dirty="0" smtClean="0"/>
                        <a:t>Minerals</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1888087440"/>
                  </a:ext>
                </a:extLst>
              </a:tr>
              <a:tr h="508457">
                <a:tc>
                  <a:txBody>
                    <a:bodyPr/>
                    <a:lstStyle/>
                    <a:p>
                      <a:r>
                        <a:rPr lang="en-GB" dirty="0" smtClean="0"/>
                        <a:t>Vitamins</a:t>
                      </a:r>
                    </a:p>
                  </a:txBody>
                  <a:tcPr anchor="ctr"/>
                </a:tc>
                <a:tc>
                  <a:txBody>
                    <a:bodyPr/>
                    <a:lstStyle/>
                    <a:p>
                      <a:endParaRPr lang="en-GB" dirty="0" smtClean="0"/>
                    </a:p>
                  </a:txBody>
                  <a:tcPr/>
                </a:tc>
                <a:tc>
                  <a:txBody>
                    <a:bodyPr/>
                    <a:lstStyle/>
                    <a:p>
                      <a:endParaRPr lang="en-GB" dirty="0"/>
                    </a:p>
                  </a:txBody>
                  <a:tcPr/>
                </a:tc>
                <a:extLst>
                  <a:ext uri="{0D108BD9-81ED-4DB2-BD59-A6C34878D82A}">
                    <a16:rowId xmlns:a16="http://schemas.microsoft.com/office/drawing/2014/main" val="3344998231"/>
                  </a:ext>
                </a:extLst>
              </a:tr>
            </a:tbl>
          </a:graphicData>
        </a:graphic>
      </p:graphicFrame>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6613198"/>
            <a:ext cx="6858000" cy="2912452"/>
          </a:xfrm>
          <a:prstGeom prst="rect">
            <a:avLst/>
          </a:prstGeom>
        </p:spPr>
      </p:pic>
      <p:sp>
        <p:nvSpPr>
          <p:cNvPr id="9" name="Rectangle 8"/>
          <p:cNvSpPr/>
          <p:nvPr/>
        </p:nvSpPr>
        <p:spPr>
          <a:xfrm>
            <a:off x="0" y="8994710"/>
            <a:ext cx="1098000" cy="53094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1098000" y="8994710"/>
            <a:ext cx="1098000" cy="53094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2335812" y="8994710"/>
            <a:ext cx="1098000" cy="53094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3433812" y="8994710"/>
            <a:ext cx="1098000" cy="53094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4643339" y="8994710"/>
            <a:ext cx="1098000" cy="53094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5741339" y="8994710"/>
            <a:ext cx="1098000" cy="53094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75778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1153975"/>
            <a:ext cx="5733575" cy="7598050"/>
          </a:xfrm>
          <a:prstGeom prst="rect">
            <a:avLst/>
          </a:prstGeom>
        </p:spPr>
      </p:pic>
    </p:spTree>
    <p:extLst>
      <p:ext uri="{BB962C8B-B14F-4D97-AF65-F5344CB8AC3E}">
        <p14:creationId xmlns:p14="http://schemas.microsoft.com/office/powerpoint/2010/main" val="360114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369332"/>
          </a:xfrm>
          <a:prstGeom prst="rect">
            <a:avLst/>
          </a:prstGeom>
          <a:noFill/>
        </p:spPr>
        <p:txBody>
          <a:bodyPr wrap="square" rtlCol="0">
            <a:spAutoFit/>
          </a:bodyPr>
          <a:lstStyle/>
          <a:p>
            <a:r>
              <a:rPr lang="en-GB" b="1" dirty="0" smtClean="0"/>
              <a:t>GCSE PE Paper 1 RAG</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614406974"/>
              </p:ext>
            </p:extLst>
          </p:nvPr>
        </p:nvGraphicFramePr>
        <p:xfrm>
          <a:off x="79310" y="369332"/>
          <a:ext cx="6709979" cy="9271000"/>
        </p:xfrm>
        <a:graphic>
          <a:graphicData uri="http://schemas.openxmlformats.org/drawingml/2006/table">
            <a:tbl>
              <a:tblPr firstRow="1" bandRow="1">
                <a:tableStyleId>{5940675A-B579-460E-94D1-54222C63F5DA}</a:tableStyleId>
              </a:tblPr>
              <a:tblGrid>
                <a:gridCol w="2887825">
                  <a:extLst>
                    <a:ext uri="{9D8B030D-6E8A-4147-A177-3AD203B41FA5}">
                      <a16:colId xmlns:a16="http://schemas.microsoft.com/office/drawing/2014/main" val="3275911567"/>
                    </a:ext>
                  </a:extLst>
                </a:gridCol>
                <a:gridCol w="528447">
                  <a:extLst>
                    <a:ext uri="{9D8B030D-6E8A-4147-A177-3AD203B41FA5}">
                      <a16:colId xmlns:a16="http://schemas.microsoft.com/office/drawing/2014/main" val="1767988230"/>
                    </a:ext>
                  </a:extLst>
                </a:gridCol>
                <a:gridCol w="3293707">
                  <a:extLst>
                    <a:ext uri="{9D8B030D-6E8A-4147-A177-3AD203B41FA5}">
                      <a16:colId xmlns:a16="http://schemas.microsoft.com/office/drawing/2014/main" val="2888505876"/>
                    </a:ext>
                  </a:extLst>
                </a:gridCol>
              </a:tblGrid>
              <a:tr h="370840">
                <a:tc>
                  <a:txBody>
                    <a:bodyPr/>
                    <a:lstStyle/>
                    <a:p>
                      <a:r>
                        <a:rPr lang="en-GB" b="1" dirty="0" smtClean="0"/>
                        <a:t>I…</a:t>
                      </a:r>
                      <a:endParaRPr lang="en-GB" b="1" dirty="0"/>
                    </a:p>
                  </a:txBody>
                  <a:tcPr/>
                </a:tc>
                <a:tc>
                  <a:txBody>
                    <a:bodyPr/>
                    <a:lstStyle/>
                    <a:p>
                      <a:r>
                        <a:rPr lang="en-GB" b="1" dirty="0" smtClean="0"/>
                        <a:t>RAG</a:t>
                      </a:r>
                      <a:endParaRPr lang="en-GB" b="1" dirty="0"/>
                    </a:p>
                  </a:txBody>
                  <a:tcPr/>
                </a:tc>
                <a:tc>
                  <a:txBody>
                    <a:bodyPr/>
                    <a:lstStyle/>
                    <a:p>
                      <a:r>
                        <a:rPr lang="en-GB" b="1" dirty="0" smtClean="0"/>
                        <a:t>Key terms to revise…</a:t>
                      </a:r>
                      <a:endParaRPr lang="en-GB" b="1" dirty="0"/>
                    </a:p>
                  </a:txBody>
                  <a:tcPr/>
                </a:tc>
                <a:extLst>
                  <a:ext uri="{0D108BD9-81ED-4DB2-BD59-A6C34878D82A}">
                    <a16:rowId xmlns:a16="http://schemas.microsoft.com/office/drawing/2014/main" val="3675793325"/>
                  </a:ext>
                </a:extLst>
              </a:tr>
              <a:tr h="370840">
                <a:tc>
                  <a:txBody>
                    <a:bodyPr/>
                    <a:lstStyle/>
                    <a:p>
                      <a:r>
                        <a:rPr lang="en-GB" dirty="0" smtClean="0"/>
                        <a:t>Know</a:t>
                      </a:r>
                      <a:r>
                        <a:rPr lang="en-GB" baseline="0" dirty="0" smtClean="0"/>
                        <a:t> the location of major bones</a:t>
                      </a:r>
                      <a:endParaRPr lang="en-GB" dirty="0"/>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1975567487"/>
                  </a:ext>
                </a:extLst>
              </a:tr>
              <a:tr h="370840">
                <a:tc>
                  <a:txBody>
                    <a:bodyPr/>
                    <a:lstStyle/>
                    <a:p>
                      <a:r>
                        <a:rPr lang="en-GB" dirty="0" smtClean="0"/>
                        <a:t>Know the 6 skeletal functions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710960909"/>
                  </a:ext>
                </a:extLst>
              </a:tr>
              <a:tr h="370840">
                <a:tc>
                  <a:txBody>
                    <a:bodyPr/>
                    <a:lstStyle/>
                    <a:p>
                      <a:r>
                        <a:rPr lang="en-GB" dirty="0" smtClean="0"/>
                        <a:t>Know</a:t>
                      </a:r>
                      <a:r>
                        <a:rPr lang="en-GB" baseline="0" dirty="0" smtClean="0"/>
                        <a:t> the structure of a joint</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222761589"/>
                  </a:ext>
                </a:extLst>
              </a:tr>
              <a:tr h="370840">
                <a:tc>
                  <a:txBody>
                    <a:bodyPr/>
                    <a:lstStyle/>
                    <a:p>
                      <a:r>
                        <a:rPr lang="en-GB" dirty="0" smtClean="0"/>
                        <a:t>Know the 6 types of movement</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550734956"/>
                  </a:ext>
                </a:extLst>
              </a:tr>
              <a:tr h="370840">
                <a:tc>
                  <a:txBody>
                    <a:bodyPr/>
                    <a:lstStyle/>
                    <a:p>
                      <a:r>
                        <a:rPr lang="en-GB" dirty="0" smtClean="0"/>
                        <a:t>Know about</a:t>
                      </a:r>
                      <a:r>
                        <a:rPr lang="en-GB" baseline="0" dirty="0" smtClean="0"/>
                        <a:t> articulating bones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313846743"/>
                  </a:ext>
                </a:extLst>
              </a:tr>
              <a:tr h="370840">
                <a:tc>
                  <a:txBody>
                    <a:bodyPr/>
                    <a:lstStyle/>
                    <a:p>
                      <a:r>
                        <a:rPr lang="en-GB" dirty="0" smtClean="0"/>
                        <a:t>Know the location of major muscles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344884128"/>
                  </a:ext>
                </a:extLst>
              </a:tr>
              <a:tr h="370840">
                <a:tc>
                  <a:txBody>
                    <a:bodyPr/>
                    <a:lstStyle/>
                    <a:p>
                      <a:r>
                        <a:rPr lang="en-GB" dirty="0" smtClean="0"/>
                        <a:t>Know the role of different</a:t>
                      </a:r>
                      <a:r>
                        <a:rPr lang="en-GB" baseline="0" dirty="0" smtClean="0"/>
                        <a:t> muscles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230469291"/>
                  </a:ext>
                </a:extLst>
              </a:tr>
              <a:tr h="370840">
                <a:tc>
                  <a:txBody>
                    <a:bodyPr/>
                    <a:lstStyle/>
                    <a:p>
                      <a:r>
                        <a:rPr lang="en-GB" dirty="0" smtClean="0"/>
                        <a:t>Know the three main muscle</a:t>
                      </a:r>
                      <a:r>
                        <a:rPr lang="en-GB" baseline="0" dirty="0" smtClean="0"/>
                        <a:t> pairs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060563280"/>
                  </a:ext>
                </a:extLst>
              </a:tr>
              <a:tr h="370840">
                <a:tc>
                  <a:txBody>
                    <a:bodyPr/>
                    <a:lstStyle/>
                    <a:p>
                      <a:r>
                        <a:rPr lang="en-GB" dirty="0" smtClean="0"/>
                        <a:t>Know the movements muscles cause</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598446255"/>
                  </a:ext>
                </a:extLst>
              </a:tr>
              <a:tr h="370840">
                <a:tc>
                  <a:txBody>
                    <a:bodyPr/>
                    <a:lstStyle/>
                    <a:p>
                      <a:r>
                        <a:rPr lang="en-GB" dirty="0" smtClean="0"/>
                        <a:t>Know the planes and axis in</a:t>
                      </a:r>
                      <a:r>
                        <a:rPr lang="en-GB" baseline="0" dirty="0" smtClean="0"/>
                        <a:t> the body</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160210421"/>
                  </a:ext>
                </a:extLst>
              </a:tr>
              <a:tr h="370840">
                <a:tc>
                  <a:txBody>
                    <a:bodyPr/>
                    <a:lstStyle/>
                    <a:p>
                      <a:r>
                        <a:rPr lang="en-GB" dirty="0" smtClean="0"/>
                        <a:t>Know the three types of lever</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412859705"/>
                  </a:ext>
                </a:extLst>
              </a:tr>
              <a:tr h="370840">
                <a:tc>
                  <a:txBody>
                    <a:bodyPr/>
                    <a:lstStyle/>
                    <a:p>
                      <a:r>
                        <a:rPr lang="en-GB" dirty="0" smtClean="0"/>
                        <a:t>Know the double circulatory system</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006824167"/>
                  </a:ext>
                </a:extLst>
              </a:tr>
              <a:tr h="370840">
                <a:tc>
                  <a:txBody>
                    <a:bodyPr/>
                    <a:lstStyle/>
                    <a:p>
                      <a:r>
                        <a:rPr lang="en-GB" dirty="0" smtClean="0"/>
                        <a:t>Know the types of blood vessel</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659251179"/>
                  </a:ext>
                </a:extLst>
              </a:tr>
              <a:tr h="370840">
                <a:tc>
                  <a:txBody>
                    <a:bodyPr/>
                    <a:lstStyle/>
                    <a:p>
                      <a:r>
                        <a:rPr lang="en-GB" dirty="0" smtClean="0"/>
                        <a:t>Know the pathway</a:t>
                      </a:r>
                      <a:r>
                        <a:rPr lang="en-GB" baseline="0" dirty="0" smtClean="0"/>
                        <a:t> </a:t>
                      </a:r>
                      <a:r>
                        <a:rPr lang="en-GB" dirty="0" smtClean="0"/>
                        <a:t>of blood</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952980587"/>
                  </a:ext>
                </a:extLst>
              </a:tr>
              <a:tr h="370840">
                <a:tc>
                  <a:txBody>
                    <a:bodyPr/>
                    <a:lstStyle/>
                    <a:p>
                      <a:r>
                        <a:rPr lang="en-GB" dirty="0" smtClean="0"/>
                        <a:t>Know</a:t>
                      </a:r>
                      <a:r>
                        <a:rPr lang="en-GB" baseline="0" dirty="0" smtClean="0"/>
                        <a:t> about cardiac output</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857610229"/>
                  </a:ext>
                </a:extLst>
              </a:tr>
              <a:tr h="370840">
                <a:tc>
                  <a:txBody>
                    <a:bodyPr/>
                    <a:lstStyle/>
                    <a:p>
                      <a:r>
                        <a:rPr lang="en-GB" dirty="0" smtClean="0"/>
                        <a:t>Know the pathway of air</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774844596"/>
                  </a:ext>
                </a:extLst>
              </a:tr>
              <a:tr h="370840">
                <a:tc>
                  <a:txBody>
                    <a:bodyPr/>
                    <a:lstStyle/>
                    <a:p>
                      <a:r>
                        <a:rPr lang="en-GB" dirty="0" smtClean="0"/>
                        <a:t>Know the role of</a:t>
                      </a:r>
                      <a:r>
                        <a:rPr lang="en-GB" baseline="0" dirty="0" smtClean="0"/>
                        <a:t> respiratory muscles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988489420"/>
                  </a:ext>
                </a:extLst>
              </a:tr>
              <a:tr h="370840">
                <a:tc>
                  <a:txBody>
                    <a:bodyPr/>
                    <a:lstStyle/>
                    <a:p>
                      <a:r>
                        <a:rPr lang="en-GB" dirty="0" smtClean="0"/>
                        <a:t>Know about gaseous exchange</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736606132"/>
                  </a:ext>
                </a:extLst>
              </a:tr>
              <a:tr h="370840">
                <a:tc>
                  <a:txBody>
                    <a:bodyPr/>
                    <a:lstStyle/>
                    <a:p>
                      <a:r>
                        <a:rPr lang="en-GB" dirty="0" smtClean="0"/>
                        <a:t>Know</a:t>
                      </a:r>
                      <a:r>
                        <a:rPr lang="en-GB" baseline="0" dirty="0" smtClean="0"/>
                        <a:t> about aerobic/anaerobic</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61733559"/>
                  </a:ext>
                </a:extLst>
              </a:tr>
              <a:tr h="370840">
                <a:tc>
                  <a:txBody>
                    <a:bodyPr/>
                    <a:lstStyle/>
                    <a:p>
                      <a:r>
                        <a:rPr lang="en-GB" dirty="0" smtClean="0"/>
                        <a:t>Know about the effects of exercise</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001024084"/>
                  </a:ext>
                </a:extLst>
              </a:tr>
              <a:tr h="370840">
                <a:tc>
                  <a:txBody>
                    <a:bodyPr/>
                    <a:lstStyle/>
                    <a:p>
                      <a:r>
                        <a:rPr lang="en-GB" dirty="0" smtClean="0"/>
                        <a:t>Know the</a:t>
                      </a:r>
                      <a:r>
                        <a:rPr lang="en-GB" baseline="0" dirty="0" smtClean="0"/>
                        <a:t> components of fitness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84383127"/>
                  </a:ext>
                </a:extLst>
              </a:tr>
              <a:tr h="370840">
                <a:tc>
                  <a:txBody>
                    <a:bodyPr/>
                    <a:lstStyle/>
                    <a:p>
                      <a:r>
                        <a:rPr lang="en-GB" dirty="0" smtClean="0"/>
                        <a:t>Know about training methods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164006923"/>
                  </a:ext>
                </a:extLst>
              </a:tr>
              <a:tr h="370840">
                <a:tc>
                  <a:txBody>
                    <a:bodyPr/>
                    <a:lstStyle/>
                    <a:p>
                      <a:r>
                        <a:rPr lang="en-GB" dirty="0" smtClean="0"/>
                        <a:t>Know the principles of training</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07465987"/>
                  </a:ext>
                </a:extLst>
              </a:tr>
              <a:tr h="370840">
                <a:tc>
                  <a:txBody>
                    <a:bodyPr/>
                    <a:lstStyle/>
                    <a:p>
                      <a:r>
                        <a:rPr lang="en-GB" dirty="0" smtClean="0"/>
                        <a:t>Know about preventing injury</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797571657"/>
                  </a:ext>
                </a:extLst>
              </a:tr>
            </a:tbl>
          </a:graphicData>
        </a:graphic>
      </p:graphicFrame>
    </p:spTree>
    <p:extLst>
      <p:ext uri="{BB962C8B-B14F-4D97-AF65-F5344CB8AC3E}">
        <p14:creationId xmlns:p14="http://schemas.microsoft.com/office/powerpoint/2010/main" val="2560458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1200329"/>
          </a:xfrm>
          <a:prstGeom prst="rect">
            <a:avLst/>
          </a:prstGeom>
          <a:noFill/>
        </p:spPr>
        <p:txBody>
          <a:bodyPr wrap="square" rtlCol="0">
            <a:spAutoFit/>
          </a:bodyPr>
          <a:lstStyle/>
          <a:p>
            <a:r>
              <a:rPr lang="en-GB" b="1" dirty="0" smtClean="0"/>
              <a:t>GCSE Engagement Patterns: What do I need to know?</a:t>
            </a:r>
          </a:p>
          <a:p>
            <a:r>
              <a:rPr lang="en-GB" dirty="0" smtClean="0"/>
              <a:t>Be familiar with current trends in physical activity and sport, understand how different factors affect participation, understand strategies that promote participation.</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2747823138"/>
              </p:ext>
            </p:extLst>
          </p:nvPr>
        </p:nvGraphicFramePr>
        <p:xfrm>
          <a:off x="135292" y="1200333"/>
          <a:ext cx="6545425" cy="8355293"/>
        </p:xfrm>
        <a:graphic>
          <a:graphicData uri="http://schemas.openxmlformats.org/drawingml/2006/table">
            <a:tbl>
              <a:tblPr firstRow="1" bandRow="1">
                <a:tableStyleId>{5940675A-B579-460E-94D1-54222C63F5DA}</a:tableStyleId>
              </a:tblPr>
              <a:tblGrid>
                <a:gridCol w="1506896">
                  <a:extLst>
                    <a:ext uri="{9D8B030D-6E8A-4147-A177-3AD203B41FA5}">
                      <a16:colId xmlns:a16="http://schemas.microsoft.com/office/drawing/2014/main" val="2546579899"/>
                    </a:ext>
                  </a:extLst>
                </a:gridCol>
                <a:gridCol w="5038529">
                  <a:extLst>
                    <a:ext uri="{9D8B030D-6E8A-4147-A177-3AD203B41FA5}">
                      <a16:colId xmlns:a16="http://schemas.microsoft.com/office/drawing/2014/main" val="1332018312"/>
                    </a:ext>
                  </a:extLst>
                </a:gridCol>
              </a:tblGrid>
              <a:tr h="441855">
                <a:tc>
                  <a:txBody>
                    <a:bodyPr/>
                    <a:lstStyle/>
                    <a:p>
                      <a:r>
                        <a:rPr lang="en-GB" b="1" dirty="0" smtClean="0"/>
                        <a:t>Social Group</a:t>
                      </a:r>
                      <a:endParaRPr lang="en-GB" b="1" dirty="0"/>
                    </a:p>
                  </a:txBody>
                  <a:tcPr/>
                </a:tc>
                <a:tc>
                  <a:txBody>
                    <a:bodyPr/>
                    <a:lstStyle/>
                    <a:p>
                      <a:r>
                        <a:rPr lang="en-GB" b="1" dirty="0" smtClean="0"/>
                        <a:t>How does this affect participation?</a:t>
                      </a:r>
                      <a:endParaRPr lang="en-GB" b="1" dirty="0"/>
                    </a:p>
                  </a:txBody>
                  <a:tcPr/>
                </a:tc>
                <a:extLst>
                  <a:ext uri="{0D108BD9-81ED-4DB2-BD59-A6C34878D82A}">
                    <a16:rowId xmlns:a16="http://schemas.microsoft.com/office/drawing/2014/main" val="1548140939"/>
                  </a:ext>
                </a:extLst>
              </a:tr>
              <a:tr h="608726">
                <a:tc>
                  <a:txBody>
                    <a:bodyPr/>
                    <a:lstStyle/>
                    <a:p>
                      <a:r>
                        <a:rPr lang="en-GB" dirty="0" smtClean="0"/>
                        <a:t>Age</a:t>
                      </a:r>
                      <a:endParaRPr lang="en-GB" dirty="0"/>
                    </a:p>
                  </a:txBody>
                  <a:tcPr anchor="ctr"/>
                </a:tc>
                <a:tc>
                  <a:txBody>
                    <a:bodyPr/>
                    <a:lstStyle/>
                    <a:p>
                      <a:endParaRPr lang="en-GB" dirty="0"/>
                    </a:p>
                  </a:txBody>
                  <a:tcPr/>
                </a:tc>
                <a:extLst>
                  <a:ext uri="{0D108BD9-81ED-4DB2-BD59-A6C34878D82A}">
                    <a16:rowId xmlns:a16="http://schemas.microsoft.com/office/drawing/2014/main" val="3382557601"/>
                  </a:ext>
                </a:extLst>
              </a:tr>
              <a:tr h="608726">
                <a:tc>
                  <a:txBody>
                    <a:bodyPr/>
                    <a:lstStyle/>
                    <a:p>
                      <a:r>
                        <a:rPr lang="en-GB" dirty="0" smtClean="0"/>
                        <a:t>Gender</a:t>
                      </a:r>
                      <a:endParaRPr lang="en-GB" dirty="0"/>
                    </a:p>
                  </a:txBody>
                  <a:tcPr anchor="ctr"/>
                </a:tc>
                <a:tc>
                  <a:txBody>
                    <a:bodyPr/>
                    <a:lstStyle/>
                    <a:p>
                      <a:endParaRPr lang="en-GB" dirty="0"/>
                    </a:p>
                  </a:txBody>
                  <a:tcPr/>
                </a:tc>
                <a:extLst>
                  <a:ext uri="{0D108BD9-81ED-4DB2-BD59-A6C34878D82A}">
                    <a16:rowId xmlns:a16="http://schemas.microsoft.com/office/drawing/2014/main" val="2218670383"/>
                  </a:ext>
                </a:extLst>
              </a:tr>
              <a:tr h="608726">
                <a:tc>
                  <a:txBody>
                    <a:bodyPr/>
                    <a:lstStyle/>
                    <a:p>
                      <a:r>
                        <a:rPr lang="en-GB" dirty="0" smtClean="0"/>
                        <a:t>Ethnicity</a:t>
                      </a:r>
                      <a:endParaRPr lang="en-GB" dirty="0"/>
                    </a:p>
                  </a:txBody>
                  <a:tcPr anchor="ctr"/>
                </a:tc>
                <a:tc>
                  <a:txBody>
                    <a:bodyPr/>
                    <a:lstStyle/>
                    <a:p>
                      <a:endParaRPr lang="en-GB" dirty="0"/>
                    </a:p>
                  </a:txBody>
                  <a:tcPr/>
                </a:tc>
                <a:extLst>
                  <a:ext uri="{0D108BD9-81ED-4DB2-BD59-A6C34878D82A}">
                    <a16:rowId xmlns:a16="http://schemas.microsoft.com/office/drawing/2014/main" val="3295542538"/>
                  </a:ext>
                </a:extLst>
              </a:tr>
              <a:tr h="608726">
                <a:tc>
                  <a:txBody>
                    <a:bodyPr/>
                    <a:lstStyle/>
                    <a:p>
                      <a:r>
                        <a:rPr lang="en-GB" dirty="0" smtClean="0"/>
                        <a:t>Religion/Culture</a:t>
                      </a:r>
                      <a:endParaRPr lang="en-GB" dirty="0"/>
                    </a:p>
                  </a:txBody>
                  <a:tcPr anchor="ctr"/>
                </a:tc>
                <a:tc>
                  <a:txBody>
                    <a:bodyPr/>
                    <a:lstStyle/>
                    <a:p>
                      <a:endParaRPr lang="en-GB" dirty="0"/>
                    </a:p>
                  </a:txBody>
                  <a:tcPr/>
                </a:tc>
                <a:extLst>
                  <a:ext uri="{0D108BD9-81ED-4DB2-BD59-A6C34878D82A}">
                    <a16:rowId xmlns:a16="http://schemas.microsoft.com/office/drawing/2014/main" val="2603389525"/>
                  </a:ext>
                </a:extLst>
              </a:tr>
              <a:tr h="608726">
                <a:tc>
                  <a:txBody>
                    <a:bodyPr/>
                    <a:lstStyle/>
                    <a:p>
                      <a:r>
                        <a:rPr lang="en-GB" dirty="0" smtClean="0"/>
                        <a:t>Family</a:t>
                      </a:r>
                      <a:endParaRPr lang="en-GB" dirty="0"/>
                    </a:p>
                  </a:txBody>
                  <a:tcPr anchor="ctr"/>
                </a:tc>
                <a:tc>
                  <a:txBody>
                    <a:bodyPr/>
                    <a:lstStyle/>
                    <a:p>
                      <a:endParaRPr lang="en-GB" dirty="0"/>
                    </a:p>
                  </a:txBody>
                  <a:tcPr/>
                </a:tc>
                <a:extLst>
                  <a:ext uri="{0D108BD9-81ED-4DB2-BD59-A6C34878D82A}">
                    <a16:rowId xmlns:a16="http://schemas.microsoft.com/office/drawing/2014/main" val="4096190156"/>
                  </a:ext>
                </a:extLst>
              </a:tr>
              <a:tr h="608726">
                <a:tc>
                  <a:txBody>
                    <a:bodyPr/>
                    <a:lstStyle/>
                    <a:p>
                      <a:r>
                        <a:rPr lang="en-GB" dirty="0" smtClean="0"/>
                        <a:t>Time/Work Commitments</a:t>
                      </a:r>
                      <a:endParaRPr lang="en-GB" dirty="0"/>
                    </a:p>
                  </a:txBody>
                  <a:tcPr anchor="ctr"/>
                </a:tc>
                <a:tc>
                  <a:txBody>
                    <a:bodyPr/>
                    <a:lstStyle/>
                    <a:p>
                      <a:endParaRPr lang="en-GB" dirty="0"/>
                    </a:p>
                  </a:txBody>
                  <a:tcPr/>
                </a:tc>
                <a:extLst>
                  <a:ext uri="{0D108BD9-81ED-4DB2-BD59-A6C34878D82A}">
                    <a16:rowId xmlns:a16="http://schemas.microsoft.com/office/drawing/2014/main" val="2691486455"/>
                  </a:ext>
                </a:extLst>
              </a:tr>
              <a:tr h="608726">
                <a:tc>
                  <a:txBody>
                    <a:bodyPr/>
                    <a:lstStyle/>
                    <a:p>
                      <a:r>
                        <a:rPr lang="en-GB" dirty="0" smtClean="0"/>
                        <a:t>Cost/Disposable Income</a:t>
                      </a:r>
                      <a:endParaRPr lang="en-GB" dirty="0"/>
                    </a:p>
                  </a:txBody>
                  <a:tcPr anchor="ctr"/>
                </a:tc>
                <a:tc>
                  <a:txBody>
                    <a:bodyPr/>
                    <a:lstStyle/>
                    <a:p>
                      <a:endParaRPr lang="en-GB" dirty="0"/>
                    </a:p>
                  </a:txBody>
                  <a:tcPr/>
                </a:tc>
                <a:extLst>
                  <a:ext uri="{0D108BD9-81ED-4DB2-BD59-A6C34878D82A}">
                    <a16:rowId xmlns:a16="http://schemas.microsoft.com/office/drawing/2014/main" val="3736535756"/>
                  </a:ext>
                </a:extLst>
              </a:tr>
              <a:tr h="608726">
                <a:tc>
                  <a:txBody>
                    <a:bodyPr/>
                    <a:lstStyle/>
                    <a:p>
                      <a:r>
                        <a:rPr lang="en-GB" dirty="0" smtClean="0"/>
                        <a:t>Disability</a:t>
                      </a:r>
                      <a:endParaRPr lang="en-GB" dirty="0"/>
                    </a:p>
                  </a:txBody>
                  <a:tcPr anchor="ctr"/>
                </a:tc>
                <a:tc>
                  <a:txBody>
                    <a:bodyPr/>
                    <a:lstStyle/>
                    <a:p>
                      <a:endParaRPr lang="en-GB" dirty="0"/>
                    </a:p>
                  </a:txBody>
                  <a:tcPr/>
                </a:tc>
                <a:extLst>
                  <a:ext uri="{0D108BD9-81ED-4DB2-BD59-A6C34878D82A}">
                    <a16:rowId xmlns:a16="http://schemas.microsoft.com/office/drawing/2014/main" val="1886504909"/>
                  </a:ext>
                </a:extLst>
              </a:tr>
              <a:tr h="608726">
                <a:tc>
                  <a:txBody>
                    <a:bodyPr/>
                    <a:lstStyle/>
                    <a:p>
                      <a:r>
                        <a:rPr lang="en-GB" dirty="0" smtClean="0"/>
                        <a:t>Opportunity/</a:t>
                      </a:r>
                      <a:r>
                        <a:rPr lang="en-GB" baseline="0" dirty="0" smtClean="0"/>
                        <a:t> Access</a:t>
                      </a:r>
                      <a:endParaRPr lang="en-GB" dirty="0"/>
                    </a:p>
                  </a:txBody>
                  <a:tcPr anchor="ctr"/>
                </a:tc>
                <a:tc>
                  <a:txBody>
                    <a:bodyPr/>
                    <a:lstStyle/>
                    <a:p>
                      <a:endParaRPr lang="en-GB" dirty="0"/>
                    </a:p>
                  </a:txBody>
                  <a:tcPr/>
                </a:tc>
                <a:extLst>
                  <a:ext uri="{0D108BD9-81ED-4DB2-BD59-A6C34878D82A}">
                    <a16:rowId xmlns:a16="http://schemas.microsoft.com/office/drawing/2014/main" val="793393632"/>
                  </a:ext>
                </a:extLst>
              </a:tr>
              <a:tr h="608726">
                <a:tc>
                  <a:txBody>
                    <a:bodyPr/>
                    <a:lstStyle/>
                    <a:p>
                      <a:r>
                        <a:rPr lang="en-GB" dirty="0" smtClean="0"/>
                        <a:t>Discrimination</a:t>
                      </a:r>
                      <a:endParaRPr lang="en-GB" dirty="0"/>
                    </a:p>
                  </a:txBody>
                  <a:tcPr anchor="ctr"/>
                </a:tc>
                <a:tc>
                  <a:txBody>
                    <a:bodyPr/>
                    <a:lstStyle/>
                    <a:p>
                      <a:endParaRPr lang="en-GB" dirty="0"/>
                    </a:p>
                  </a:txBody>
                  <a:tcPr/>
                </a:tc>
                <a:extLst>
                  <a:ext uri="{0D108BD9-81ED-4DB2-BD59-A6C34878D82A}">
                    <a16:rowId xmlns:a16="http://schemas.microsoft.com/office/drawing/2014/main" val="521906252"/>
                  </a:ext>
                </a:extLst>
              </a:tr>
              <a:tr h="608726">
                <a:tc>
                  <a:txBody>
                    <a:bodyPr/>
                    <a:lstStyle/>
                    <a:p>
                      <a:r>
                        <a:rPr lang="en-GB" dirty="0" smtClean="0"/>
                        <a:t>Environment</a:t>
                      </a:r>
                      <a:endParaRPr lang="en-GB" dirty="0"/>
                    </a:p>
                  </a:txBody>
                  <a:tcPr anchor="ctr"/>
                </a:tc>
                <a:tc>
                  <a:txBody>
                    <a:bodyPr/>
                    <a:lstStyle/>
                    <a:p>
                      <a:endParaRPr lang="en-GB" dirty="0"/>
                    </a:p>
                  </a:txBody>
                  <a:tcPr/>
                </a:tc>
                <a:extLst>
                  <a:ext uri="{0D108BD9-81ED-4DB2-BD59-A6C34878D82A}">
                    <a16:rowId xmlns:a16="http://schemas.microsoft.com/office/drawing/2014/main" val="2000392875"/>
                  </a:ext>
                </a:extLst>
              </a:tr>
              <a:tr h="608726">
                <a:tc>
                  <a:txBody>
                    <a:bodyPr/>
                    <a:lstStyle/>
                    <a:p>
                      <a:r>
                        <a:rPr lang="en-GB" dirty="0" smtClean="0"/>
                        <a:t>Media</a:t>
                      </a:r>
                      <a:r>
                        <a:rPr lang="en-GB" baseline="0" dirty="0" smtClean="0"/>
                        <a:t> Coverage</a:t>
                      </a:r>
                      <a:endParaRPr lang="en-GB" dirty="0"/>
                    </a:p>
                  </a:txBody>
                  <a:tcPr anchor="ctr"/>
                </a:tc>
                <a:tc>
                  <a:txBody>
                    <a:bodyPr/>
                    <a:lstStyle/>
                    <a:p>
                      <a:endParaRPr lang="en-GB" dirty="0"/>
                    </a:p>
                  </a:txBody>
                  <a:tcPr/>
                </a:tc>
                <a:extLst>
                  <a:ext uri="{0D108BD9-81ED-4DB2-BD59-A6C34878D82A}">
                    <a16:rowId xmlns:a16="http://schemas.microsoft.com/office/drawing/2014/main" val="1219996937"/>
                  </a:ext>
                </a:extLst>
              </a:tr>
              <a:tr h="608726">
                <a:tc>
                  <a:txBody>
                    <a:bodyPr/>
                    <a:lstStyle/>
                    <a:p>
                      <a:r>
                        <a:rPr lang="en-GB" dirty="0" smtClean="0"/>
                        <a:t>Role Models</a:t>
                      </a:r>
                      <a:endParaRPr lang="en-GB" dirty="0"/>
                    </a:p>
                  </a:txBody>
                  <a:tcPr anchor="ctr"/>
                </a:tc>
                <a:tc>
                  <a:txBody>
                    <a:bodyPr/>
                    <a:lstStyle/>
                    <a:p>
                      <a:endParaRPr lang="en-GB" dirty="0"/>
                    </a:p>
                  </a:txBody>
                  <a:tcPr/>
                </a:tc>
                <a:extLst>
                  <a:ext uri="{0D108BD9-81ED-4DB2-BD59-A6C34878D82A}">
                    <a16:rowId xmlns:a16="http://schemas.microsoft.com/office/drawing/2014/main" val="2922210661"/>
                  </a:ext>
                </a:extLst>
              </a:tr>
            </a:tbl>
          </a:graphicData>
        </a:graphic>
      </p:graphicFrame>
    </p:spTree>
    <p:extLst>
      <p:ext uri="{BB962C8B-B14F-4D97-AF65-F5344CB8AC3E}">
        <p14:creationId xmlns:p14="http://schemas.microsoft.com/office/powerpoint/2010/main" val="10747799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369332"/>
          </a:xfrm>
          <a:prstGeom prst="rect">
            <a:avLst/>
          </a:prstGeom>
          <a:noFill/>
        </p:spPr>
        <p:txBody>
          <a:bodyPr wrap="square" rtlCol="0">
            <a:spAutoFit/>
          </a:bodyPr>
          <a:lstStyle/>
          <a:p>
            <a:r>
              <a:rPr lang="en-GB" b="1" dirty="0" smtClean="0"/>
              <a:t>GCSE PE Paper 2 RAG</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1100600181"/>
              </p:ext>
            </p:extLst>
          </p:nvPr>
        </p:nvGraphicFramePr>
        <p:xfrm>
          <a:off x="79310" y="369332"/>
          <a:ext cx="6709979" cy="9271000"/>
        </p:xfrm>
        <a:graphic>
          <a:graphicData uri="http://schemas.openxmlformats.org/drawingml/2006/table">
            <a:tbl>
              <a:tblPr firstRow="1" bandRow="1">
                <a:tableStyleId>{5940675A-B579-460E-94D1-54222C63F5DA}</a:tableStyleId>
              </a:tblPr>
              <a:tblGrid>
                <a:gridCol w="2887825">
                  <a:extLst>
                    <a:ext uri="{9D8B030D-6E8A-4147-A177-3AD203B41FA5}">
                      <a16:colId xmlns:a16="http://schemas.microsoft.com/office/drawing/2014/main" val="3275911567"/>
                    </a:ext>
                  </a:extLst>
                </a:gridCol>
                <a:gridCol w="528447">
                  <a:extLst>
                    <a:ext uri="{9D8B030D-6E8A-4147-A177-3AD203B41FA5}">
                      <a16:colId xmlns:a16="http://schemas.microsoft.com/office/drawing/2014/main" val="1767988230"/>
                    </a:ext>
                  </a:extLst>
                </a:gridCol>
                <a:gridCol w="3293707">
                  <a:extLst>
                    <a:ext uri="{9D8B030D-6E8A-4147-A177-3AD203B41FA5}">
                      <a16:colId xmlns:a16="http://schemas.microsoft.com/office/drawing/2014/main" val="2888505876"/>
                    </a:ext>
                  </a:extLst>
                </a:gridCol>
              </a:tblGrid>
              <a:tr h="370840">
                <a:tc>
                  <a:txBody>
                    <a:bodyPr/>
                    <a:lstStyle/>
                    <a:p>
                      <a:r>
                        <a:rPr lang="en-GB" b="1" dirty="0" smtClean="0"/>
                        <a:t>I…</a:t>
                      </a:r>
                      <a:endParaRPr lang="en-GB" b="1" dirty="0"/>
                    </a:p>
                  </a:txBody>
                  <a:tcPr/>
                </a:tc>
                <a:tc>
                  <a:txBody>
                    <a:bodyPr/>
                    <a:lstStyle/>
                    <a:p>
                      <a:r>
                        <a:rPr lang="en-GB" b="1" dirty="0" smtClean="0"/>
                        <a:t>RAG</a:t>
                      </a:r>
                      <a:endParaRPr lang="en-GB" b="1" dirty="0"/>
                    </a:p>
                  </a:txBody>
                  <a:tcPr/>
                </a:tc>
                <a:tc>
                  <a:txBody>
                    <a:bodyPr/>
                    <a:lstStyle/>
                    <a:p>
                      <a:r>
                        <a:rPr lang="en-GB" b="1" dirty="0" smtClean="0"/>
                        <a:t>Key terms to revise…</a:t>
                      </a:r>
                      <a:endParaRPr lang="en-GB" b="1" dirty="0"/>
                    </a:p>
                  </a:txBody>
                  <a:tcPr/>
                </a:tc>
                <a:extLst>
                  <a:ext uri="{0D108BD9-81ED-4DB2-BD59-A6C34878D82A}">
                    <a16:rowId xmlns:a16="http://schemas.microsoft.com/office/drawing/2014/main" val="3675793325"/>
                  </a:ext>
                </a:extLst>
              </a:tr>
              <a:tr h="370840">
                <a:tc>
                  <a:txBody>
                    <a:bodyPr/>
                    <a:lstStyle/>
                    <a:p>
                      <a:r>
                        <a:rPr lang="en-GB" dirty="0" smtClean="0"/>
                        <a:t>Know</a:t>
                      </a:r>
                      <a:r>
                        <a:rPr lang="en-GB" baseline="0" dirty="0" smtClean="0"/>
                        <a:t> about participation trends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975567487"/>
                  </a:ext>
                </a:extLst>
              </a:tr>
              <a:tr h="370840">
                <a:tc>
                  <a:txBody>
                    <a:bodyPr/>
                    <a:lstStyle/>
                    <a:p>
                      <a:r>
                        <a:rPr lang="en-GB" dirty="0" smtClean="0"/>
                        <a:t>Know why people participate</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339858999"/>
                  </a:ext>
                </a:extLst>
              </a:tr>
              <a:tr h="370840">
                <a:tc>
                  <a:txBody>
                    <a:bodyPr/>
                    <a:lstStyle/>
                    <a:p>
                      <a:r>
                        <a:rPr lang="en-GB" dirty="0" smtClean="0"/>
                        <a:t>Know</a:t>
                      </a:r>
                      <a:r>
                        <a:rPr lang="en-GB" baseline="0" dirty="0" smtClean="0"/>
                        <a:t> how to make more people do PA</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474681306"/>
                  </a:ext>
                </a:extLst>
              </a:tr>
              <a:tr h="370840">
                <a:tc>
                  <a:txBody>
                    <a:bodyPr/>
                    <a:lstStyle/>
                    <a:p>
                      <a:r>
                        <a:rPr lang="en-GB" dirty="0" smtClean="0"/>
                        <a:t>Know about</a:t>
                      </a:r>
                      <a:r>
                        <a:rPr lang="en-GB" baseline="0" dirty="0" smtClean="0"/>
                        <a:t> commercialisation</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520719643"/>
                  </a:ext>
                </a:extLst>
              </a:tr>
              <a:tr h="370840">
                <a:tc>
                  <a:txBody>
                    <a:bodyPr/>
                    <a:lstStyle/>
                    <a:p>
                      <a:r>
                        <a:rPr lang="en-GB" dirty="0" smtClean="0"/>
                        <a:t>Know about sponsorship</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605641119"/>
                  </a:ext>
                </a:extLst>
              </a:tr>
              <a:tr h="370840">
                <a:tc>
                  <a:txBody>
                    <a:bodyPr/>
                    <a:lstStyle/>
                    <a:p>
                      <a:r>
                        <a:rPr lang="en-GB" dirty="0" smtClean="0"/>
                        <a:t>Know about media</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65440258"/>
                  </a:ext>
                </a:extLst>
              </a:tr>
              <a:tr h="370840">
                <a:tc>
                  <a:txBody>
                    <a:bodyPr/>
                    <a:lstStyle/>
                    <a:p>
                      <a:r>
                        <a:rPr lang="en-GB" dirty="0" smtClean="0"/>
                        <a:t>Know about</a:t>
                      </a:r>
                      <a:r>
                        <a:rPr lang="en-GB" baseline="0" dirty="0" smtClean="0"/>
                        <a:t> deviance</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820240821"/>
                  </a:ext>
                </a:extLst>
              </a:tr>
              <a:tr h="370840">
                <a:tc>
                  <a:txBody>
                    <a:bodyPr/>
                    <a:lstStyle/>
                    <a:p>
                      <a:r>
                        <a:rPr lang="en-GB" dirty="0" smtClean="0"/>
                        <a:t>Know</a:t>
                      </a:r>
                      <a:r>
                        <a:rPr lang="en-GB" baseline="0" dirty="0" smtClean="0"/>
                        <a:t> about gamesmanship</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546620123"/>
                  </a:ext>
                </a:extLst>
              </a:tr>
              <a:tr h="370840">
                <a:tc>
                  <a:txBody>
                    <a:bodyPr/>
                    <a:lstStyle/>
                    <a:p>
                      <a:r>
                        <a:rPr lang="en-GB" dirty="0" smtClean="0"/>
                        <a:t>Know about sportsmanship</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726529636"/>
                  </a:ext>
                </a:extLst>
              </a:tr>
              <a:tr h="370840">
                <a:tc>
                  <a:txBody>
                    <a:bodyPr/>
                    <a:lstStyle/>
                    <a:p>
                      <a:r>
                        <a:rPr lang="en-GB" dirty="0" smtClean="0"/>
                        <a:t>Know about</a:t>
                      </a:r>
                      <a:r>
                        <a:rPr lang="en-GB" baseline="0" dirty="0" smtClean="0"/>
                        <a:t> drugs in sport</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425650691"/>
                  </a:ext>
                </a:extLst>
              </a:tr>
              <a:tr h="370840">
                <a:tc>
                  <a:txBody>
                    <a:bodyPr/>
                    <a:lstStyle/>
                    <a:p>
                      <a:r>
                        <a:rPr lang="en-GB" dirty="0" smtClean="0"/>
                        <a:t>Know about player violence</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733051102"/>
                  </a:ext>
                </a:extLst>
              </a:tr>
              <a:tr h="370840">
                <a:tc>
                  <a:txBody>
                    <a:bodyPr/>
                    <a:lstStyle/>
                    <a:p>
                      <a:r>
                        <a:rPr lang="en-GB" dirty="0" smtClean="0"/>
                        <a:t>Know how to classify movements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229072259"/>
                  </a:ext>
                </a:extLst>
              </a:tr>
              <a:tr h="370840">
                <a:tc>
                  <a:txBody>
                    <a:bodyPr/>
                    <a:lstStyle/>
                    <a:p>
                      <a:r>
                        <a:rPr lang="en-GB" dirty="0" smtClean="0"/>
                        <a:t>Know</a:t>
                      </a:r>
                      <a:r>
                        <a:rPr lang="en-GB" baseline="0" dirty="0" smtClean="0"/>
                        <a:t> how to set SMART goals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997396910"/>
                  </a:ext>
                </a:extLst>
              </a:tr>
              <a:tr h="370840">
                <a:tc>
                  <a:txBody>
                    <a:bodyPr/>
                    <a:lstStyle/>
                    <a:p>
                      <a:r>
                        <a:rPr lang="en-GB" dirty="0" smtClean="0"/>
                        <a:t>Know about mental preparation</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12085362"/>
                  </a:ext>
                </a:extLst>
              </a:tr>
              <a:tr h="370840">
                <a:tc>
                  <a:txBody>
                    <a:bodyPr/>
                    <a:lstStyle/>
                    <a:p>
                      <a:r>
                        <a:rPr lang="en-GB" dirty="0" smtClean="0"/>
                        <a:t>Know about guidance</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647469160"/>
                  </a:ext>
                </a:extLst>
              </a:tr>
              <a:tr h="370840">
                <a:tc>
                  <a:txBody>
                    <a:bodyPr/>
                    <a:lstStyle/>
                    <a:p>
                      <a:r>
                        <a:rPr lang="en-GB" dirty="0" smtClean="0"/>
                        <a:t>Know about feedback</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876999601"/>
                  </a:ext>
                </a:extLst>
              </a:tr>
              <a:tr h="370840">
                <a:tc>
                  <a:txBody>
                    <a:bodyPr/>
                    <a:lstStyle/>
                    <a:p>
                      <a:r>
                        <a:rPr lang="en-GB" dirty="0" smtClean="0"/>
                        <a:t>Know about health</a:t>
                      </a:r>
                      <a:r>
                        <a:rPr lang="en-GB" baseline="0" dirty="0" smtClean="0"/>
                        <a:t> and fitness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357999148"/>
                  </a:ext>
                </a:extLst>
              </a:tr>
              <a:tr h="370840">
                <a:tc>
                  <a:txBody>
                    <a:bodyPr/>
                    <a:lstStyle/>
                    <a:p>
                      <a:r>
                        <a:rPr lang="en-GB" dirty="0" smtClean="0"/>
                        <a:t>Know</a:t>
                      </a:r>
                      <a:r>
                        <a:rPr lang="en-GB" baseline="0" dirty="0" smtClean="0"/>
                        <a:t> physical benefits of sport</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460416898"/>
                  </a:ext>
                </a:extLst>
              </a:tr>
              <a:tr h="370840">
                <a:tc>
                  <a:txBody>
                    <a:bodyPr/>
                    <a:lstStyle/>
                    <a:p>
                      <a:r>
                        <a:rPr lang="en-GB" dirty="0" smtClean="0"/>
                        <a:t>Know emotional</a:t>
                      </a:r>
                      <a:r>
                        <a:rPr lang="en-GB" baseline="0" dirty="0" smtClean="0"/>
                        <a:t> benefits of sport</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008945404"/>
                  </a:ext>
                </a:extLst>
              </a:tr>
              <a:tr h="370840">
                <a:tc>
                  <a:txBody>
                    <a:bodyPr/>
                    <a:lstStyle/>
                    <a:p>
                      <a:r>
                        <a:rPr lang="en-GB" dirty="0" smtClean="0"/>
                        <a:t>Know social benefits of sport</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142171074"/>
                  </a:ext>
                </a:extLst>
              </a:tr>
              <a:tr h="370840">
                <a:tc>
                  <a:txBody>
                    <a:bodyPr/>
                    <a:lstStyle/>
                    <a:p>
                      <a:r>
                        <a:rPr lang="en-GB" dirty="0" smtClean="0"/>
                        <a:t>Know the effects of being sedentary</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868118208"/>
                  </a:ext>
                </a:extLst>
              </a:tr>
              <a:tr h="370840">
                <a:tc>
                  <a:txBody>
                    <a:bodyPr/>
                    <a:lstStyle/>
                    <a:p>
                      <a:r>
                        <a:rPr lang="en-GB" dirty="0" smtClean="0"/>
                        <a:t>Know about a balanced diet</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782722273"/>
                  </a:ext>
                </a:extLst>
              </a:tr>
              <a:tr h="370840">
                <a:tc>
                  <a:txBody>
                    <a:bodyPr/>
                    <a:lstStyle/>
                    <a:p>
                      <a:r>
                        <a:rPr lang="en-GB" dirty="0" smtClean="0"/>
                        <a:t>Know about the 7 nutrients</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150899316"/>
                  </a:ext>
                </a:extLst>
              </a:tr>
              <a:tr h="370840">
                <a:tc>
                  <a:txBody>
                    <a:bodyPr/>
                    <a:lstStyle/>
                    <a:p>
                      <a:r>
                        <a:rPr lang="en-GB" dirty="0" smtClean="0"/>
                        <a:t>Know about energy balance</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353464924"/>
                  </a:ext>
                </a:extLst>
              </a:tr>
            </a:tbl>
          </a:graphicData>
        </a:graphic>
      </p:graphicFrame>
    </p:spTree>
    <p:extLst>
      <p:ext uri="{BB962C8B-B14F-4D97-AF65-F5344CB8AC3E}">
        <p14:creationId xmlns:p14="http://schemas.microsoft.com/office/powerpoint/2010/main" val="628295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200329"/>
          </a:xfrm>
          <a:prstGeom prst="rect">
            <a:avLst/>
          </a:prstGeom>
          <a:noFill/>
        </p:spPr>
        <p:txBody>
          <a:bodyPr wrap="square" rtlCol="0">
            <a:spAutoFit/>
          </a:bodyPr>
          <a:lstStyle/>
          <a:p>
            <a:r>
              <a:rPr lang="en-GB" b="1" dirty="0" smtClean="0"/>
              <a:t>GCSE Engagement Patterns: What do I need to know?</a:t>
            </a:r>
          </a:p>
          <a:p>
            <a:r>
              <a:rPr lang="en-GB" dirty="0" smtClean="0"/>
              <a:t>Be familiar with current trends in physical activity and sport, understand how different factors affect participation, understand strategies that promote participation.</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925660456"/>
              </p:ext>
            </p:extLst>
          </p:nvPr>
        </p:nvGraphicFramePr>
        <p:xfrm>
          <a:off x="135292" y="1237651"/>
          <a:ext cx="6582748" cy="2885440"/>
        </p:xfrm>
        <a:graphic>
          <a:graphicData uri="http://schemas.openxmlformats.org/drawingml/2006/table">
            <a:tbl>
              <a:tblPr firstRow="1" bandRow="1">
                <a:tableStyleId>{5940675A-B579-460E-94D1-54222C63F5DA}</a:tableStyleId>
              </a:tblPr>
              <a:tblGrid>
                <a:gridCol w="3291374">
                  <a:extLst>
                    <a:ext uri="{9D8B030D-6E8A-4147-A177-3AD203B41FA5}">
                      <a16:colId xmlns:a16="http://schemas.microsoft.com/office/drawing/2014/main" val="1774954757"/>
                    </a:ext>
                  </a:extLst>
                </a:gridCol>
                <a:gridCol w="3291374">
                  <a:extLst>
                    <a:ext uri="{9D8B030D-6E8A-4147-A177-3AD203B41FA5}">
                      <a16:colId xmlns:a16="http://schemas.microsoft.com/office/drawing/2014/main" val="867300593"/>
                    </a:ext>
                  </a:extLst>
                </a:gridCol>
              </a:tblGrid>
              <a:tr h="370840">
                <a:tc>
                  <a:txBody>
                    <a:bodyPr/>
                    <a:lstStyle/>
                    <a:p>
                      <a:pPr algn="ctr"/>
                      <a:r>
                        <a:rPr lang="en-GB" b="1" dirty="0" smtClean="0"/>
                        <a:t>The Scenario</a:t>
                      </a:r>
                      <a:endParaRPr lang="en-GB" b="1" dirty="0"/>
                    </a:p>
                  </a:txBody>
                  <a:tcPr/>
                </a:tc>
                <a:tc>
                  <a:txBody>
                    <a:bodyPr/>
                    <a:lstStyle/>
                    <a:p>
                      <a:pPr algn="ctr"/>
                      <a:r>
                        <a:rPr lang="en-GB" b="1" dirty="0" smtClean="0"/>
                        <a:t>What has happened?</a:t>
                      </a:r>
                      <a:endParaRPr lang="en-GB" b="1" dirty="0"/>
                    </a:p>
                  </a:txBody>
                  <a:tcPr/>
                </a:tc>
                <a:extLst>
                  <a:ext uri="{0D108BD9-81ED-4DB2-BD59-A6C34878D82A}">
                    <a16:rowId xmlns:a16="http://schemas.microsoft.com/office/drawing/2014/main" val="2659593484"/>
                  </a:ext>
                </a:extLst>
              </a:tr>
              <a:tr h="370840">
                <a:tc>
                  <a:txBody>
                    <a:bodyPr/>
                    <a:lstStyle/>
                    <a:p>
                      <a:r>
                        <a:rPr lang="en-GB" dirty="0" smtClean="0"/>
                        <a:t>The number</a:t>
                      </a:r>
                      <a:r>
                        <a:rPr lang="en-GB" baseline="0" dirty="0" smtClean="0"/>
                        <a:t> of people participating in sport since 2012.</a:t>
                      </a:r>
                      <a:endParaRPr lang="en-GB" dirty="0"/>
                    </a:p>
                  </a:txBody>
                  <a:tcPr anchor="ctr"/>
                </a:tc>
                <a:tc>
                  <a:txBody>
                    <a:bodyPr/>
                    <a:lstStyle/>
                    <a:p>
                      <a:endParaRPr lang="en-GB" dirty="0"/>
                    </a:p>
                  </a:txBody>
                  <a:tcPr/>
                </a:tc>
                <a:extLst>
                  <a:ext uri="{0D108BD9-81ED-4DB2-BD59-A6C34878D82A}">
                    <a16:rowId xmlns:a16="http://schemas.microsoft.com/office/drawing/2014/main" val="315617633"/>
                  </a:ext>
                </a:extLst>
              </a:tr>
              <a:tr h="370840">
                <a:tc>
                  <a:txBody>
                    <a:bodyPr/>
                    <a:lstStyle/>
                    <a:p>
                      <a:r>
                        <a:rPr lang="en-GB" dirty="0" smtClean="0"/>
                        <a:t>The</a:t>
                      </a:r>
                      <a:r>
                        <a:rPr lang="en-GB" baseline="0" dirty="0" smtClean="0"/>
                        <a:t> popularity of running since 2012</a:t>
                      </a:r>
                      <a:endParaRPr lang="en-GB" dirty="0"/>
                    </a:p>
                  </a:txBody>
                  <a:tcPr anchor="ctr"/>
                </a:tc>
                <a:tc>
                  <a:txBody>
                    <a:bodyPr/>
                    <a:lstStyle/>
                    <a:p>
                      <a:endParaRPr lang="en-GB" dirty="0" smtClean="0"/>
                    </a:p>
                    <a:p>
                      <a:endParaRPr lang="en-GB" dirty="0"/>
                    </a:p>
                  </a:txBody>
                  <a:tcPr/>
                </a:tc>
                <a:extLst>
                  <a:ext uri="{0D108BD9-81ED-4DB2-BD59-A6C34878D82A}">
                    <a16:rowId xmlns:a16="http://schemas.microsoft.com/office/drawing/2014/main" val="1188275000"/>
                  </a:ext>
                </a:extLst>
              </a:tr>
              <a:tr h="370840">
                <a:tc>
                  <a:txBody>
                    <a:bodyPr/>
                    <a:lstStyle/>
                    <a:p>
                      <a:r>
                        <a:rPr lang="en-GB" dirty="0" smtClean="0"/>
                        <a:t>Are men or</a:t>
                      </a:r>
                      <a:r>
                        <a:rPr lang="en-GB" baseline="0" dirty="0" smtClean="0"/>
                        <a:t> women more likely to take part in sport?</a:t>
                      </a:r>
                      <a:endParaRPr lang="en-GB" dirty="0"/>
                    </a:p>
                  </a:txBody>
                  <a:tcPr anchor="ctr"/>
                </a:tc>
                <a:tc>
                  <a:txBody>
                    <a:bodyPr/>
                    <a:lstStyle/>
                    <a:p>
                      <a:endParaRPr lang="en-GB" dirty="0"/>
                    </a:p>
                  </a:txBody>
                  <a:tcPr/>
                </a:tc>
                <a:extLst>
                  <a:ext uri="{0D108BD9-81ED-4DB2-BD59-A6C34878D82A}">
                    <a16:rowId xmlns:a16="http://schemas.microsoft.com/office/drawing/2014/main" val="221528753"/>
                  </a:ext>
                </a:extLst>
              </a:tr>
              <a:tr h="370840">
                <a:tc>
                  <a:txBody>
                    <a:bodyPr/>
                    <a:lstStyle/>
                    <a:p>
                      <a:r>
                        <a:rPr lang="en-GB" dirty="0" smtClean="0"/>
                        <a:t>What is the</a:t>
                      </a:r>
                      <a:r>
                        <a:rPr lang="en-GB" baseline="0" dirty="0" smtClean="0"/>
                        <a:t> most popular team sport in the country?</a:t>
                      </a:r>
                      <a:endParaRPr lang="en-GB" dirty="0"/>
                    </a:p>
                  </a:txBody>
                  <a:tcPr anchor="ctr"/>
                </a:tc>
                <a:tc>
                  <a:txBody>
                    <a:bodyPr/>
                    <a:lstStyle/>
                    <a:p>
                      <a:endParaRPr lang="en-GB" dirty="0"/>
                    </a:p>
                  </a:txBody>
                  <a:tcPr/>
                </a:tc>
                <a:extLst>
                  <a:ext uri="{0D108BD9-81ED-4DB2-BD59-A6C34878D82A}">
                    <a16:rowId xmlns:a16="http://schemas.microsoft.com/office/drawing/2014/main" val="1539757784"/>
                  </a:ext>
                </a:extLst>
              </a:tr>
              <a:tr h="370840">
                <a:tc>
                  <a:txBody>
                    <a:bodyPr/>
                    <a:lstStyle/>
                    <a:p>
                      <a:r>
                        <a:rPr lang="en-GB" dirty="0" smtClean="0"/>
                        <a:t>The</a:t>
                      </a:r>
                      <a:r>
                        <a:rPr lang="en-GB" baseline="0" dirty="0" smtClean="0"/>
                        <a:t> popularity of disability sport since 2012</a:t>
                      </a:r>
                      <a:endParaRPr lang="en-GB" dirty="0"/>
                    </a:p>
                  </a:txBody>
                  <a:tcPr anchor="ctr"/>
                </a:tc>
                <a:tc>
                  <a:txBody>
                    <a:bodyPr/>
                    <a:lstStyle/>
                    <a:p>
                      <a:endParaRPr lang="en-GB" dirty="0" smtClean="0"/>
                    </a:p>
                    <a:p>
                      <a:endParaRPr lang="en-GB" dirty="0"/>
                    </a:p>
                  </a:txBody>
                  <a:tcPr/>
                </a:tc>
                <a:extLst>
                  <a:ext uri="{0D108BD9-81ED-4DB2-BD59-A6C34878D82A}">
                    <a16:rowId xmlns:a16="http://schemas.microsoft.com/office/drawing/2014/main" val="203699973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791252931"/>
              </p:ext>
            </p:extLst>
          </p:nvPr>
        </p:nvGraphicFramePr>
        <p:xfrm>
          <a:off x="135292" y="4282540"/>
          <a:ext cx="6582748" cy="5383974"/>
        </p:xfrm>
        <a:graphic>
          <a:graphicData uri="http://schemas.openxmlformats.org/drawingml/2006/table">
            <a:tbl>
              <a:tblPr firstRow="1" bandRow="1">
                <a:tableStyleId>{5940675A-B579-460E-94D1-54222C63F5DA}</a:tableStyleId>
              </a:tblPr>
              <a:tblGrid>
                <a:gridCol w="1208316">
                  <a:extLst>
                    <a:ext uri="{9D8B030D-6E8A-4147-A177-3AD203B41FA5}">
                      <a16:colId xmlns:a16="http://schemas.microsoft.com/office/drawing/2014/main" val="1774954757"/>
                    </a:ext>
                  </a:extLst>
                </a:gridCol>
                <a:gridCol w="5374432">
                  <a:extLst>
                    <a:ext uri="{9D8B030D-6E8A-4147-A177-3AD203B41FA5}">
                      <a16:colId xmlns:a16="http://schemas.microsoft.com/office/drawing/2014/main" val="867300593"/>
                    </a:ext>
                  </a:extLst>
                </a:gridCol>
              </a:tblGrid>
              <a:tr h="382935">
                <a:tc>
                  <a:txBody>
                    <a:bodyPr/>
                    <a:lstStyle/>
                    <a:p>
                      <a:pPr algn="ctr"/>
                      <a:r>
                        <a:rPr lang="en-GB" b="1" dirty="0" smtClean="0"/>
                        <a:t>Strategy</a:t>
                      </a:r>
                      <a:endParaRPr lang="en-GB" b="1" dirty="0"/>
                    </a:p>
                  </a:txBody>
                  <a:tcPr/>
                </a:tc>
                <a:tc>
                  <a:txBody>
                    <a:bodyPr/>
                    <a:lstStyle/>
                    <a:p>
                      <a:pPr algn="ctr"/>
                      <a:r>
                        <a:rPr lang="en-GB" b="1" dirty="0" smtClean="0"/>
                        <a:t>How</a:t>
                      </a:r>
                      <a:r>
                        <a:rPr lang="en-GB" b="1" baseline="0" dirty="0" smtClean="0"/>
                        <a:t> can you increase participation?</a:t>
                      </a:r>
                      <a:endParaRPr lang="en-GB" b="1" dirty="0"/>
                    </a:p>
                  </a:txBody>
                  <a:tcPr/>
                </a:tc>
                <a:extLst>
                  <a:ext uri="{0D108BD9-81ED-4DB2-BD59-A6C34878D82A}">
                    <a16:rowId xmlns:a16="http://schemas.microsoft.com/office/drawing/2014/main" val="2659593484"/>
                  </a:ext>
                </a:extLst>
              </a:tr>
              <a:tr h="1667013">
                <a:tc>
                  <a:txBody>
                    <a:bodyPr/>
                    <a:lstStyle/>
                    <a:p>
                      <a:r>
                        <a:rPr lang="en-GB" dirty="0" smtClean="0"/>
                        <a:t>Promotion</a:t>
                      </a:r>
                      <a:endParaRPr lang="en-GB" dirty="0"/>
                    </a:p>
                  </a:txBody>
                  <a:tcPr anchor="ctr"/>
                </a:tc>
                <a:tc>
                  <a:txBody>
                    <a:bodyPr/>
                    <a:lstStyle/>
                    <a:p>
                      <a:endParaRPr lang="en-GB" dirty="0"/>
                    </a:p>
                  </a:txBody>
                  <a:tcPr/>
                </a:tc>
                <a:extLst>
                  <a:ext uri="{0D108BD9-81ED-4DB2-BD59-A6C34878D82A}">
                    <a16:rowId xmlns:a16="http://schemas.microsoft.com/office/drawing/2014/main" val="315617633"/>
                  </a:ext>
                </a:extLst>
              </a:tr>
              <a:tr h="1667013">
                <a:tc>
                  <a:txBody>
                    <a:bodyPr/>
                    <a:lstStyle/>
                    <a:p>
                      <a:r>
                        <a:rPr lang="en-GB" dirty="0" smtClean="0"/>
                        <a:t>Provision</a:t>
                      </a:r>
                      <a:endParaRPr lang="en-GB" dirty="0"/>
                    </a:p>
                  </a:txBody>
                  <a:tcPr anchor="ctr"/>
                </a:tc>
                <a:tc>
                  <a:txBody>
                    <a:bodyPr/>
                    <a:lstStyle/>
                    <a:p>
                      <a:endParaRPr lang="en-GB" dirty="0" smtClean="0"/>
                    </a:p>
                  </a:txBody>
                  <a:tcPr/>
                </a:tc>
                <a:extLst>
                  <a:ext uri="{0D108BD9-81ED-4DB2-BD59-A6C34878D82A}">
                    <a16:rowId xmlns:a16="http://schemas.microsoft.com/office/drawing/2014/main" val="1188275000"/>
                  </a:ext>
                </a:extLst>
              </a:tr>
              <a:tr h="1667013">
                <a:tc>
                  <a:txBody>
                    <a:bodyPr/>
                    <a:lstStyle/>
                    <a:p>
                      <a:r>
                        <a:rPr lang="en-GB" dirty="0" smtClean="0"/>
                        <a:t>Access</a:t>
                      </a:r>
                      <a:endParaRPr lang="en-GB" dirty="0"/>
                    </a:p>
                  </a:txBody>
                  <a:tcPr anchor="ctr"/>
                </a:tc>
                <a:tc>
                  <a:txBody>
                    <a:bodyPr/>
                    <a:lstStyle/>
                    <a:p>
                      <a:endParaRPr lang="en-GB" dirty="0"/>
                    </a:p>
                  </a:txBody>
                  <a:tcPr/>
                </a:tc>
                <a:extLst>
                  <a:ext uri="{0D108BD9-81ED-4DB2-BD59-A6C34878D82A}">
                    <a16:rowId xmlns:a16="http://schemas.microsoft.com/office/drawing/2014/main" val="221528753"/>
                  </a:ext>
                </a:extLst>
              </a:tr>
            </a:tbl>
          </a:graphicData>
        </a:graphic>
      </p:graphicFrame>
    </p:spTree>
    <p:extLst>
      <p:ext uri="{BB962C8B-B14F-4D97-AF65-F5344CB8AC3E}">
        <p14:creationId xmlns:p14="http://schemas.microsoft.com/office/powerpoint/2010/main" val="635781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926654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200329"/>
          </a:xfrm>
          <a:prstGeom prst="rect">
            <a:avLst/>
          </a:prstGeom>
          <a:noFill/>
        </p:spPr>
        <p:txBody>
          <a:bodyPr wrap="square" rtlCol="0">
            <a:spAutoFit/>
          </a:bodyPr>
          <a:lstStyle/>
          <a:p>
            <a:r>
              <a:rPr lang="en-GB" b="1" dirty="0" smtClean="0"/>
              <a:t>GCSE Commercialisation: What do I need to know?</a:t>
            </a:r>
          </a:p>
          <a:p>
            <a:r>
              <a:rPr lang="en-GB" dirty="0" smtClean="0"/>
              <a:t>Understand the influence of the media on sport, understand the influence of sponsorship on sport, understand the golden triangle relationship</a:t>
            </a:r>
            <a:endParaRPr lang="en-GB" dirty="0"/>
          </a:p>
        </p:txBody>
      </p:sp>
      <p:sp>
        <p:nvSpPr>
          <p:cNvPr id="5" name="Isosceles Triangle 4"/>
          <p:cNvSpPr/>
          <p:nvPr/>
        </p:nvSpPr>
        <p:spPr>
          <a:xfrm>
            <a:off x="2439956" y="1567543"/>
            <a:ext cx="1978090" cy="1828800"/>
          </a:xfrm>
          <a:prstGeom prst="triangle">
            <a:avLst/>
          </a:prstGeom>
        </p:spPr>
        <p:style>
          <a:lnRef idx="2">
            <a:schemeClr val="dk1"/>
          </a:lnRef>
          <a:fillRef idx="1">
            <a:schemeClr val="lt1"/>
          </a:fillRef>
          <a:effectRef idx="0">
            <a:schemeClr val="dk1"/>
          </a:effectRef>
          <a:fontRef idx="minor">
            <a:schemeClr val="dk1"/>
          </a:fontRef>
        </p:style>
        <p:txBody>
          <a:bodyPr rtlCol="0" anchor="t"/>
          <a:lstStyle/>
          <a:p>
            <a:pPr algn="ctr"/>
            <a:r>
              <a:rPr lang="en-GB" dirty="0" smtClean="0">
                <a:solidFill>
                  <a:schemeClr val="dk1"/>
                </a:solidFill>
              </a:rPr>
              <a:t>The Golden Triangle</a:t>
            </a:r>
            <a:endParaRPr lang="en-GB" dirty="0">
              <a:solidFill>
                <a:schemeClr val="dk1"/>
              </a:solidFill>
            </a:endParaRPr>
          </a:p>
        </p:txBody>
      </p:sp>
      <p:sp>
        <p:nvSpPr>
          <p:cNvPr id="6" name="Rectangle 5"/>
          <p:cNvSpPr/>
          <p:nvPr/>
        </p:nvSpPr>
        <p:spPr>
          <a:xfrm>
            <a:off x="2318658" y="1016776"/>
            <a:ext cx="2220685" cy="3732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8" name="Rectangle 7"/>
          <p:cNvSpPr/>
          <p:nvPr/>
        </p:nvSpPr>
        <p:spPr>
          <a:xfrm>
            <a:off x="810209" y="3583060"/>
            <a:ext cx="2220685" cy="3732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9" name="Rectangle 8"/>
          <p:cNvSpPr/>
          <p:nvPr/>
        </p:nvSpPr>
        <p:spPr>
          <a:xfrm>
            <a:off x="3817776" y="3583060"/>
            <a:ext cx="2220685" cy="37322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graphicFrame>
        <p:nvGraphicFramePr>
          <p:cNvPr id="10" name="Table 9"/>
          <p:cNvGraphicFramePr>
            <a:graphicFrameLocks noGrp="1"/>
          </p:cNvGraphicFramePr>
          <p:nvPr>
            <p:extLst>
              <p:ext uri="{D42A27DB-BD31-4B8C-83A1-F6EECF244321}">
                <p14:modId xmlns:p14="http://schemas.microsoft.com/office/powerpoint/2010/main" val="3724125116"/>
              </p:ext>
            </p:extLst>
          </p:nvPr>
        </p:nvGraphicFramePr>
        <p:xfrm>
          <a:off x="153955" y="4106043"/>
          <a:ext cx="6564085" cy="2834640"/>
        </p:xfrm>
        <a:graphic>
          <a:graphicData uri="http://schemas.openxmlformats.org/drawingml/2006/table">
            <a:tbl>
              <a:tblPr firstRow="1" bandRow="1">
                <a:tableStyleId>{5940675A-B579-460E-94D1-54222C63F5DA}</a:tableStyleId>
              </a:tblPr>
              <a:tblGrid>
                <a:gridCol w="6564085">
                  <a:extLst>
                    <a:ext uri="{9D8B030D-6E8A-4147-A177-3AD203B41FA5}">
                      <a16:colId xmlns:a16="http://schemas.microsoft.com/office/drawing/2014/main" val="1865381473"/>
                    </a:ext>
                  </a:extLst>
                </a:gridCol>
              </a:tblGrid>
              <a:tr h="370840">
                <a:tc>
                  <a:txBody>
                    <a:bodyPr/>
                    <a:lstStyle/>
                    <a:p>
                      <a:r>
                        <a:rPr lang="en-GB" dirty="0" smtClean="0"/>
                        <a:t>Commercialisation is…</a:t>
                      </a:r>
                    </a:p>
                    <a:p>
                      <a:endParaRPr lang="en-GB" dirty="0" smtClean="0"/>
                    </a:p>
                    <a:p>
                      <a:endParaRPr lang="en-GB" dirty="0"/>
                    </a:p>
                  </a:txBody>
                  <a:tcPr/>
                </a:tc>
                <a:extLst>
                  <a:ext uri="{0D108BD9-81ED-4DB2-BD59-A6C34878D82A}">
                    <a16:rowId xmlns:a16="http://schemas.microsoft.com/office/drawing/2014/main" val="1375359361"/>
                  </a:ext>
                </a:extLst>
              </a:tr>
              <a:tr h="370840">
                <a:tc>
                  <a:txBody>
                    <a:bodyPr/>
                    <a:lstStyle/>
                    <a:p>
                      <a:r>
                        <a:rPr lang="en-GB" dirty="0" smtClean="0"/>
                        <a:t>How does sport benefit from</a:t>
                      </a:r>
                      <a:r>
                        <a:rPr lang="en-GB" baseline="0" dirty="0" smtClean="0"/>
                        <a:t> commercialisation?</a:t>
                      </a:r>
                    </a:p>
                    <a:p>
                      <a:endParaRPr lang="en-GB" baseline="0" dirty="0" smtClean="0"/>
                    </a:p>
                    <a:p>
                      <a:endParaRPr lang="en-GB" dirty="0"/>
                    </a:p>
                  </a:txBody>
                  <a:tcPr/>
                </a:tc>
                <a:extLst>
                  <a:ext uri="{0D108BD9-81ED-4DB2-BD59-A6C34878D82A}">
                    <a16:rowId xmlns:a16="http://schemas.microsoft.com/office/drawing/2014/main" val="2717363822"/>
                  </a:ext>
                </a:extLst>
              </a:tr>
              <a:tr h="370840">
                <a:tc>
                  <a:txBody>
                    <a:bodyPr/>
                    <a:lstStyle/>
                    <a:p>
                      <a:r>
                        <a:rPr lang="en-GB" dirty="0" smtClean="0"/>
                        <a:t>How do</a:t>
                      </a:r>
                      <a:r>
                        <a:rPr lang="en-GB" baseline="0" dirty="0" smtClean="0"/>
                        <a:t> sponsors benefit from commercialisation?</a:t>
                      </a:r>
                    </a:p>
                    <a:p>
                      <a:endParaRPr lang="en-GB" baseline="0" dirty="0" smtClean="0"/>
                    </a:p>
                    <a:p>
                      <a:endParaRPr lang="en-GB" dirty="0"/>
                    </a:p>
                  </a:txBody>
                  <a:tcPr/>
                </a:tc>
                <a:extLst>
                  <a:ext uri="{0D108BD9-81ED-4DB2-BD59-A6C34878D82A}">
                    <a16:rowId xmlns:a16="http://schemas.microsoft.com/office/drawing/2014/main" val="2610826351"/>
                  </a:ext>
                </a:extLst>
              </a:tr>
              <a:tr h="370840">
                <a:tc>
                  <a:txBody>
                    <a:bodyPr/>
                    <a:lstStyle/>
                    <a:p>
                      <a:r>
                        <a:rPr lang="en-GB" dirty="0" smtClean="0"/>
                        <a:t>How does the media benefit from commercialisation?</a:t>
                      </a:r>
                    </a:p>
                    <a:p>
                      <a:endParaRPr lang="en-GB" dirty="0" smtClean="0"/>
                    </a:p>
                    <a:p>
                      <a:endParaRPr lang="en-GB" dirty="0"/>
                    </a:p>
                  </a:txBody>
                  <a:tcPr/>
                </a:tc>
                <a:extLst>
                  <a:ext uri="{0D108BD9-81ED-4DB2-BD59-A6C34878D82A}">
                    <a16:rowId xmlns:a16="http://schemas.microsoft.com/office/drawing/2014/main" val="739718899"/>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678608473"/>
              </p:ext>
            </p:extLst>
          </p:nvPr>
        </p:nvGraphicFramePr>
        <p:xfrm>
          <a:off x="153955" y="7090442"/>
          <a:ext cx="6582748" cy="2595880"/>
        </p:xfrm>
        <a:graphic>
          <a:graphicData uri="http://schemas.openxmlformats.org/drawingml/2006/table">
            <a:tbl>
              <a:tblPr firstRow="1" bandRow="1">
                <a:tableStyleId>{5940675A-B579-460E-94D1-54222C63F5DA}</a:tableStyleId>
              </a:tblPr>
              <a:tblGrid>
                <a:gridCol w="1357604">
                  <a:extLst>
                    <a:ext uri="{9D8B030D-6E8A-4147-A177-3AD203B41FA5}">
                      <a16:colId xmlns:a16="http://schemas.microsoft.com/office/drawing/2014/main" val="825992930"/>
                    </a:ext>
                  </a:extLst>
                </a:gridCol>
                <a:gridCol w="5225144">
                  <a:extLst>
                    <a:ext uri="{9D8B030D-6E8A-4147-A177-3AD203B41FA5}">
                      <a16:colId xmlns:a16="http://schemas.microsoft.com/office/drawing/2014/main" val="3164812563"/>
                    </a:ext>
                  </a:extLst>
                </a:gridCol>
              </a:tblGrid>
              <a:tr h="370840">
                <a:tc>
                  <a:txBody>
                    <a:bodyPr/>
                    <a:lstStyle/>
                    <a:p>
                      <a:pPr algn="ctr"/>
                      <a:r>
                        <a:rPr lang="en-GB" b="1" dirty="0" smtClean="0"/>
                        <a:t>Type of Media</a:t>
                      </a:r>
                      <a:endParaRPr lang="en-GB" b="1" dirty="0"/>
                    </a:p>
                  </a:txBody>
                  <a:tcPr/>
                </a:tc>
                <a:tc>
                  <a:txBody>
                    <a:bodyPr/>
                    <a:lstStyle/>
                    <a:p>
                      <a:pPr algn="ctr"/>
                      <a:r>
                        <a:rPr lang="en-GB" b="1" dirty="0" smtClean="0"/>
                        <a:t>Examples</a:t>
                      </a:r>
                      <a:endParaRPr lang="en-GB" b="1" dirty="0"/>
                    </a:p>
                  </a:txBody>
                  <a:tcPr/>
                </a:tc>
                <a:extLst>
                  <a:ext uri="{0D108BD9-81ED-4DB2-BD59-A6C34878D82A}">
                    <a16:rowId xmlns:a16="http://schemas.microsoft.com/office/drawing/2014/main" val="390935277"/>
                  </a:ext>
                </a:extLst>
              </a:tr>
              <a:tr h="370840">
                <a:tc>
                  <a:txBody>
                    <a:bodyPr/>
                    <a:lstStyle/>
                    <a:p>
                      <a:r>
                        <a:rPr lang="en-GB" dirty="0" smtClean="0"/>
                        <a:t>Television</a:t>
                      </a:r>
                      <a:endParaRPr lang="en-GB" dirty="0"/>
                    </a:p>
                  </a:txBody>
                  <a:tcPr anchor="ctr"/>
                </a:tc>
                <a:tc>
                  <a:txBody>
                    <a:bodyPr/>
                    <a:lstStyle/>
                    <a:p>
                      <a:endParaRPr lang="en-GB" dirty="0"/>
                    </a:p>
                  </a:txBody>
                  <a:tcPr/>
                </a:tc>
                <a:extLst>
                  <a:ext uri="{0D108BD9-81ED-4DB2-BD59-A6C34878D82A}">
                    <a16:rowId xmlns:a16="http://schemas.microsoft.com/office/drawing/2014/main" val="1120186618"/>
                  </a:ext>
                </a:extLst>
              </a:tr>
              <a:tr h="370840">
                <a:tc>
                  <a:txBody>
                    <a:bodyPr/>
                    <a:lstStyle/>
                    <a:p>
                      <a:r>
                        <a:rPr lang="en-GB" dirty="0" smtClean="0"/>
                        <a:t>Radio</a:t>
                      </a:r>
                      <a:endParaRPr lang="en-GB" dirty="0"/>
                    </a:p>
                  </a:txBody>
                  <a:tcPr anchor="ctr"/>
                </a:tc>
                <a:tc>
                  <a:txBody>
                    <a:bodyPr/>
                    <a:lstStyle/>
                    <a:p>
                      <a:endParaRPr lang="en-GB" dirty="0" smtClean="0"/>
                    </a:p>
                  </a:txBody>
                  <a:tcPr/>
                </a:tc>
                <a:extLst>
                  <a:ext uri="{0D108BD9-81ED-4DB2-BD59-A6C34878D82A}">
                    <a16:rowId xmlns:a16="http://schemas.microsoft.com/office/drawing/2014/main" val="3170763844"/>
                  </a:ext>
                </a:extLst>
              </a:tr>
              <a:tr h="370840">
                <a:tc>
                  <a:txBody>
                    <a:bodyPr/>
                    <a:lstStyle/>
                    <a:p>
                      <a:r>
                        <a:rPr lang="en-GB" dirty="0" smtClean="0"/>
                        <a:t>Press</a:t>
                      </a:r>
                      <a:endParaRPr lang="en-GB" dirty="0"/>
                    </a:p>
                  </a:txBody>
                  <a:tcPr anchor="ctr"/>
                </a:tc>
                <a:tc>
                  <a:txBody>
                    <a:bodyPr/>
                    <a:lstStyle/>
                    <a:p>
                      <a:endParaRPr lang="en-GB" dirty="0" smtClean="0"/>
                    </a:p>
                  </a:txBody>
                  <a:tcPr/>
                </a:tc>
                <a:extLst>
                  <a:ext uri="{0D108BD9-81ED-4DB2-BD59-A6C34878D82A}">
                    <a16:rowId xmlns:a16="http://schemas.microsoft.com/office/drawing/2014/main" val="1459594797"/>
                  </a:ext>
                </a:extLst>
              </a:tr>
              <a:tr h="370840">
                <a:tc>
                  <a:txBody>
                    <a:bodyPr/>
                    <a:lstStyle/>
                    <a:p>
                      <a:r>
                        <a:rPr lang="en-GB" dirty="0" smtClean="0"/>
                        <a:t>Films</a:t>
                      </a:r>
                      <a:endParaRPr lang="en-GB" dirty="0"/>
                    </a:p>
                  </a:txBody>
                  <a:tcPr anchor="ctr"/>
                </a:tc>
                <a:tc>
                  <a:txBody>
                    <a:bodyPr/>
                    <a:lstStyle/>
                    <a:p>
                      <a:endParaRPr lang="en-GB" dirty="0" smtClean="0"/>
                    </a:p>
                  </a:txBody>
                  <a:tcPr/>
                </a:tc>
                <a:extLst>
                  <a:ext uri="{0D108BD9-81ED-4DB2-BD59-A6C34878D82A}">
                    <a16:rowId xmlns:a16="http://schemas.microsoft.com/office/drawing/2014/main" val="1557571807"/>
                  </a:ext>
                </a:extLst>
              </a:tr>
              <a:tr h="370840">
                <a:tc>
                  <a:txBody>
                    <a:bodyPr/>
                    <a:lstStyle/>
                    <a:p>
                      <a:r>
                        <a:rPr lang="en-GB" dirty="0" smtClean="0"/>
                        <a:t>Internet</a:t>
                      </a:r>
                      <a:endParaRPr lang="en-GB" dirty="0"/>
                    </a:p>
                  </a:txBody>
                  <a:tcPr anchor="ctr"/>
                </a:tc>
                <a:tc>
                  <a:txBody>
                    <a:bodyPr/>
                    <a:lstStyle/>
                    <a:p>
                      <a:endParaRPr lang="en-GB" dirty="0" smtClean="0"/>
                    </a:p>
                  </a:txBody>
                  <a:tcPr/>
                </a:tc>
                <a:extLst>
                  <a:ext uri="{0D108BD9-81ED-4DB2-BD59-A6C34878D82A}">
                    <a16:rowId xmlns:a16="http://schemas.microsoft.com/office/drawing/2014/main" val="836826998"/>
                  </a:ext>
                </a:extLst>
              </a:tr>
              <a:tr h="370840">
                <a:tc>
                  <a:txBody>
                    <a:bodyPr/>
                    <a:lstStyle/>
                    <a:p>
                      <a:r>
                        <a:rPr lang="en-GB" dirty="0" smtClean="0"/>
                        <a:t>Social Media</a:t>
                      </a:r>
                      <a:endParaRPr lang="en-GB" dirty="0"/>
                    </a:p>
                  </a:txBody>
                  <a:tcPr anchor="ctr"/>
                </a:tc>
                <a:tc>
                  <a:txBody>
                    <a:bodyPr/>
                    <a:lstStyle/>
                    <a:p>
                      <a:endParaRPr lang="en-GB" dirty="0" smtClean="0"/>
                    </a:p>
                  </a:txBody>
                  <a:tcPr/>
                </a:tc>
                <a:extLst>
                  <a:ext uri="{0D108BD9-81ED-4DB2-BD59-A6C34878D82A}">
                    <a16:rowId xmlns:a16="http://schemas.microsoft.com/office/drawing/2014/main" val="3567949406"/>
                  </a:ext>
                </a:extLst>
              </a:tr>
            </a:tbl>
          </a:graphicData>
        </a:graphic>
      </p:graphicFrame>
    </p:spTree>
    <p:extLst>
      <p:ext uri="{BB962C8B-B14F-4D97-AF65-F5344CB8AC3E}">
        <p14:creationId xmlns:p14="http://schemas.microsoft.com/office/powerpoint/2010/main" val="437946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200329"/>
          </a:xfrm>
          <a:prstGeom prst="rect">
            <a:avLst/>
          </a:prstGeom>
          <a:noFill/>
        </p:spPr>
        <p:txBody>
          <a:bodyPr wrap="square" rtlCol="0">
            <a:spAutoFit/>
          </a:bodyPr>
          <a:lstStyle/>
          <a:p>
            <a:r>
              <a:rPr lang="en-GB" b="1" dirty="0" smtClean="0"/>
              <a:t>GCSE Commercialisation: What do I need to know?</a:t>
            </a:r>
          </a:p>
          <a:p>
            <a:r>
              <a:rPr lang="en-GB" dirty="0" smtClean="0"/>
              <a:t>Understand the influence of the media on sport, understand the influence of sponsorship on sport, understand the golden triangle relationship</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3341827694"/>
              </p:ext>
            </p:extLst>
          </p:nvPr>
        </p:nvGraphicFramePr>
        <p:xfrm>
          <a:off x="137627" y="1200329"/>
          <a:ext cx="6582747" cy="4965700"/>
        </p:xfrm>
        <a:graphic>
          <a:graphicData uri="http://schemas.openxmlformats.org/drawingml/2006/table">
            <a:tbl>
              <a:tblPr firstRow="1" bandRow="1">
                <a:tableStyleId>{5940675A-B579-460E-94D1-54222C63F5DA}</a:tableStyleId>
              </a:tblPr>
              <a:tblGrid>
                <a:gridCol w="1112675">
                  <a:extLst>
                    <a:ext uri="{9D8B030D-6E8A-4147-A177-3AD203B41FA5}">
                      <a16:colId xmlns:a16="http://schemas.microsoft.com/office/drawing/2014/main" val="825992930"/>
                    </a:ext>
                  </a:extLst>
                </a:gridCol>
                <a:gridCol w="2735036">
                  <a:extLst>
                    <a:ext uri="{9D8B030D-6E8A-4147-A177-3AD203B41FA5}">
                      <a16:colId xmlns:a16="http://schemas.microsoft.com/office/drawing/2014/main" val="3164812563"/>
                    </a:ext>
                  </a:extLst>
                </a:gridCol>
                <a:gridCol w="2735036">
                  <a:extLst>
                    <a:ext uri="{9D8B030D-6E8A-4147-A177-3AD203B41FA5}">
                      <a16:colId xmlns:a16="http://schemas.microsoft.com/office/drawing/2014/main" val="3508071350"/>
                    </a:ext>
                  </a:extLst>
                </a:gridCol>
              </a:tblGrid>
              <a:tr h="370840">
                <a:tc>
                  <a:txBody>
                    <a:bodyPr/>
                    <a:lstStyle/>
                    <a:p>
                      <a:pPr algn="ctr"/>
                      <a:endParaRPr lang="en-GB" b="1" dirty="0"/>
                    </a:p>
                  </a:txBody>
                  <a:tcPr/>
                </a:tc>
                <a:tc>
                  <a:txBody>
                    <a:bodyPr/>
                    <a:lstStyle/>
                    <a:p>
                      <a:pPr algn="ctr"/>
                      <a:r>
                        <a:rPr lang="en-GB" b="1" dirty="0" smtClean="0"/>
                        <a:t>Positive Effects</a:t>
                      </a:r>
                      <a:endParaRPr lang="en-GB" b="1" dirty="0"/>
                    </a:p>
                  </a:txBody>
                  <a:tcPr/>
                </a:tc>
                <a:tc>
                  <a:txBody>
                    <a:bodyPr/>
                    <a:lstStyle/>
                    <a:p>
                      <a:pPr algn="ctr"/>
                      <a:r>
                        <a:rPr lang="en-GB" b="1" dirty="0" smtClean="0"/>
                        <a:t>Negative Effects</a:t>
                      </a:r>
                      <a:endParaRPr lang="en-GB" b="1" dirty="0"/>
                    </a:p>
                  </a:txBody>
                  <a:tcPr/>
                </a:tc>
                <a:extLst>
                  <a:ext uri="{0D108BD9-81ED-4DB2-BD59-A6C34878D82A}">
                    <a16:rowId xmlns:a16="http://schemas.microsoft.com/office/drawing/2014/main" val="390935277"/>
                  </a:ext>
                </a:extLst>
              </a:tr>
              <a:tr h="370840">
                <a:tc>
                  <a:txBody>
                    <a:bodyPr/>
                    <a:lstStyle/>
                    <a:p>
                      <a:r>
                        <a:rPr lang="en-GB" dirty="0" smtClean="0"/>
                        <a:t>Effects</a:t>
                      </a:r>
                      <a:r>
                        <a:rPr lang="en-GB" baseline="0" dirty="0" smtClean="0"/>
                        <a:t> of the media on sport.</a:t>
                      </a:r>
                      <a:endParaRPr lang="en-GB" dirty="0"/>
                    </a:p>
                  </a:txBody>
                  <a:tcPr anchor="ctr"/>
                </a:tc>
                <a:tc>
                  <a:txBody>
                    <a:bodyPr/>
                    <a:lstStyle/>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1120186618"/>
                  </a:ext>
                </a:extLst>
              </a:tr>
              <a:tr h="370840">
                <a:tc>
                  <a:txBody>
                    <a:bodyPr/>
                    <a:lstStyle/>
                    <a:p>
                      <a:r>
                        <a:rPr lang="en-GB" dirty="0" smtClean="0"/>
                        <a:t>Effects</a:t>
                      </a:r>
                      <a:r>
                        <a:rPr lang="en-GB" baseline="0" dirty="0" smtClean="0"/>
                        <a:t> of sponsorship on sport</a:t>
                      </a:r>
                      <a:endParaRPr lang="en-GB" dirty="0"/>
                    </a:p>
                  </a:txBody>
                  <a:tcPr anchor="ctr"/>
                </a:tc>
                <a:tc>
                  <a:txBody>
                    <a:bodyPr/>
                    <a:lstStyle/>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3170763844"/>
                  </a:ext>
                </a:extLst>
              </a:tr>
              <a:tr h="370840">
                <a:tc>
                  <a:txBody>
                    <a:bodyPr/>
                    <a:lstStyle/>
                    <a:p>
                      <a:r>
                        <a:rPr lang="en-GB" dirty="0" smtClean="0"/>
                        <a:t>Effects of sport on sponsors</a:t>
                      </a:r>
                      <a:endParaRPr lang="en-GB" dirty="0"/>
                    </a:p>
                  </a:txBody>
                  <a:tcPr anchor="ctr"/>
                </a:tc>
                <a:tc>
                  <a:txBody>
                    <a:bodyPr/>
                    <a:lstStyle/>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4249616387"/>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179975902"/>
              </p:ext>
            </p:extLst>
          </p:nvPr>
        </p:nvGraphicFramePr>
        <p:xfrm>
          <a:off x="137627" y="6439258"/>
          <a:ext cx="6582748" cy="2514600"/>
        </p:xfrm>
        <a:graphic>
          <a:graphicData uri="http://schemas.openxmlformats.org/drawingml/2006/table">
            <a:tbl>
              <a:tblPr firstRow="1" bandRow="1">
                <a:tableStyleId>{5940675A-B579-460E-94D1-54222C63F5DA}</a:tableStyleId>
              </a:tblPr>
              <a:tblGrid>
                <a:gridCol w="1357604">
                  <a:extLst>
                    <a:ext uri="{9D8B030D-6E8A-4147-A177-3AD203B41FA5}">
                      <a16:colId xmlns:a16="http://schemas.microsoft.com/office/drawing/2014/main" val="4253032463"/>
                    </a:ext>
                  </a:extLst>
                </a:gridCol>
                <a:gridCol w="5225144">
                  <a:extLst>
                    <a:ext uri="{9D8B030D-6E8A-4147-A177-3AD203B41FA5}">
                      <a16:colId xmlns:a16="http://schemas.microsoft.com/office/drawing/2014/main" val="3992877802"/>
                    </a:ext>
                  </a:extLst>
                </a:gridCol>
              </a:tblGrid>
              <a:tr h="370840">
                <a:tc>
                  <a:txBody>
                    <a:bodyPr/>
                    <a:lstStyle/>
                    <a:p>
                      <a:pPr algn="ctr"/>
                      <a:r>
                        <a:rPr lang="en-GB" b="1" dirty="0" smtClean="0"/>
                        <a:t>Type of Sponsorship</a:t>
                      </a:r>
                      <a:endParaRPr lang="en-GB" b="1" dirty="0"/>
                    </a:p>
                  </a:txBody>
                  <a:tcPr/>
                </a:tc>
                <a:tc>
                  <a:txBody>
                    <a:bodyPr/>
                    <a:lstStyle/>
                    <a:p>
                      <a:pPr algn="ctr"/>
                      <a:r>
                        <a:rPr lang="en-GB" b="1" dirty="0" smtClean="0"/>
                        <a:t>Examples</a:t>
                      </a:r>
                      <a:endParaRPr lang="en-GB" b="1" dirty="0"/>
                    </a:p>
                  </a:txBody>
                  <a:tcPr/>
                </a:tc>
                <a:extLst>
                  <a:ext uri="{0D108BD9-81ED-4DB2-BD59-A6C34878D82A}">
                    <a16:rowId xmlns:a16="http://schemas.microsoft.com/office/drawing/2014/main" val="3366767113"/>
                  </a:ext>
                </a:extLst>
              </a:tr>
              <a:tr h="370840">
                <a:tc>
                  <a:txBody>
                    <a:bodyPr/>
                    <a:lstStyle/>
                    <a:p>
                      <a:r>
                        <a:rPr lang="en-GB" dirty="0" smtClean="0"/>
                        <a:t>Individuals</a:t>
                      </a:r>
                      <a:endParaRPr lang="en-GB" dirty="0"/>
                    </a:p>
                  </a:txBody>
                  <a:tcPr anchor="ctr"/>
                </a:tc>
                <a:tc>
                  <a:txBody>
                    <a:bodyPr/>
                    <a:lstStyle/>
                    <a:p>
                      <a:endParaRPr lang="en-GB" dirty="0" smtClean="0"/>
                    </a:p>
                    <a:p>
                      <a:endParaRPr lang="en-GB" dirty="0"/>
                    </a:p>
                  </a:txBody>
                  <a:tcPr/>
                </a:tc>
                <a:extLst>
                  <a:ext uri="{0D108BD9-81ED-4DB2-BD59-A6C34878D82A}">
                    <a16:rowId xmlns:a16="http://schemas.microsoft.com/office/drawing/2014/main" val="2966909306"/>
                  </a:ext>
                </a:extLst>
              </a:tr>
              <a:tr h="370840">
                <a:tc>
                  <a:txBody>
                    <a:bodyPr/>
                    <a:lstStyle/>
                    <a:p>
                      <a:r>
                        <a:rPr lang="en-GB" dirty="0" smtClean="0"/>
                        <a:t>Teams</a:t>
                      </a:r>
                      <a:endParaRPr lang="en-GB" dirty="0"/>
                    </a:p>
                  </a:txBody>
                  <a:tcPr anchor="ctr"/>
                </a:tc>
                <a:tc>
                  <a:txBody>
                    <a:bodyPr/>
                    <a:lstStyle/>
                    <a:p>
                      <a:endParaRPr lang="en-GB" dirty="0" smtClean="0"/>
                    </a:p>
                    <a:p>
                      <a:endParaRPr lang="en-GB" dirty="0" smtClean="0"/>
                    </a:p>
                  </a:txBody>
                  <a:tcPr/>
                </a:tc>
                <a:extLst>
                  <a:ext uri="{0D108BD9-81ED-4DB2-BD59-A6C34878D82A}">
                    <a16:rowId xmlns:a16="http://schemas.microsoft.com/office/drawing/2014/main" val="1996051145"/>
                  </a:ext>
                </a:extLst>
              </a:tr>
              <a:tr h="370840">
                <a:tc>
                  <a:txBody>
                    <a:bodyPr/>
                    <a:lstStyle/>
                    <a:p>
                      <a:r>
                        <a:rPr lang="en-GB" dirty="0" smtClean="0"/>
                        <a:t>Sports</a:t>
                      </a:r>
                      <a:endParaRPr lang="en-GB" dirty="0"/>
                    </a:p>
                  </a:txBody>
                  <a:tcPr anchor="ctr"/>
                </a:tc>
                <a:tc>
                  <a:txBody>
                    <a:bodyPr/>
                    <a:lstStyle/>
                    <a:p>
                      <a:endParaRPr lang="en-GB" dirty="0" smtClean="0"/>
                    </a:p>
                    <a:p>
                      <a:endParaRPr lang="en-GB" dirty="0" smtClean="0"/>
                    </a:p>
                  </a:txBody>
                  <a:tcPr/>
                </a:tc>
                <a:extLst>
                  <a:ext uri="{0D108BD9-81ED-4DB2-BD59-A6C34878D82A}">
                    <a16:rowId xmlns:a16="http://schemas.microsoft.com/office/drawing/2014/main" val="2486097790"/>
                  </a:ext>
                </a:extLst>
              </a:tr>
              <a:tr h="370840">
                <a:tc>
                  <a:txBody>
                    <a:bodyPr/>
                    <a:lstStyle/>
                    <a:p>
                      <a:r>
                        <a:rPr lang="en-GB" dirty="0" smtClean="0"/>
                        <a:t>Events</a:t>
                      </a:r>
                      <a:endParaRPr lang="en-GB" dirty="0"/>
                    </a:p>
                  </a:txBody>
                  <a:tcPr anchor="ctr"/>
                </a:tc>
                <a:tc>
                  <a:txBody>
                    <a:bodyPr/>
                    <a:lstStyle/>
                    <a:p>
                      <a:endParaRPr lang="en-GB" dirty="0" smtClean="0"/>
                    </a:p>
                    <a:p>
                      <a:endParaRPr lang="en-GB" dirty="0" smtClean="0"/>
                    </a:p>
                  </a:txBody>
                  <a:tcPr/>
                </a:tc>
                <a:extLst>
                  <a:ext uri="{0D108BD9-81ED-4DB2-BD59-A6C34878D82A}">
                    <a16:rowId xmlns:a16="http://schemas.microsoft.com/office/drawing/2014/main" val="1558885105"/>
                  </a:ext>
                </a:extLst>
              </a:tr>
            </a:tbl>
          </a:graphicData>
        </a:graphic>
      </p:graphicFrame>
    </p:spTree>
    <p:extLst>
      <p:ext uri="{BB962C8B-B14F-4D97-AF65-F5344CB8AC3E}">
        <p14:creationId xmlns:p14="http://schemas.microsoft.com/office/powerpoint/2010/main" val="2790129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stretch>
            <a:fillRect/>
          </a:stretch>
        </p:blipFill>
        <p:spPr>
          <a:xfrm>
            <a:off x="562212" y="1153975"/>
            <a:ext cx="5733575" cy="7598050"/>
          </a:xfrm>
          <a:prstGeom prst="rect">
            <a:avLst/>
          </a:prstGeom>
        </p:spPr>
      </p:pic>
    </p:spTree>
    <p:extLst>
      <p:ext uri="{BB962C8B-B14F-4D97-AF65-F5344CB8AC3E}">
        <p14:creationId xmlns:p14="http://schemas.microsoft.com/office/powerpoint/2010/main" val="3666322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200329"/>
          </a:xfrm>
          <a:prstGeom prst="rect">
            <a:avLst/>
          </a:prstGeom>
          <a:noFill/>
        </p:spPr>
        <p:txBody>
          <a:bodyPr wrap="square" rtlCol="0">
            <a:spAutoFit/>
          </a:bodyPr>
          <a:lstStyle/>
          <a:p>
            <a:r>
              <a:rPr lang="en-GB" b="1" dirty="0" smtClean="0"/>
              <a:t>GCSE Ethics in Sport: What do I need to know?</a:t>
            </a:r>
          </a:p>
          <a:p>
            <a:r>
              <a:rPr lang="en-GB" dirty="0" smtClean="0"/>
              <a:t>Know the role and reasons for gamesmanship, deviance and sportsmanship in sport, know the reasons for use of and types of drugs used in sport, know the reasons for player violence.</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648578543"/>
              </p:ext>
            </p:extLst>
          </p:nvPr>
        </p:nvGraphicFramePr>
        <p:xfrm>
          <a:off x="137627" y="1200329"/>
          <a:ext cx="6582748" cy="4348480"/>
        </p:xfrm>
        <a:graphic>
          <a:graphicData uri="http://schemas.openxmlformats.org/drawingml/2006/table">
            <a:tbl>
              <a:tblPr firstRow="1" bandRow="1">
                <a:tableStyleId>{5940675A-B579-460E-94D1-54222C63F5DA}</a:tableStyleId>
              </a:tblPr>
              <a:tblGrid>
                <a:gridCol w="941464">
                  <a:extLst>
                    <a:ext uri="{9D8B030D-6E8A-4147-A177-3AD203B41FA5}">
                      <a16:colId xmlns:a16="http://schemas.microsoft.com/office/drawing/2014/main" val="825992930"/>
                    </a:ext>
                  </a:extLst>
                </a:gridCol>
                <a:gridCol w="1880428">
                  <a:extLst>
                    <a:ext uri="{9D8B030D-6E8A-4147-A177-3AD203B41FA5}">
                      <a16:colId xmlns:a16="http://schemas.microsoft.com/office/drawing/2014/main" val="3164812563"/>
                    </a:ext>
                  </a:extLst>
                </a:gridCol>
                <a:gridCol w="1880428">
                  <a:extLst>
                    <a:ext uri="{9D8B030D-6E8A-4147-A177-3AD203B41FA5}">
                      <a16:colId xmlns:a16="http://schemas.microsoft.com/office/drawing/2014/main" val="2861385716"/>
                    </a:ext>
                  </a:extLst>
                </a:gridCol>
                <a:gridCol w="1880428">
                  <a:extLst>
                    <a:ext uri="{9D8B030D-6E8A-4147-A177-3AD203B41FA5}">
                      <a16:colId xmlns:a16="http://schemas.microsoft.com/office/drawing/2014/main" val="3508071350"/>
                    </a:ext>
                  </a:extLst>
                </a:gridCol>
              </a:tblGrid>
              <a:tr h="370840">
                <a:tc>
                  <a:txBody>
                    <a:bodyPr/>
                    <a:lstStyle/>
                    <a:p>
                      <a:pPr algn="ctr"/>
                      <a:endParaRPr lang="en-GB" b="1" dirty="0"/>
                    </a:p>
                  </a:txBody>
                  <a:tcPr vert="vert270"/>
                </a:tc>
                <a:tc>
                  <a:txBody>
                    <a:bodyPr/>
                    <a:lstStyle/>
                    <a:p>
                      <a:pPr algn="ctr"/>
                      <a:r>
                        <a:rPr lang="en-GB" b="1" dirty="0" smtClean="0"/>
                        <a:t>Definition</a:t>
                      </a:r>
                      <a:endParaRPr lang="en-GB" b="1" dirty="0"/>
                    </a:p>
                  </a:txBody>
                  <a:tcPr/>
                </a:tc>
                <a:tc>
                  <a:txBody>
                    <a:bodyPr/>
                    <a:lstStyle/>
                    <a:p>
                      <a:pPr algn="ctr"/>
                      <a:r>
                        <a:rPr lang="en-GB" b="1" dirty="0" smtClean="0"/>
                        <a:t>Reasons for…</a:t>
                      </a:r>
                      <a:endParaRPr lang="en-GB" b="1" dirty="0"/>
                    </a:p>
                  </a:txBody>
                  <a:tcPr/>
                </a:tc>
                <a:tc>
                  <a:txBody>
                    <a:bodyPr/>
                    <a:lstStyle/>
                    <a:p>
                      <a:pPr algn="ctr"/>
                      <a:r>
                        <a:rPr lang="en-GB" b="1" dirty="0" smtClean="0"/>
                        <a:t>Examples</a:t>
                      </a:r>
                      <a:endParaRPr lang="en-GB" b="1" dirty="0"/>
                    </a:p>
                  </a:txBody>
                  <a:tcPr/>
                </a:tc>
                <a:extLst>
                  <a:ext uri="{0D108BD9-81ED-4DB2-BD59-A6C34878D82A}">
                    <a16:rowId xmlns:a16="http://schemas.microsoft.com/office/drawing/2014/main" val="390935277"/>
                  </a:ext>
                </a:extLst>
              </a:tr>
              <a:tr h="370840">
                <a:tc>
                  <a:txBody>
                    <a:bodyPr/>
                    <a:lstStyle/>
                    <a:p>
                      <a:pPr algn="ctr"/>
                      <a:r>
                        <a:rPr lang="en-GB" dirty="0" smtClean="0"/>
                        <a:t>Gamesmanship</a:t>
                      </a:r>
                      <a:endParaRPr lang="en-GB" dirty="0"/>
                    </a:p>
                  </a:txBody>
                  <a:tcPr vert="vert270" anchor="ctr"/>
                </a:tc>
                <a:tc>
                  <a:txBody>
                    <a:bodyPr/>
                    <a:lstStyle/>
                    <a:p>
                      <a:endParaRPr lang="en-GB" dirty="0" smtClean="0"/>
                    </a:p>
                    <a:p>
                      <a:endParaRPr lang="en-GB" dirty="0" smtClean="0"/>
                    </a:p>
                    <a:p>
                      <a:endParaRPr lang="en-GB" dirty="0" smtClean="0"/>
                    </a:p>
                  </a:txBody>
                  <a:tcPr/>
                </a:tc>
                <a:tc>
                  <a:txBody>
                    <a:bodyPr/>
                    <a:lstStyle/>
                    <a:p>
                      <a:endParaRPr lang="en-GB" dirty="0" smtClean="0"/>
                    </a:p>
                    <a:p>
                      <a:endParaRPr lang="en-GB" dirty="0" smtClean="0"/>
                    </a:p>
                    <a:p>
                      <a:endParaRPr lang="en-GB" dirty="0" smtClean="0"/>
                    </a:p>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1120186618"/>
                  </a:ext>
                </a:extLst>
              </a:tr>
              <a:tr h="370840">
                <a:tc>
                  <a:txBody>
                    <a:bodyPr/>
                    <a:lstStyle/>
                    <a:p>
                      <a:pPr algn="ctr"/>
                      <a:r>
                        <a:rPr lang="en-GB" dirty="0" smtClean="0"/>
                        <a:t>Sportsmanship</a:t>
                      </a:r>
                      <a:endParaRPr lang="en-GB" dirty="0"/>
                    </a:p>
                  </a:txBody>
                  <a:tcPr vert="vert270" anchor="ctr"/>
                </a:tc>
                <a:tc>
                  <a:txBody>
                    <a:bodyPr/>
                    <a:lstStyle/>
                    <a:p>
                      <a:endParaRPr lang="en-GB" dirty="0" smtClean="0"/>
                    </a:p>
                    <a:p>
                      <a:endParaRPr lang="en-GB" dirty="0" smtClean="0"/>
                    </a:p>
                    <a:p>
                      <a:endParaRPr lang="en-GB" dirty="0" smtClean="0"/>
                    </a:p>
                  </a:txBody>
                  <a:tcPr/>
                </a:tc>
                <a:tc>
                  <a:txBody>
                    <a:bodyPr/>
                    <a:lstStyle/>
                    <a:p>
                      <a:endParaRPr lang="en-GB" dirty="0" smtClean="0"/>
                    </a:p>
                    <a:p>
                      <a:endParaRPr lang="en-GB" dirty="0" smtClean="0"/>
                    </a:p>
                    <a:p>
                      <a:endParaRPr lang="en-GB" dirty="0" smtClean="0"/>
                    </a:p>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3170763844"/>
                  </a:ext>
                </a:extLst>
              </a:tr>
              <a:tr h="370840">
                <a:tc>
                  <a:txBody>
                    <a:bodyPr/>
                    <a:lstStyle/>
                    <a:p>
                      <a:pPr algn="ctr"/>
                      <a:r>
                        <a:rPr lang="en-GB" dirty="0" smtClean="0"/>
                        <a:t>Deviance</a:t>
                      </a:r>
                      <a:endParaRPr lang="en-GB" dirty="0"/>
                    </a:p>
                  </a:txBody>
                  <a:tcPr vert="vert270" anchor="ctr"/>
                </a:tc>
                <a:tc>
                  <a:txBody>
                    <a:bodyPr/>
                    <a:lstStyle/>
                    <a:p>
                      <a:endParaRPr lang="en-GB" dirty="0" smtClean="0"/>
                    </a:p>
                    <a:p>
                      <a:endParaRPr lang="en-GB" dirty="0" smtClean="0"/>
                    </a:p>
                    <a:p>
                      <a:endParaRPr lang="en-GB" dirty="0" smtClean="0"/>
                    </a:p>
                  </a:txBody>
                  <a:tcPr/>
                </a:tc>
                <a:tc>
                  <a:txBody>
                    <a:bodyPr/>
                    <a:lstStyle/>
                    <a:p>
                      <a:endParaRPr lang="en-GB" dirty="0" smtClean="0"/>
                    </a:p>
                    <a:p>
                      <a:endParaRPr lang="en-GB" dirty="0" smtClean="0"/>
                    </a:p>
                    <a:p>
                      <a:endParaRPr lang="en-GB" dirty="0" smtClean="0"/>
                    </a:p>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4249616387"/>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88586007"/>
              </p:ext>
            </p:extLst>
          </p:nvPr>
        </p:nvGraphicFramePr>
        <p:xfrm>
          <a:off x="137627" y="5716760"/>
          <a:ext cx="6582748" cy="1483360"/>
        </p:xfrm>
        <a:graphic>
          <a:graphicData uri="http://schemas.openxmlformats.org/drawingml/2006/table">
            <a:tbl>
              <a:tblPr firstRow="1" bandRow="1">
                <a:tableStyleId>{5940675A-B579-460E-94D1-54222C63F5DA}</a:tableStyleId>
              </a:tblPr>
              <a:tblGrid>
                <a:gridCol w="1597867">
                  <a:extLst>
                    <a:ext uri="{9D8B030D-6E8A-4147-A177-3AD203B41FA5}">
                      <a16:colId xmlns:a16="http://schemas.microsoft.com/office/drawing/2014/main" val="2559130468"/>
                    </a:ext>
                  </a:extLst>
                </a:gridCol>
                <a:gridCol w="4984881">
                  <a:extLst>
                    <a:ext uri="{9D8B030D-6E8A-4147-A177-3AD203B41FA5}">
                      <a16:colId xmlns:a16="http://schemas.microsoft.com/office/drawing/2014/main" val="3842450420"/>
                    </a:ext>
                  </a:extLst>
                </a:gridCol>
              </a:tblGrid>
              <a:tr h="370840">
                <a:tc>
                  <a:txBody>
                    <a:bodyPr/>
                    <a:lstStyle/>
                    <a:p>
                      <a:pPr algn="ctr"/>
                      <a:r>
                        <a:rPr lang="en-GB" b="1" dirty="0" smtClean="0"/>
                        <a:t>Drug</a:t>
                      </a:r>
                      <a:endParaRPr lang="en-GB" b="1" dirty="0"/>
                    </a:p>
                  </a:txBody>
                  <a:tcPr/>
                </a:tc>
                <a:tc>
                  <a:txBody>
                    <a:bodyPr/>
                    <a:lstStyle/>
                    <a:p>
                      <a:pPr algn="ctr"/>
                      <a:r>
                        <a:rPr lang="en-GB" b="1" dirty="0" smtClean="0"/>
                        <a:t>Effect</a:t>
                      </a:r>
                      <a:endParaRPr lang="en-GB" b="1" dirty="0"/>
                    </a:p>
                  </a:txBody>
                  <a:tcPr/>
                </a:tc>
                <a:extLst>
                  <a:ext uri="{0D108BD9-81ED-4DB2-BD59-A6C34878D82A}">
                    <a16:rowId xmlns:a16="http://schemas.microsoft.com/office/drawing/2014/main" val="1442505537"/>
                  </a:ext>
                </a:extLst>
              </a:tr>
              <a:tr h="370840">
                <a:tc>
                  <a:txBody>
                    <a:bodyPr/>
                    <a:lstStyle/>
                    <a:p>
                      <a:r>
                        <a:rPr lang="en-GB" dirty="0" smtClean="0"/>
                        <a:t>Anabolic Steroids</a:t>
                      </a:r>
                      <a:endParaRPr lang="en-GB" dirty="0"/>
                    </a:p>
                  </a:txBody>
                  <a:tcPr anchor="ctr"/>
                </a:tc>
                <a:tc>
                  <a:txBody>
                    <a:bodyPr/>
                    <a:lstStyle/>
                    <a:p>
                      <a:endParaRPr lang="en-GB" dirty="0" smtClean="0"/>
                    </a:p>
                  </a:txBody>
                  <a:tcPr/>
                </a:tc>
                <a:extLst>
                  <a:ext uri="{0D108BD9-81ED-4DB2-BD59-A6C34878D82A}">
                    <a16:rowId xmlns:a16="http://schemas.microsoft.com/office/drawing/2014/main" val="2781486885"/>
                  </a:ext>
                </a:extLst>
              </a:tr>
              <a:tr h="370840">
                <a:tc>
                  <a:txBody>
                    <a:bodyPr/>
                    <a:lstStyle/>
                    <a:p>
                      <a:r>
                        <a:rPr lang="en-GB" dirty="0" smtClean="0"/>
                        <a:t>Beta Blockers</a:t>
                      </a:r>
                      <a:endParaRPr lang="en-GB" dirty="0"/>
                    </a:p>
                  </a:txBody>
                  <a:tcPr anchor="ctr"/>
                </a:tc>
                <a:tc>
                  <a:txBody>
                    <a:bodyPr/>
                    <a:lstStyle/>
                    <a:p>
                      <a:endParaRPr lang="en-GB" dirty="0" smtClean="0"/>
                    </a:p>
                  </a:txBody>
                  <a:tcPr/>
                </a:tc>
                <a:extLst>
                  <a:ext uri="{0D108BD9-81ED-4DB2-BD59-A6C34878D82A}">
                    <a16:rowId xmlns:a16="http://schemas.microsoft.com/office/drawing/2014/main" val="196387699"/>
                  </a:ext>
                </a:extLst>
              </a:tr>
              <a:tr h="370840">
                <a:tc>
                  <a:txBody>
                    <a:bodyPr/>
                    <a:lstStyle/>
                    <a:p>
                      <a:r>
                        <a:rPr lang="en-GB" dirty="0" smtClean="0"/>
                        <a:t>Stimulants</a:t>
                      </a:r>
                      <a:endParaRPr lang="en-GB" dirty="0"/>
                    </a:p>
                  </a:txBody>
                  <a:tcPr anchor="ctr"/>
                </a:tc>
                <a:tc>
                  <a:txBody>
                    <a:bodyPr/>
                    <a:lstStyle/>
                    <a:p>
                      <a:endParaRPr lang="en-GB" dirty="0" smtClean="0"/>
                    </a:p>
                  </a:txBody>
                  <a:tcPr/>
                </a:tc>
                <a:extLst>
                  <a:ext uri="{0D108BD9-81ED-4DB2-BD59-A6C34878D82A}">
                    <a16:rowId xmlns:a16="http://schemas.microsoft.com/office/drawing/2014/main" val="2234290335"/>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180139423"/>
              </p:ext>
            </p:extLst>
          </p:nvPr>
        </p:nvGraphicFramePr>
        <p:xfrm>
          <a:off x="137627" y="7368071"/>
          <a:ext cx="6582748" cy="2373087"/>
        </p:xfrm>
        <a:graphic>
          <a:graphicData uri="http://schemas.openxmlformats.org/drawingml/2006/table">
            <a:tbl>
              <a:tblPr firstRow="1" bandRow="1">
                <a:tableStyleId>{5940675A-B579-460E-94D1-54222C63F5DA}</a:tableStyleId>
              </a:tblPr>
              <a:tblGrid>
                <a:gridCol w="6582748">
                  <a:extLst>
                    <a:ext uri="{9D8B030D-6E8A-4147-A177-3AD203B41FA5}">
                      <a16:colId xmlns:a16="http://schemas.microsoft.com/office/drawing/2014/main" val="286808934"/>
                    </a:ext>
                  </a:extLst>
                </a:gridCol>
              </a:tblGrid>
              <a:tr h="791029">
                <a:tc>
                  <a:txBody>
                    <a:bodyPr/>
                    <a:lstStyle/>
                    <a:p>
                      <a:r>
                        <a:rPr lang="en-GB" b="1" dirty="0" smtClean="0"/>
                        <a:t>Reasons athletes</a:t>
                      </a:r>
                      <a:r>
                        <a:rPr lang="en-GB" b="1" baseline="0" dirty="0" smtClean="0"/>
                        <a:t> take drugs…</a:t>
                      </a:r>
                      <a:endParaRPr lang="en-GB" b="1" dirty="0"/>
                    </a:p>
                  </a:txBody>
                  <a:tcPr/>
                </a:tc>
                <a:extLst>
                  <a:ext uri="{0D108BD9-81ED-4DB2-BD59-A6C34878D82A}">
                    <a16:rowId xmlns:a16="http://schemas.microsoft.com/office/drawing/2014/main" val="3759591358"/>
                  </a:ext>
                </a:extLst>
              </a:tr>
              <a:tr h="791029">
                <a:tc>
                  <a:txBody>
                    <a:bodyPr/>
                    <a:lstStyle/>
                    <a:p>
                      <a:r>
                        <a:rPr lang="en-GB" b="1" dirty="0" smtClean="0"/>
                        <a:t>Impact of drugs on the</a:t>
                      </a:r>
                      <a:r>
                        <a:rPr lang="en-GB" b="1" baseline="0" dirty="0" smtClean="0"/>
                        <a:t> performer…</a:t>
                      </a:r>
                      <a:endParaRPr lang="en-GB" b="1" dirty="0"/>
                    </a:p>
                  </a:txBody>
                  <a:tcPr/>
                </a:tc>
                <a:extLst>
                  <a:ext uri="{0D108BD9-81ED-4DB2-BD59-A6C34878D82A}">
                    <a16:rowId xmlns:a16="http://schemas.microsoft.com/office/drawing/2014/main" val="1848250003"/>
                  </a:ext>
                </a:extLst>
              </a:tr>
              <a:tr h="791029">
                <a:tc>
                  <a:txBody>
                    <a:bodyPr/>
                    <a:lstStyle/>
                    <a:p>
                      <a:r>
                        <a:rPr lang="en-GB" b="1" dirty="0" smtClean="0"/>
                        <a:t>Impact of drugs on the athlete…</a:t>
                      </a:r>
                      <a:endParaRPr lang="en-GB" b="1" dirty="0"/>
                    </a:p>
                  </a:txBody>
                  <a:tcPr/>
                </a:tc>
                <a:extLst>
                  <a:ext uri="{0D108BD9-81ED-4DB2-BD59-A6C34878D82A}">
                    <a16:rowId xmlns:a16="http://schemas.microsoft.com/office/drawing/2014/main" val="1733374197"/>
                  </a:ext>
                </a:extLst>
              </a:tr>
            </a:tbl>
          </a:graphicData>
        </a:graphic>
      </p:graphicFrame>
    </p:spTree>
    <p:extLst>
      <p:ext uri="{BB962C8B-B14F-4D97-AF65-F5344CB8AC3E}">
        <p14:creationId xmlns:p14="http://schemas.microsoft.com/office/powerpoint/2010/main" val="458210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200329"/>
          </a:xfrm>
          <a:prstGeom prst="rect">
            <a:avLst/>
          </a:prstGeom>
          <a:noFill/>
        </p:spPr>
        <p:txBody>
          <a:bodyPr wrap="square" rtlCol="0">
            <a:spAutoFit/>
          </a:bodyPr>
          <a:lstStyle/>
          <a:p>
            <a:r>
              <a:rPr lang="en-GB" b="1" dirty="0" smtClean="0"/>
              <a:t>GCSE Ethics in Sport: What do I need to know?</a:t>
            </a:r>
          </a:p>
          <a:p>
            <a:r>
              <a:rPr lang="en-GB" dirty="0" smtClean="0"/>
              <a:t>Know the role and reasons for gamesmanship, deviance and sportsmanship in sport, know the reasons for use of and types of drugs used in sport, know the reasons for player violence.</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3932259678"/>
              </p:ext>
            </p:extLst>
          </p:nvPr>
        </p:nvGraphicFramePr>
        <p:xfrm>
          <a:off x="137627" y="1200329"/>
          <a:ext cx="6582748" cy="1582058"/>
        </p:xfrm>
        <a:graphic>
          <a:graphicData uri="http://schemas.openxmlformats.org/drawingml/2006/table">
            <a:tbl>
              <a:tblPr firstRow="1" bandRow="1">
                <a:tableStyleId>{5940675A-B579-460E-94D1-54222C63F5DA}</a:tableStyleId>
              </a:tblPr>
              <a:tblGrid>
                <a:gridCol w="6582748">
                  <a:extLst>
                    <a:ext uri="{9D8B030D-6E8A-4147-A177-3AD203B41FA5}">
                      <a16:colId xmlns:a16="http://schemas.microsoft.com/office/drawing/2014/main" val="28805749"/>
                    </a:ext>
                  </a:extLst>
                </a:gridCol>
              </a:tblGrid>
              <a:tr h="791029">
                <a:tc>
                  <a:txBody>
                    <a:bodyPr/>
                    <a:lstStyle/>
                    <a:p>
                      <a:r>
                        <a:rPr lang="en-GB" b="1" dirty="0" smtClean="0"/>
                        <a:t>Reasons for violence in sport…</a:t>
                      </a:r>
                      <a:endParaRPr lang="en-GB" b="1" dirty="0"/>
                    </a:p>
                  </a:txBody>
                  <a:tcPr/>
                </a:tc>
                <a:extLst>
                  <a:ext uri="{0D108BD9-81ED-4DB2-BD59-A6C34878D82A}">
                    <a16:rowId xmlns:a16="http://schemas.microsoft.com/office/drawing/2014/main" val="2134047562"/>
                  </a:ext>
                </a:extLst>
              </a:tr>
              <a:tr h="791029">
                <a:tc>
                  <a:txBody>
                    <a:bodyPr/>
                    <a:lstStyle/>
                    <a:p>
                      <a:r>
                        <a:rPr lang="en-GB" b="1" dirty="0" smtClean="0"/>
                        <a:t>Examples of violence in sport…</a:t>
                      </a:r>
                      <a:endParaRPr lang="en-GB" b="1" dirty="0"/>
                    </a:p>
                  </a:txBody>
                  <a:tcPr/>
                </a:tc>
                <a:extLst>
                  <a:ext uri="{0D108BD9-81ED-4DB2-BD59-A6C34878D82A}">
                    <a16:rowId xmlns:a16="http://schemas.microsoft.com/office/drawing/2014/main" val="3299854447"/>
                  </a:ext>
                </a:extLst>
              </a:tr>
            </a:tbl>
          </a:graphicData>
        </a:graphic>
      </p:graphicFrame>
      <p:pic>
        <p:nvPicPr>
          <p:cNvPr id="7" name="Picture 6"/>
          <p:cNvPicPr>
            <a:picLocks noChangeAspect="1"/>
          </p:cNvPicPr>
          <p:nvPr/>
        </p:nvPicPr>
        <p:blipFill rotWithShape="1">
          <a:blip r:embed="rId2" cstate="print"/>
          <a:srcRect t="2908" b="20208"/>
          <a:stretch/>
        </p:blipFill>
        <p:spPr>
          <a:xfrm>
            <a:off x="562213" y="3041780"/>
            <a:ext cx="5733575" cy="6662058"/>
          </a:xfrm>
          <a:prstGeom prst="rect">
            <a:avLst/>
          </a:prstGeom>
        </p:spPr>
      </p:pic>
    </p:spTree>
    <p:extLst>
      <p:ext uri="{BB962C8B-B14F-4D97-AF65-F5344CB8AC3E}">
        <p14:creationId xmlns:p14="http://schemas.microsoft.com/office/powerpoint/2010/main" val="42235393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1093</Words>
  <Application>Microsoft Office PowerPoint</Application>
  <PresentationFormat>A4 Paper (210x297 mm)</PresentationFormat>
  <Paragraphs>286</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Gill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Lawnswood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std</dc:creator>
  <cp:lastModifiedBy>N Thompson</cp:lastModifiedBy>
  <cp:revision>16</cp:revision>
  <dcterms:created xsi:type="dcterms:W3CDTF">2018-02-21T07:23:35Z</dcterms:created>
  <dcterms:modified xsi:type="dcterms:W3CDTF">2020-09-04T10:31:22Z</dcterms:modified>
</cp:coreProperties>
</file>