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7" r:id="rId2"/>
    <p:sldId id="256" r:id="rId3"/>
    <p:sldId id="257" r:id="rId4"/>
    <p:sldId id="274" r:id="rId5"/>
    <p:sldId id="275" r:id="rId6"/>
    <p:sldId id="258" r:id="rId7"/>
    <p:sldId id="259" r:id="rId8"/>
    <p:sldId id="276" r:id="rId9"/>
    <p:sldId id="260" r:id="rId10"/>
    <p:sldId id="261" r:id="rId11"/>
    <p:sldId id="262" r:id="rId12"/>
    <p:sldId id="277" r:id="rId13"/>
    <p:sldId id="263" r:id="rId14"/>
    <p:sldId id="264" r:id="rId15"/>
    <p:sldId id="278" r:id="rId16"/>
    <p:sldId id="279" r:id="rId17"/>
    <p:sldId id="265" r:id="rId18"/>
    <p:sldId id="267" r:id="rId19"/>
    <p:sldId id="280" r:id="rId20"/>
    <p:sldId id="266" r:id="rId21"/>
    <p:sldId id="281" r:id="rId22"/>
    <p:sldId id="268" r:id="rId23"/>
    <p:sldId id="269" r:id="rId24"/>
    <p:sldId id="282" r:id="rId25"/>
    <p:sldId id="270" r:id="rId26"/>
    <p:sldId id="283" r:id="rId27"/>
    <p:sldId id="271" r:id="rId28"/>
    <p:sldId id="284" r:id="rId29"/>
    <p:sldId id="272" r:id="rId30"/>
    <p:sldId id="285" r:id="rId31"/>
    <p:sldId id="273" r:id="rId32"/>
    <p:sldId id="286" r:id="rId33"/>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4F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5" d="100"/>
          <a:sy n="75" d="100"/>
        </p:scale>
        <p:origin x="1578" y="7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3A71F0-97D6-4BA3-A0CE-28BCD9D2289F}" type="doc">
      <dgm:prSet loTypeId="urn:microsoft.com/office/officeart/2005/8/layout/process1" loCatId="process" qsTypeId="urn:microsoft.com/office/officeart/2005/8/quickstyle/simple1" qsCatId="simple" csTypeId="urn:microsoft.com/office/officeart/2005/8/colors/accent0_1" csCatId="mainScheme" phldr="1"/>
      <dgm:spPr/>
    </dgm:pt>
    <dgm:pt modelId="{E4D124BB-B891-4FFD-839B-3E42444F2AB0}">
      <dgm:prSet phldrT="[Text]"/>
      <dgm:spPr/>
      <dgm:t>
        <a:bodyPr/>
        <a:lstStyle/>
        <a:p>
          <a:r>
            <a:rPr lang="en-US" dirty="0" smtClean="0"/>
            <a:t>Mouth/Nose</a:t>
          </a:r>
          <a:endParaRPr lang="en-US" dirty="0"/>
        </a:p>
      </dgm:t>
    </dgm:pt>
    <dgm:pt modelId="{FA1F1922-9B71-4B45-A90C-B37E64232498}" type="parTrans" cxnId="{57B930CC-6510-40A0-AA93-42B26EA7F744}">
      <dgm:prSet/>
      <dgm:spPr/>
      <dgm:t>
        <a:bodyPr/>
        <a:lstStyle/>
        <a:p>
          <a:endParaRPr lang="en-US"/>
        </a:p>
      </dgm:t>
    </dgm:pt>
    <dgm:pt modelId="{3977DD3C-0919-4F2D-8402-4E5B7F21DB68}" type="sibTrans" cxnId="{57B930CC-6510-40A0-AA93-42B26EA7F744}">
      <dgm:prSet/>
      <dgm:spPr/>
      <dgm:t>
        <a:bodyPr/>
        <a:lstStyle/>
        <a:p>
          <a:endParaRPr lang="en-US"/>
        </a:p>
      </dgm:t>
    </dgm:pt>
    <dgm:pt modelId="{3AAD3C09-0420-40B3-9993-B7AD05FC99FD}">
      <dgm:prSet phldrT="[Text]"/>
      <dgm:spPr/>
      <dgm:t>
        <a:bodyPr/>
        <a:lstStyle/>
        <a:p>
          <a:r>
            <a:rPr lang="en-US" dirty="0" smtClean="0"/>
            <a:t>Alveoli</a:t>
          </a:r>
          <a:endParaRPr lang="en-US" dirty="0"/>
        </a:p>
      </dgm:t>
    </dgm:pt>
    <dgm:pt modelId="{6CA0F4ED-3123-428F-BC33-140631019C52}" type="parTrans" cxnId="{18EEA023-FE3C-4B96-82FB-24D0C569543F}">
      <dgm:prSet/>
      <dgm:spPr/>
      <dgm:t>
        <a:bodyPr/>
        <a:lstStyle/>
        <a:p>
          <a:endParaRPr lang="en-US"/>
        </a:p>
      </dgm:t>
    </dgm:pt>
    <dgm:pt modelId="{AF57BF15-BD34-4E89-A57E-89984940AECB}" type="sibTrans" cxnId="{18EEA023-FE3C-4B96-82FB-24D0C569543F}">
      <dgm:prSet/>
      <dgm:spPr/>
      <dgm:t>
        <a:bodyPr/>
        <a:lstStyle/>
        <a:p>
          <a:endParaRPr lang="en-US"/>
        </a:p>
      </dgm:t>
    </dgm:pt>
    <dgm:pt modelId="{6F7DB532-DEAD-4812-B429-9ECF985CAF99}">
      <dgm:prSet phldrT="[Text]"/>
      <dgm:spPr/>
      <dgm:t>
        <a:bodyPr/>
        <a:lstStyle/>
        <a:p>
          <a:endParaRPr lang="en-US" dirty="0"/>
        </a:p>
      </dgm:t>
    </dgm:pt>
    <dgm:pt modelId="{CA1A378C-3181-49B4-A1AD-A4FA6F3564D8}" type="parTrans" cxnId="{B1995DF8-70DA-4C61-BAA9-0DA7DFDFC9B4}">
      <dgm:prSet/>
      <dgm:spPr/>
      <dgm:t>
        <a:bodyPr/>
        <a:lstStyle/>
        <a:p>
          <a:endParaRPr lang="en-US"/>
        </a:p>
      </dgm:t>
    </dgm:pt>
    <dgm:pt modelId="{5442C28D-36A3-4E28-8763-9184F699100A}" type="sibTrans" cxnId="{B1995DF8-70DA-4C61-BAA9-0DA7DFDFC9B4}">
      <dgm:prSet/>
      <dgm:spPr/>
      <dgm:t>
        <a:bodyPr/>
        <a:lstStyle/>
        <a:p>
          <a:endParaRPr lang="en-US"/>
        </a:p>
      </dgm:t>
    </dgm:pt>
    <dgm:pt modelId="{7D22F30C-B37D-4697-9D2C-40FBD393EEB0}">
      <dgm:prSet phldrT="[Text]"/>
      <dgm:spPr/>
      <dgm:t>
        <a:bodyPr/>
        <a:lstStyle/>
        <a:p>
          <a:endParaRPr lang="en-US" dirty="0"/>
        </a:p>
      </dgm:t>
    </dgm:pt>
    <dgm:pt modelId="{2B4F1F7C-E35C-40E5-8053-06F487030009}" type="parTrans" cxnId="{56CCDAE8-657B-40FF-B1C8-D7605D3D6457}">
      <dgm:prSet/>
      <dgm:spPr/>
      <dgm:t>
        <a:bodyPr/>
        <a:lstStyle/>
        <a:p>
          <a:endParaRPr lang="en-US"/>
        </a:p>
      </dgm:t>
    </dgm:pt>
    <dgm:pt modelId="{1AE16E3D-401D-4F63-8FE3-C9B00DC7C1B2}" type="sibTrans" cxnId="{56CCDAE8-657B-40FF-B1C8-D7605D3D6457}">
      <dgm:prSet/>
      <dgm:spPr/>
      <dgm:t>
        <a:bodyPr/>
        <a:lstStyle/>
        <a:p>
          <a:endParaRPr lang="en-US"/>
        </a:p>
      </dgm:t>
    </dgm:pt>
    <dgm:pt modelId="{6D9316E4-EFC1-481E-85E5-2EE84AE7041A}">
      <dgm:prSet phldrT="[Text]"/>
      <dgm:spPr/>
      <dgm:t>
        <a:bodyPr/>
        <a:lstStyle/>
        <a:p>
          <a:endParaRPr lang="en-US" dirty="0"/>
        </a:p>
      </dgm:t>
    </dgm:pt>
    <dgm:pt modelId="{BCB725DE-5107-4A27-94E0-2D24802CCD3B}" type="parTrans" cxnId="{F32DF8A3-046E-45DE-82BA-3FA723A69A8A}">
      <dgm:prSet/>
      <dgm:spPr/>
      <dgm:t>
        <a:bodyPr/>
        <a:lstStyle/>
        <a:p>
          <a:endParaRPr lang="en-US"/>
        </a:p>
      </dgm:t>
    </dgm:pt>
    <dgm:pt modelId="{B546D747-4735-42B7-938C-BE016D9DAC71}" type="sibTrans" cxnId="{F32DF8A3-046E-45DE-82BA-3FA723A69A8A}">
      <dgm:prSet/>
      <dgm:spPr/>
      <dgm:t>
        <a:bodyPr/>
        <a:lstStyle/>
        <a:p>
          <a:endParaRPr lang="en-US"/>
        </a:p>
      </dgm:t>
    </dgm:pt>
    <dgm:pt modelId="{1A2056C9-5A2B-4EC4-81CE-39FF89F76798}" type="pres">
      <dgm:prSet presAssocID="{533A71F0-97D6-4BA3-A0CE-28BCD9D2289F}" presName="Name0" presStyleCnt="0">
        <dgm:presLayoutVars>
          <dgm:dir/>
          <dgm:resizeHandles val="exact"/>
        </dgm:presLayoutVars>
      </dgm:prSet>
      <dgm:spPr/>
    </dgm:pt>
    <dgm:pt modelId="{9D6226DA-22E2-4C5B-A99C-0E5F92BADE2C}" type="pres">
      <dgm:prSet presAssocID="{E4D124BB-B891-4FFD-839B-3E42444F2AB0}" presName="node" presStyleLbl="node1" presStyleIdx="0" presStyleCnt="5">
        <dgm:presLayoutVars>
          <dgm:bulletEnabled val="1"/>
        </dgm:presLayoutVars>
      </dgm:prSet>
      <dgm:spPr/>
      <dgm:t>
        <a:bodyPr/>
        <a:lstStyle/>
        <a:p>
          <a:endParaRPr lang="en-US"/>
        </a:p>
      </dgm:t>
    </dgm:pt>
    <dgm:pt modelId="{415C3B08-BBD3-4C1F-9269-14DE13916A21}" type="pres">
      <dgm:prSet presAssocID="{3977DD3C-0919-4F2D-8402-4E5B7F21DB68}" presName="sibTrans" presStyleLbl="sibTrans2D1" presStyleIdx="0" presStyleCnt="4"/>
      <dgm:spPr/>
      <dgm:t>
        <a:bodyPr/>
        <a:lstStyle/>
        <a:p>
          <a:endParaRPr lang="en-US"/>
        </a:p>
      </dgm:t>
    </dgm:pt>
    <dgm:pt modelId="{1AF510F3-4E52-4970-9EEF-35AC4B34FAAC}" type="pres">
      <dgm:prSet presAssocID="{3977DD3C-0919-4F2D-8402-4E5B7F21DB68}" presName="connectorText" presStyleLbl="sibTrans2D1" presStyleIdx="0" presStyleCnt="4"/>
      <dgm:spPr/>
      <dgm:t>
        <a:bodyPr/>
        <a:lstStyle/>
        <a:p>
          <a:endParaRPr lang="en-US"/>
        </a:p>
      </dgm:t>
    </dgm:pt>
    <dgm:pt modelId="{1715F48B-5C5A-4357-8ACA-64079DDD9B14}" type="pres">
      <dgm:prSet presAssocID="{6F7DB532-DEAD-4812-B429-9ECF985CAF99}" presName="node" presStyleLbl="node1" presStyleIdx="1" presStyleCnt="5">
        <dgm:presLayoutVars>
          <dgm:bulletEnabled val="1"/>
        </dgm:presLayoutVars>
      </dgm:prSet>
      <dgm:spPr/>
      <dgm:t>
        <a:bodyPr/>
        <a:lstStyle/>
        <a:p>
          <a:endParaRPr lang="en-US"/>
        </a:p>
      </dgm:t>
    </dgm:pt>
    <dgm:pt modelId="{C12BD421-B70D-466C-8ECC-8E27E9B67858}" type="pres">
      <dgm:prSet presAssocID="{5442C28D-36A3-4E28-8763-9184F699100A}" presName="sibTrans" presStyleLbl="sibTrans2D1" presStyleIdx="1" presStyleCnt="4"/>
      <dgm:spPr/>
      <dgm:t>
        <a:bodyPr/>
        <a:lstStyle/>
        <a:p>
          <a:endParaRPr lang="en-US"/>
        </a:p>
      </dgm:t>
    </dgm:pt>
    <dgm:pt modelId="{316DF406-5036-4BA5-9F4C-6B9BB4C5F851}" type="pres">
      <dgm:prSet presAssocID="{5442C28D-36A3-4E28-8763-9184F699100A}" presName="connectorText" presStyleLbl="sibTrans2D1" presStyleIdx="1" presStyleCnt="4"/>
      <dgm:spPr/>
      <dgm:t>
        <a:bodyPr/>
        <a:lstStyle/>
        <a:p>
          <a:endParaRPr lang="en-US"/>
        </a:p>
      </dgm:t>
    </dgm:pt>
    <dgm:pt modelId="{D3F165CC-23BE-499E-9874-C3ECCF7DB65E}" type="pres">
      <dgm:prSet presAssocID="{7D22F30C-B37D-4697-9D2C-40FBD393EEB0}" presName="node" presStyleLbl="node1" presStyleIdx="2" presStyleCnt="5">
        <dgm:presLayoutVars>
          <dgm:bulletEnabled val="1"/>
        </dgm:presLayoutVars>
      </dgm:prSet>
      <dgm:spPr/>
      <dgm:t>
        <a:bodyPr/>
        <a:lstStyle/>
        <a:p>
          <a:endParaRPr lang="en-US"/>
        </a:p>
      </dgm:t>
    </dgm:pt>
    <dgm:pt modelId="{2A2236B6-228C-4D27-ACDA-EB63CD38A247}" type="pres">
      <dgm:prSet presAssocID="{1AE16E3D-401D-4F63-8FE3-C9B00DC7C1B2}" presName="sibTrans" presStyleLbl="sibTrans2D1" presStyleIdx="2" presStyleCnt="4"/>
      <dgm:spPr/>
      <dgm:t>
        <a:bodyPr/>
        <a:lstStyle/>
        <a:p>
          <a:endParaRPr lang="en-US"/>
        </a:p>
      </dgm:t>
    </dgm:pt>
    <dgm:pt modelId="{383B6970-73FC-432D-822C-3EF2F79A847D}" type="pres">
      <dgm:prSet presAssocID="{1AE16E3D-401D-4F63-8FE3-C9B00DC7C1B2}" presName="connectorText" presStyleLbl="sibTrans2D1" presStyleIdx="2" presStyleCnt="4"/>
      <dgm:spPr/>
      <dgm:t>
        <a:bodyPr/>
        <a:lstStyle/>
        <a:p>
          <a:endParaRPr lang="en-US"/>
        </a:p>
      </dgm:t>
    </dgm:pt>
    <dgm:pt modelId="{80B1BF7F-4C3B-487A-8EA8-93DFE40DECFB}" type="pres">
      <dgm:prSet presAssocID="{6D9316E4-EFC1-481E-85E5-2EE84AE7041A}" presName="node" presStyleLbl="node1" presStyleIdx="3" presStyleCnt="5">
        <dgm:presLayoutVars>
          <dgm:bulletEnabled val="1"/>
        </dgm:presLayoutVars>
      </dgm:prSet>
      <dgm:spPr/>
      <dgm:t>
        <a:bodyPr/>
        <a:lstStyle/>
        <a:p>
          <a:endParaRPr lang="en-US"/>
        </a:p>
      </dgm:t>
    </dgm:pt>
    <dgm:pt modelId="{FD4FC6E2-C5C8-4CDA-8AC2-4359A05DD03F}" type="pres">
      <dgm:prSet presAssocID="{B546D747-4735-42B7-938C-BE016D9DAC71}" presName="sibTrans" presStyleLbl="sibTrans2D1" presStyleIdx="3" presStyleCnt="4"/>
      <dgm:spPr/>
      <dgm:t>
        <a:bodyPr/>
        <a:lstStyle/>
        <a:p>
          <a:endParaRPr lang="en-US"/>
        </a:p>
      </dgm:t>
    </dgm:pt>
    <dgm:pt modelId="{42DCD41F-3D34-4AE0-996D-B91C71EA2EC1}" type="pres">
      <dgm:prSet presAssocID="{B546D747-4735-42B7-938C-BE016D9DAC71}" presName="connectorText" presStyleLbl="sibTrans2D1" presStyleIdx="3" presStyleCnt="4"/>
      <dgm:spPr/>
      <dgm:t>
        <a:bodyPr/>
        <a:lstStyle/>
        <a:p>
          <a:endParaRPr lang="en-US"/>
        </a:p>
      </dgm:t>
    </dgm:pt>
    <dgm:pt modelId="{E073FF9F-BE3E-4623-9782-196471B6F514}" type="pres">
      <dgm:prSet presAssocID="{3AAD3C09-0420-40B3-9993-B7AD05FC99FD}" presName="node" presStyleLbl="node1" presStyleIdx="4" presStyleCnt="5">
        <dgm:presLayoutVars>
          <dgm:bulletEnabled val="1"/>
        </dgm:presLayoutVars>
      </dgm:prSet>
      <dgm:spPr/>
      <dgm:t>
        <a:bodyPr/>
        <a:lstStyle/>
        <a:p>
          <a:endParaRPr lang="en-US"/>
        </a:p>
      </dgm:t>
    </dgm:pt>
  </dgm:ptLst>
  <dgm:cxnLst>
    <dgm:cxn modelId="{18EEA023-FE3C-4B96-82FB-24D0C569543F}" srcId="{533A71F0-97D6-4BA3-A0CE-28BCD9D2289F}" destId="{3AAD3C09-0420-40B3-9993-B7AD05FC99FD}" srcOrd="4" destOrd="0" parTransId="{6CA0F4ED-3123-428F-BC33-140631019C52}" sibTransId="{AF57BF15-BD34-4E89-A57E-89984940AECB}"/>
    <dgm:cxn modelId="{D0E37534-07CD-4665-BF87-DB6CC07B0567}" type="presOf" srcId="{7D22F30C-B37D-4697-9D2C-40FBD393EEB0}" destId="{D3F165CC-23BE-499E-9874-C3ECCF7DB65E}" srcOrd="0" destOrd="0" presId="urn:microsoft.com/office/officeart/2005/8/layout/process1"/>
    <dgm:cxn modelId="{F32DF8A3-046E-45DE-82BA-3FA723A69A8A}" srcId="{533A71F0-97D6-4BA3-A0CE-28BCD9D2289F}" destId="{6D9316E4-EFC1-481E-85E5-2EE84AE7041A}" srcOrd="3" destOrd="0" parTransId="{BCB725DE-5107-4A27-94E0-2D24802CCD3B}" sibTransId="{B546D747-4735-42B7-938C-BE016D9DAC71}"/>
    <dgm:cxn modelId="{56CCDAE8-657B-40FF-B1C8-D7605D3D6457}" srcId="{533A71F0-97D6-4BA3-A0CE-28BCD9D2289F}" destId="{7D22F30C-B37D-4697-9D2C-40FBD393EEB0}" srcOrd="2" destOrd="0" parTransId="{2B4F1F7C-E35C-40E5-8053-06F487030009}" sibTransId="{1AE16E3D-401D-4F63-8FE3-C9B00DC7C1B2}"/>
    <dgm:cxn modelId="{9B4FF35A-2745-4E11-BBD1-0F5E27FF4C2F}" type="presOf" srcId="{E4D124BB-B891-4FFD-839B-3E42444F2AB0}" destId="{9D6226DA-22E2-4C5B-A99C-0E5F92BADE2C}" srcOrd="0" destOrd="0" presId="urn:microsoft.com/office/officeart/2005/8/layout/process1"/>
    <dgm:cxn modelId="{D8EC1847-3B5A-4315-9E12-BF21BEC4AADE}" type="presOf" srcId="{5442C28D-36A3-4E28-8763-9184F699100A}" destId="{C12BD421-B70D-466C-8ECC-8E27E9B67858}" srcOrd="0" destOrd="0" presId="urn:microsoft.com/office/officeart/2005/8/layout/process1"/>
    <dgm:cxn modelId="{9ADE1233-D525-4701-AE30-4D266B7043A8}" type="presOf" srcId="{3AAD3C09-0420-40B3-9993-B7AD05FC99FD}" destId="{E073FF9F-BE3E-4623-9782-196471B6F514}" srcOrd="0" destOrd="0" presId="urn:microsoft.com/office/officeart/2005/8/layout/process1"/>
    <dgm:cxn modelId="{ABCA02C1-DB6D-4527-9654-91E869875BA5}" type="presOf" srcId="{B546D747-4735-42B7-938C-BE016D9DAC71}" destId="{42DCD41F-3D34-4AE0-996D-B91C71EA2EC1}" srcOrd="1" destOrd="0" presId="urn:microsoft.com/office/officeart/2005/8/layout/process1"/>
    <dgm:cxn modelId="{B6D503EF-FE8D-495D-AC65-C82E8DCBB194}" type="presOf" srcId="{3977DD3C-0919-4F2D-8402-4E5B7F21DB68}" destId="{415C3B08-BBD3-4C1F-9269-14DE13916A21}" srcOrd="0" destOrd="0" presId="urn:microsoft.com/office/officeart/2005/8/layout/process1"/>
    <dgm:cxn modelId="{AF8DB5B7-12ED-49A9-89F9-54690E019C6A}" type="presOf" srcId="{6F7DB532-DEAD-4812-B429-9ECF985CAF99}" destId="{1715F48B-5C5A-4357-8ACA-64079DDD9B14}" srcOrd="0" destOrd="0" presId="urn:microsoft.com/office/officeart/2005/8/layout/process1"/>
    <dgm:cxn modelId="{B49CF9AE-AB67-4256-8615-016FF13DBA87}" type="presOf" srcId="{B546D747-4735-42B7-938C-BE016D9DAC71}" destId="{FD4FC6E2-C5C8-4CDA-8AC2-4359A05DD03F}" srcOrd="0" destOrd="0" presId="urn:microsoft.com/office/officeart/2005/8/layout/process1"/>
    <dgm:cxn modelId="{57B930CC-6510-40A0-AA93-42B26EA7F744}" srcId="{533A71F0-97D6-4BA3-A0CE-28BCD9D2289F}" destId="{E4D124BB-B891-4FFD-839B-3E42444F2AB0}" srcOrd="0" destOrd="0" parTransId="{FA1F1922-9B71-4B45-A90C-B37E64232498}" sibTransId="{3977DD3C-0919-4F2D-8402-4E5B7F21DB68}"/>
    <dgm:cxn modelId="{E05C1EB3-8B35-4B31-A162-A7FF9464D87F}" type="presOf" srcId="{3977DD3C-0919-4F2D-8402-4E5B7F21DB68}" destId="{1AF510F3-4E52-4970-9EEF-35AC4B34FAAC}" srcOrd="1" destOrd="0" presId="urn:microsoft.com/office/officeart/2005/8/layout/process1"/>
    <dgm:cxn modelId="{D9C57B12-78B5-4E18-BE2F-A09B7A129F64}" type="presOf" srcId="{5442C28D-36A3-4E28-8763-9184F699100A}" destId="{316DF406-5036-4BA5-9F4C-6B9BB4C5F851}" srcOrd="1" destOrd="0" presId="urn:microsoft.com/office/officeart/2005/8/layout/process1"/>
    <dgm:cxn modelId="{B1995DF8-70DA-4C61-BAA9-0DA7DFDFC9B4}" srcId="{533A71F0-97D6-4BA3-A0CE-28BCD9D2289F}" destId="{6F7DB532-DEAD-4812-B429-9ECF985CAF99}" srcOrd="1" destOrd="0" parTransId="{CA1A378C-3181-49B4-A1AD-A4FA6F3564D8}" sibTransId="{5442C28D-36A3-4E28-8763-9184F699100A}"/>
    <dgm:cxn modelId="{DA81FE07-E030-41B0-920C-4FD50824EC8A}" type="presOf" srcId="{6D9316E4-EFC1-481E-85E5-2EE84AE7041A}" destId="{80B1BF7F-4C3B-487A-8EA8-93DFE40DECFB}" srcOrd="0" destOrd="0" presId="urn:microsoft.com/office/officeart/2005/8/layout/process1"/>
    <dgm:cxn modelId="{7D83D624-A3E6-466F-BB85-FF9D31C71650}" type="presOf" srcId="{533A71F0-97D6-4BA3-A0CE-28BCD9D2289F}" destId="{1A2056C9-5A2B-4EC4-81CE-39FF89F76798}" srcOrd="0" destOrd="0" presId="urn:microsoft.com/office/officeart/2005/8/layout/process1"/>
    <dgm:cxn modelId="{D915B447-DDC0-4348-92DC-C24D094BDB14}" type="presOf" srcId="{1AE16E3D-401D-4F63-8FE3-C9B00DC7C1B2}" destId="{383B6970-73FC-432D-822C-3EF2F79A847D}" srcOrd="1" destOrd="0" presId="urn:microsoft.com/office/officeart/2005/8/layout/process1"/>
    <dgm:cxn modelId="{76EE75DF-3ABF-4AEB-BBEE-8CFB3C07261E}" type="presOf" srcId="{1AE16E3D-401D-4F63-8FE3-C9B00DC7C1B2}" destId="{2A2236B6-228C-4D27-ACDA-EB63CD38A247}" srcOrd="0" destOrd="0" presId="urn:microsoft.com/office/officeart/2005/8/layout/process1"/>
    <dgm:cxn modelId="{85CDAF75-90A5-413F-9C03-551A7BAD6E18}" type="presParOf" srcId="{1A2056C9-5A2B-4EC4-81CE-39FF89F76798}" destId="{9D6226DA-22E2-4C5B-A99C-0E5F92BADE2C}" srcOrd="0" destOrd="0" presId="urn:microsoft.com/office/officeart/2005/8/layout/process1"/>
    <dgm:cxn modelId="{CEF41F1E-6D07-4F6F-88F4-6E5326859E87}" type="presParOf" srcId="{1A2056C9-5A2B-4EC4-81CE-39FF89F76798}" destId="{415C3B08-BBD3-4C1F-9269-14DE13916A21}" srcOrd="1" destOrd="0" presId="urn:microsoft.com/office/officeart/2005/8/layout/process1"/>
    <dgm:cxn modelId="{C0D2668A-112F-40A2-8232-306A8A6B1477}" type="presParOf" srcId="{415C3B08-BBD3-4C1F-9269-14DE13916A21}" destId="{1AF510F3-4E52-4970-9EEF-35AC4B34FAAC}" srcOrd="0" destOrd="0" presId="urn:microsoft.com/office/officeart/2005/8/layout/process1"/>
    <dgm:cxn modelId="{E97E3FC1-3DCD-4DE8-86FA-2CDD29456967}" type="presParOf" srcId="{1A2056C9-5A2B-4EC4-81CE-39FF89F76798}" destId="{1715F48B-5C5A-4357-8ACA-64079DDD9B14}" srcOrd="2" destOrd="0" presId="urn:microsoft.com/office/officeart/2005/8/layout/process1"/>
    <dgm:cxn modelId="{E1EF6F81-A7C8-4005-8EDF-139A1792DD54}" type="presParOf" srcId="{1A2056C9-5A2B-4EC4-81CE-39FF89F76798}" destId="{C12BD421-B70D-466C-8ECC-8E27E9B67858}" srcOrd="3" destOrd="0" presId="urn:microsoft.com/office/officeart/2005/8/layout/process1"/>
    <dgm:cxn modelId="{6F3FF667-5B3D-47FC-8749-B7C5ABBE8A86}" type="presParOf" srcId="{C12BD421-B70D-466C-8ECC-8E27E9B67858}" destId="{316DF406-5036-4BA5-9F4C-6B9BB4C5F851}" srcOrd="0" destOrd="0" presId="urn:microsoft.com/office/officeart/2005/8/layout/process1"/>
    <dgm:cxn modelId="{B7D3CF45-B4AE-461E-AE53-603BB22B83DA}" type="presParOf" srcId="{1A2056C9-5A2B-4EC4-81CE-39FF89F76798}" destId="{D3F165CC-23BE-499E-9874-C3ECCF7DB65E}" srcOrd="4" destOrd="0" presId="urn:microsoft.com/office/officeart/2005/8/layout/process1"/>
    <dgm:cxn modelId="{E98E0D5C-96E1-41F6-9A96-234DE44FA2C3}" type="presParOf" srcId="{1A2056C9-5A2B-4EC4-81CE-39FF89F76798}" destId="{2A2236B6-228C-4D27-ACDA-EB63CD38A247}" srcOrd="5" destOrd="0" presId="urn:microsoft.com/office/officeart/2005/8/layout/process1"/>
    <dgm:cxn modelId="{45807E03-80C4-4C2E-B857-83F790799AE1}" type="presParOf" srcId="{2A2236B6-228C-4D27-ACDA-EB63CD38A247}" destId="{383B6970-73FC-432D-822C-3EF2F79A847D}" srcOrd="0" destOrd="0" presId="urn:microsoft.com/office/officeart/2005/8/layout/process1"/>
    <dgm:cxn modelId="{6F375162-B1CE-4A5B-A90E-EEB990F8BF19}" type="presParOf" srcId="{1A2056C9-5A2B-4EC4-81CE-39FF89F76798}" destId="{80B1BF7F-4C3B-487A-8EA8-93DFE40DECFB}" srcOrd="6" destOrd="0" presId="urn:microsoft.com/office/officeart/2005/8/layout/process1"/>
    <dgm:cxn modelId="{AD4E1514-3865-4AEF-8A1F-8929602C0969}" type="presParOf" srcId="{1A2056C9-5A2B-4EC4-81CE-39FF89F76798}" destId="{FD4FC6E2-C5C8-4CDA-8AC2-4359A05DD03F}" srcOrd="7" destOrd="0" presId="urn:microsoft.com/office/officeart/2005/8/layout/process1"/>
    <dgm:cxn modelId="{71527645-60DB-4E4C-BF33-596C1834415B}" type="presParOf" srcId="{FD4FC6E2-C5C8-4CDA-8AC2-4359A05DD03F}" destId="{42DCD41F-3D34-4AE0-996D-B91C71EA2EC1}" srcOrd="0" destOrd="0" presId="urn:microsoft.com/office/officeart/2005/8/layout/process1"/>
    <dgm:cxn modelId="{F9E2A800-3311-4DA9-AD13-1FF595791D64}" type="presParOf" srcId="{1A2056C9-5A2B-4EC4-81CE-39FF89F76798}" destId="{E073FF9F-BE3E-4623-9782-196471B6F514}"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6226DA-22E2-4C5B-A99C-0E5F92BADE2C}">
      <dsp:nvSpPr>
        <dsp:cNvPr id="0" name=""/>
        <dsp:cNvSpPr/>
      </dsp:nvSpPr>
      <dsp:spPr>
        <a:xfrm>
          <a:off x="3283" y="256200"/>
          <a:ext cx="1017891" cy="61073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Mouth/Nose</a:t>
          </a:r>
          <a:endParaRPr lang="en-US" sz="1300" kern="1200" dirty="0"/>
        </a:p>
      </dsp:txBody>
      <dsp:txXfrm>
        <a:off x="3283" y="256200"/>
        <a:ext cx="1017891" cy="610734"/>
      </dsp:txXfrm>
    </dsp:sp>
    <dsp:sp modelId="{415C3B08-BBD3-4C1F-9269-14DE13916A21}">
      <dsp:nvSpPr>
        <dsp:cNvPr id="0" name=""/>
        <dsp:cNvSpPr/>
      </dsp:nvSpPr>
      <dsp:spPr>
        <a:xfrm>
          <a:off x="1122964" y="435348"/>
          <a:ext cx="215792" cy="252437"/>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1122964" y="435348"/>
        <a:ext cx="215792" cy="252437"/>
      </dsp:txXfrm>
    </dsp:sp>
    <dsp:sp modelId="{1715F48B-5C5A-4357-8ACA-64079DDD9B14}">
      <dsp:nvSpPr>
        <dsp:cNvPr id="0" name=""/>
        <dsp:cNvSpPr/>
      </dsp:nvSpPr>
      <dsp:spPr>
        <a:xfrm>
          <a:off x="1428331" y="256200"/>
          <a:ext cx="1017891" cy="61073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endParaRPr lang="en-US" sz="1300" kern="1200" dirty="0"/>
        </a:p>
      </dsp:txBody>
      <dsp:txXfrm>
        <a:off x="1428331" y="256200"/>
        <a:ext cx="1017891" cy="610734"/>
      </dsp:txXfrm>
    </dsp:sp>
    <dsp:sp modelId="{C12BD421-B70D-466C-8ECC-8E27E9B67858}">
      <dsp:nvSpPr>
        <dsp:cNvPr id="0" name=""/>
        <dsp:cNvSpPr/>
      </dsp:nvSpPr>
      <dsp:spPr>
        <a:xfrm>
          <a:off x="2548011" y="435348"/>
          <a:ext cx="215792" cy="252437"/>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2548011" y="435348"/>
        <a:ext cx="215792" cy="252437"/>
      </dsp:txXfrm>
    </dsp:sp>
    <dsp:sp modelId="{D3F165CC-23BE-499E-9874-C3ECCF7DB65E}">
      <dsp:nvSpPr>
        <dsp:cNvPr id="0" name=""/>
        <dsp:cNvSpPr/>
      </dsp:nvSpPr>
      <dsp:spPr>
        <a:xfrm>
          <a:off x="2853379" y="256200"/>
          <a:ext cx="1017891" cy="61073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endParaRPr lang="en-US" sz="1300" kern="1200" dirty="0"/>
        </a:p>
      </dsp:txBody>
      <dsp:txXfrm>
        <a:off x="2853379" y="256200"/>
        <a:ext cx="1017891" cy="610734"/>
      </dsp:txXfrm>
    </dsp:sp>
    <dsp:sp modelId="{2A2236B6-228C-4D27-ACDA-EB63CD38A247}">
      <dsp:nvSpPr>
        <dsp:cNvPr id="0" name=""/>
        <dsp:cNvSpPr/>
      </dsp:nvSpPr>
      <dsp:spPr>
        <a:xfrm>
          <a:off x="3973059" y="435348"/>
          <a:ext cx="215792" cy="252437"/>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3973059" y="435348"/>
        <a:ext cx="215792" cy="252437"/>
      </dsp:txXfrm>
    </dsp:sp>
    <dsp:sp modelId="{80B1BF7F-4C3B-487A-8EA8-93DFE40DECFB}">
      <dsp:nvSpPr>
        <dsp:cNvPr id="0" name=""/>
        <dsp:cNvSpPr/>
      </dsp:nvSpPr>
      <dsp:spPr>
        <a:xfrm>
          <a:off x="4278427" y="256200"/>
          <a:ext cx="1017891" cy="61073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endParaRPr lang="en-US" sz="1300" kern="1200" dirty="0"/>
        </a:p>
      </dsp:txBody>
      <dsp:txXfrm>
        <a:off x="4278427" y="256200"/>
        <a:ext cx="1017891" cy="610734"/>
      </dsp:txXfrm>
    </dsp:sp>
    <dsp:sp modelId="{FD4FC6E2-C5C8-4CDA-8AC2-4359A05DD03F}">
      <dsp:nvSpPr>
        <dsp:cNvPr id="0" name=""/>
        <dsp:cNvSpPr/>
      </dsp:nvSpPr>
      <dsp:spPr>
        <a:xfrm>
          <a:off x="5398107" y="435348"/>
          <a:ext cx="215792" cy="252437"/>
        </a:xfrm>
        <a:prstGeom prst="rightArrow">
          <a:avLst>
            <a:gd name="adj1" fmla="val 60000"/>
            <a:gd name="adj2" fmla="val 50000"/>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5398107" y="435348"/>
        <a:ext cx="215792" cy="252437"/>
      </dsp:txXfrm>
    </dsp:sp>
    <dsp:sp modelId="{E073FF9F-BE3E-4623-9782-196471B6F514}">
      <dsp:nvSpPr>
        <dsp:cNvPr id="0" name=""/>
        <dsp:cNvSpPr/>
      </dsp:nvSpPr>
      <dsp:spPr>
        <a:xfrm>
          <a:off x="5703475" y="256200"/>
          <a:ext cx="1017891" cy="610734"/>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Alveoli</a:t>
          </a:r>
          <a:endParaRPr lang="en-US" sz="1300" kern="1200" dirty="0"/>
        </a:p>
      </dsp:txBody>
      <dsp:txXfrm>
        <a:off x="5703475" y="256200"/>
        <a:ext cx="1017891" cy="610734"/>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717496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3170667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1211226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3497854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468628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1344449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1453488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1130086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3610832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3591796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0583D05C-7B7D-4C39-9A2A-41CB9DD6FCCB}" type="datetimeFigureOut">
              <a:rPr lang="en-GB" smtClean="0"/>
              <a:pPr/>
              <a:t>04/09/2020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14924C-3CB2-4C44-AAF8-854407DA7A5C}" type="slidenum">
              <a:rPr lang="en-GB" smtClean="0"/>
              <a:pPr/>
              <a:t>‹#›</a:t>
            </a:fld>
            <a:endParaRPr lang="en-GB"/>
          </a:p>
        </p:txBody>
      </p:sp>
    </p:spTree>
    <p:extLst>
      <p:ext uri="{BB962C8B-B14F-4D97-AF65-F5344CB8AC3E}">
        <p14:creationId xmlns:p14="http://schemas.microsoft.com/office/powerpoint/2010/main" val="4096346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583D05C-7B7D-4C39-9A2A-41CB9DD6FCCB}" type="datetimeFigureOut">
              <a:rPr lang="en-GB" smtClean="0"/>
              <a:pPr/>
              <a:t>04/09/2020</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C14924C-3CB2-4C44-AAF8-854407DA7A5C}" type="slidenum">
              <a:rPr lang="en-GB" smtClean="0"/>
              <a:pPr/>
              <a:t>‹#›</a:t>
            </a:fld>
            <a:endParaRPr lang="en-GB"/>
          </a:p>
        </p:txBody>
      </p:sp>
    </p:spTree>
    <p:extLst>
      <p:ext uri="{BB962C8B-B14F-4D97-AF65-F5344CB8AC3E}">
        <p14:creationId xmlns:p14="http://schemas.microsoft.com/office/powerpoint/2010/main" val="4327027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1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8.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9FDD779-DD37-FA4D-AB67-DE59D3BA2374}"/>
              </a:ext>
            </a:extLst>
          </p:cNvPr>
          <p:cNvSpPr txBox="1"/>
          <p:nvPr/>
        </p:nvSpPr>
        <p:spPr>
          <a:xfrm>
            <a:off x="0" y="4121014"/>
            <a:ext cx="6858000" cy="3231654"/>
          </a:xfrm>
          <a:prstGeom prst="rect">
            <a:avLst/>
          </a:prstGeom>
          <a:noFill/>
        </p:spPr>
        <p:txBody>
          <a:bodyPr wrap="square" rtlCol="0">
            <a:spAutoFit/>
          </a:bodyPr>
          <a:lstStyle/>
          <a:p>
            <a:pPr algn="ctr"/>
            <a:r>
              <a:rPr lang="en-US" sz="3600" b="1" u="sng" dirty="0" smtClean="0">
                <a:latin typeface="Gill Sans" panose="020B0502020104020203" pitchFamily="34" charset="-79"/>
                <a:cs typeface="Gill Sans" panose="020B0502020104020203" pitchFamily="34" charset="-79"/>
              </a:rPr>
              <a:t>Paper 1</a:t>
            </a:r>
            <a:endParaRPr lang="en-US" sz="3600" b="1" u="sng" dirty="0">
              <a:latin typeface="Gill Sans" panose="020B0502020104020203" pitchFamily="34" charset="-79"/>
              <a:cs typeface="Gill Sans" panose="020B0502020104020203" pitchFamily="34" charset="-79"/>
            </a:endParaRPr>
          </a:p>
          <a:p>
            <a:pPr algn="ctr"/>
            <a:endParaRPr lang="en-US" sz="3600" dirty="0">
              <a:latin typeface="Gill Sans" panose="020B0502020104020203" pitchFamily="34" charset="-79"/>
              <a:cs typeface="Gill Sans" panose="020B0502020104020203" pitchFamily="34" charset="-79"/>
            </a:endParaRPr>
          </a:p>
          <a:p>
            <a:pPr algn="ctr"/>
            <a:r>
              <a:rPr lang="en-US" sz="3600" dirty="0" smtClean="0">
                <a:latin typeface="Gill Sans" panose="020B0502020104020203" pitchFamily="34" charset="-79"/>
                <a:cs typeface="Gill Sans" panose="020B0502020104020203" pitchFamily="34" charset="-79"/>
              </a:rPr>
              <a:t>Revision </a:t>
            </a:r>
            <a:r>
              <a:rPr lang="en-US" sz="3600" dirty="0">
                <a:latin typeface="Gill Sans" panose="020B0502020104020203" pitchFamily="34" charset="-79"/>
                <a:cs typeface="Gill Sans" panose="020B0502020104020203" pitchFamily="34" charset="-79"/>
              </a:rPr>
              <a:t>Booklet</a:t>
            </a:r>
          </a:p>
          <a:p>
            <a:pPr algn="ctr"/>
            <a:endParaRPr lang="en-US" sz="3600" dirty="0" smtClean="0">
              <a:latin typeface="Gill Sans" panose="020B0502020104020203" pitchFamily="34" charset="-79"/>
              <a:cs typeface="Gill Sans" panose="020B0502020104020203" pitchFamily="34" charset="-79"/>
            </a:endParaRPr>
          </a:p>
          <a:p>
            <a:pPr algn="ctr"/>
            <a:endParaRPr lang="en-US" sz="3600" dirty="0">
              <a:latin typeface="Gill Sans" panose="020B0502020104020203" pitchFamily="34" charset="-79"/>
              <a:cs typeface="Gill Sans" panose="020B0502020104020203" pitchFamily="34" charset="-79"/>
            </a:endParaRPr>
          </a:p>
          <a:p>
            <a:pPr algn="ctr"/>
            <a:r>
              <a:rPr lang="en-US" sz="2400" dirty="0">
                <a:latin typeface="Gill Sans" panose="020B0502020104020203" pitchFamily="34" charset="-79"/>
                <a:cs typeface="Gill Sans" panose="020B0502020104020203" pitchFamily="34" charset="-79"/>
              </a:rPr>
              <a:t>Name: </a:t>
            </a:r>
            <a:r>
              <a:rPr lang="en-US" sz="2400" dirty="0" smtClean="0">
                <a:latin typeface="Gill Sans" panose="020B0502020104020203" pitchFamily="34" charset="-79"/>
                <a:cs typeface="Gill Sans" panose="020B0502020104020203" pitchFamily="34" charset="-79"/>
              </a:rPr>
              <a:t>___________________</a:t>
            </a:r>
            <a:endParaRPr lang="en-US" sz="2400" dirty="0">
              <a:latin typeface="Gill Sans" panose="020B0502020104020203" pitchFamily="34" charset="-79"/>
              <a:cs typeface="Gill Sans" panose="020B0502020104020203" pitchFamily="34" charset="-79"/>
            </a:endParaRPr>
          </a:p>
        </p:txBody>
      </p:sp>
      <p:pic>
        <p:nvPicPr>
          <p:cNvPr id="6" name="Picture 5">
            <a:extLst>
              <a:ext uri="{FF2B5EF4-FFF2-40B4-BE49-F238E27FC236}">
                <a16:creationId xmlns:a16="http://schemas.microsoft.com/office/drawing/2014/main" id="{33B9F6F9-E602-FB4B-8D46-68F3315A35B9}"/>
              </a:ext>
            </a:extLst>
          </p:cNvPr>
          <p:cNvPicPr>
            <a:picLocks noChangeAspect="1"/>
          </p:cNvPicPr>
          <p:nvPr/>
        </p:nvPicPr>
        <p:blipFill>
          <a:blip r:embed="rId2" cstate="print"/>
          <a:stretch>
            <a:fillRect/>
          </a:stretch>
        </p:blipFill>
        <p:spPr>
          <a:xfrm>
            <a:off x="2521535" y="8427155"/>
            <a:ext cx="1767429" cy="771803"/>
          </a:xfrm>
          <a:prstGeom prst="rect">
            <a:avLst/>
          </a:prstGeom>
        </p:spPr>
      </p:pic>
      <p:pic>
        <p:nvPicPr>
          <p:cNvPr id="32770" name="Picture 2" descr="Image result for ecclesfield school"/>
          <p:cNvPicPr>
            <a:picLocks noChangeAspect="1" noChangeArrowheads="1"/>
          </p:cNvPicPr>
          <p:nvPr/>
        </p:nvPicPr>
        <p:blipFill>
          <a:blip r:embed="rId3" cstate="print"/>
          <a:srcRect/>
          <a:stretch>
            <a:fillRect/>
          </a:stretch>
        </p:blipFill>
        <p:spPr bwMode="auto">
          <a:xfrm>
            <a:off x="1794370" y="640451"/>
            <a:ext cx="2970816" cy="3195278"/>
          </a:xfrm>
          <a:prstGeom prst="rect">
            <a:avLst/>
          </a:prstGeom>
          <a:noFill/>
        </p:spPr>
      </p:pic>
    </p:spTree>
    <p:extLst>
      <p:ext uri="{BB962C8B-B14F-4D97-AF65-F5344CB8AC3E}">
        <p14:creationId xmlns:p14="http://schemas.microsoft.com/office/powerpoint/2010/main" val="1842909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282538"/>
            <a:ext cx="2520000" cy="2354423"/>
          </a:xfrm>
          <a:prstGeom prst="rect">
            <a:avLst/>
          </a:prstGeom>
          <a:ln>
            <a:solidFill>
              <a:schemeClr val="tx1"/>
            </a:solidFill>
          </a:ln>
        </p:spPr>
      </p:pic>
      <p:sp>
        <p:nvSpPr>
          <p:cNvPr id="5" name="Rectangle 4"/>
          <p:cNvSpPr/>
          <p:nvPr/>
        </p:nvSpPr>
        <p:spPr>
          <a:xfrm>
            <a:off x="0" y="0"/>
            <a:ext cx="6858000" cy="1200329"/>
          </a:xfrm>
          <a:prstGeom prst="rect">
            <a:avLst/>
          </a:prstGeom>
        </p:spPr>
        <p:txBody>
          <a:bodyPr wrap="square">
            <a:spAutoFit/>
          </a:bodyPr>
          <a:lstStyle/>
          <a:p>
            <a:r>
              <a:rPr lang="en-GB" b="1" dirty="0"/>
              <a:t>GCSE </a:t>
            </a:r>
            <a:r>
              <a:rPr lang="en-GB" b="1" dirty="0" smtClean="0"/>
              <a:t>Planes &amp; Axis: </a:t>
            </a:r>
            <a:r>
              <a:rPr lang="en-GB" b="1" dirty="0"/>
              <a:t>What do I need to know?</a:t>
            </a:r>
          </a:p>
          <a:p>
            <a:r>
              <a:rPr lang="en-GB" dirty="0" smtClean="0"/>
              <a:t>Know the location of the planes of movement and application to examples. </a:t>
            </a:r>
            <a:r>
              <a:rPr lang="en-GB" dirty="0"/>
              <a:t>Know the location of the </a:t>
            </a:r>
            <a:r>
              <a:rPr lang="en-GB" dirty="0" smtClean="0"/>
              <a:t>axis of rotation and </a:t>
            </a:r>
            <a:r>
              <a:rPr lang="en-GB" dirty="0"/>
              <a:t>application to examples</a:t>
            </a:r>
            <a:r>
              <a:rPr lang="en-GB" dirty="0" smtClean="0"/>
              <a:t>.</a:t>
            </a:r>
            <a:endParaRPr lang="en-GB"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217153"/>
            <a:ext cx="2520000" cy="2354423"/>
          </a:xfrm>
          <a:prstGeom prst="rect">
            <a:avLst/>
          </a:prstGeom>
          <a:ln>
            <a:solidFill>
              <a:schemeClr val="tx1"/>
            </a:solidFill>
          </a:ln>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151769"/>
            <a:ext cx="2520000" cy="2754231"/>
          </a:xfrm>
          <a:prstGeom prst="rect">
            <a:avLst/>
          </a:prstGeom>
          <a:ln>
            <a:solidFill>
              <a:schemeClr val="tx1"/>
            </a:solidFill>
          </a:ln>
        </p:spPr>
      </p:pic>
      <p:sp>
        <p:nvSpPr>
          <p:cNvPr id="8" name="TextBox 7"/>
          <p:cNvSpPr txBox="1"/>
          <p:nvPr/>
        </p:nvSpPr>
        <p:spPr>
          <a:xfrm>
            <a:off x="2653183" y="1280027"/>
            <a:ext cx="3921266" cy="338554"/>
          </a:xfrm>
          <a:prstGeom prst="rect">
            <a:avLst/>
          </a:prstGeom>
          <a:noFill/>
        </p:spPr>
        <p:txBody>
          <a:bodyPr wrap="none" rtlCol="0">
            <a:spAutoFit/>
          </a:bodyPr>
          <a:lstStyle/>
          <a:p>
            <a:r>
              <a:rPr lang="en-GB" sz="1600" b="1" dirty="0" smtClean="0"/>
              <a:t>Name of Axis _________________________</a:t>
            </a:r>
          </a:p>
        </p:txBody>
      </p:sp>
      <p:graphicFrame>
        <p:nvGraphicFramePr>
          <p:cNvPr id="9" name="Table 8"/>
          <p:cNvGraphicFramePr>
            <a:graphicFrameLocks noGrp="1"/>
          </p:cNvGraphicFramePr>
          <p:nvPr>
            <p:extLst/>
          </p:nvPr>
        </p:nvGraphicFramePr>
        <p:xfrm>
          <a:off x="2673221" y="1698280"/>
          <a:ext cx="3901228" cy="1938681"/>
        </p:xfrm>
        <a:graphic>
          <a:graphicData uri="http://schemas.openxmlformats.org/drawingml/2006/table">
            <a:tbl>
              <a:tblPr firstRow="1" bandRow="1">
                <a:tableStyleId>{5940675A-B579-460E-94D1-54222C63F5DA}</a:tableStyleId>
              </a:tblPr>
              <a:tblGrid>
                <a:gridCol w="3901228">
                  <a:extLst>
                    <a:ext uri="{9D8B030D-6E8A-4147-A177-3AD203B41FA5}">
                      <a16:colId xmlns:a16="http://schemas.microsoft.com/office/drawing/2014/main" val="3606459196"/>
                    </a:ext>
                  </a:extLst>
                </a:gridCol>
              </a:tblGrid>
              <a:tr h="1249722">
                <a:tc>
                  <a:txBody>
                    <a:bodyPr/>
                    <a:lstStyle/>
                    <a:p>
                      <a:r>
                        <a:rPr lang="en-GB" sz="1600" b="1" dirty="0" smtClean="0"/>
                        <a:t>Description:</a:t>
                      </a:r>
                      <a:endParaRPr lang="en-GB" sz="1600" b="1" dirty="0"/>
                    </a:p>
                  </a:txBody>
                  <a:tcPr/>
                </a:tc>
                <a:extLst>
                  <a:ext uri="{0D108BD9-81ED-4DB2-BD59-A6C34878D82A}">
                    <a16:rowId xmlns:a16="http://schemas.microsoft.com/office/drawing/2014/main" val="1112099237"/>
                  </a:ext>
                </a:extLst>
              </a:tr>
              <a:tr h="688959">
                <a:tc>
                  <a:txBody>
                    <a:bodyPr/>
                    <a:lstStyle/>
                    <a:p>
                      <a:r>
                        <a:rPr lang="en-GB" sz="1600" b="1" dirty="0" smtClean="0"/>
                        <a:t>Movement example:</a:t>
                      </a:r>
                      <a:endParaRPr lang="en-GB" sz="1600" b="1" baseline="0" dirty="0" smtClean="0"/>
                    </a:p>
                    <a:p>
                      <a:endParaRPr lang="en-GB" sz="1600" b="1" baseline="0" dirty="0" smtClean="0"/>
                    </a:p>
                  </a:txBody>
                  <a:tcPr/>
                </a:tc>
                <a:extLst>
                  <a:ext uri="{0D108BD9-81ED-4DB2-BD59-A6C34878D82A}">
                    <a16:rowId xmlns:a16="http://schemas.microsoft.com/office/drawing/2014/main" val="807857266"/>
                  </a:ext>
                </a:extLst>
              </a:tr>
            </a:tbl>
          </a:graphicData>
        </a:graphic>
      </p:graphicFrame>
      <p:sp>
        <p:nvSpPr>
          <p:cNvPr id="10" name="TextBox 9"/>
          <p:cNvSpPr txBox="1"/>
          <p:nvPr/>
        </p:nvSpPr>
        <p:spPr>
          <a:xfrm>
            <a:off x="2673221" y="4214642"/>
            <a:ext cx="3921266" cy="338554"/>
          </a:xfrm>
          <a:prstGeom prst="rect">
            <a:avLst/>
          </a:prstGeom>
          <a:noFill/>
        </p:spPr>
        <p:txBody>
          <a:bodyPr wrap="none" rtlCol="0">
            <a:spAutoFit/>
          </a:bodyPr>
          <a:lstStyle/>
          <a:p>
            <a:r>
              <a:rPr lang="en-GB" sz="1600" b="1" dirty="0" smtClean="0"/>
              <a:t>Name of Axis _________________________</a:t>
            </a:r>
          </a:p>
        </p:txBody>
      </p:sp>
      <p:sp>
        <p:nvSpPr>
          <p:cNvPr id="12" name="TextBox 11"/>
          <p:cNvSpPr txBox="1"/>
          <p:nvPr/>
        </p:nvSpPr>
        <p:spPr>
          <a:xfrm>
            <a:off x="2653183" y="7348036"/>
            <a:ext cx="3921266" cy="338554"/>
          </a:xfrm>
          <a:prstGeom prst="rect">
            <a:avLst/>
          </a:prstGeom>
          <a:noFill/>
        </p:spPr>
        <p:txBody>
          <a:bodyPr wrap="none" rtlCol="0">
            <a:spAutoFit/>
          </a:bodyPr>
          <a:lstStyle/>
          <a:p>
            <a:r>
              <a:rPr lang="en-GB" sz="1600" b="1" dirty="0" smtClean="0"/>
              <a:t>Name of Axis _________________________</a:t>
            </a:r>
          </a:p>
        </p:txBody>
      </p:sp>
      <p:graphicFrame>
        <p:nvGraphicFramePr>
          <p:cNvPr id="14" name="Table 13"/>
          <p:cNvGraphicFramePr>
            <a:graphicFrameLocks noGrp="1"/>
          </p:cNvGraphicFramePr>
          <p:nvPr>
            <p:extLst/>
          </p:nvPr>
        </p:nvGraphicFramePr>
        <p:xfrm>
          <a:off x="2693259" y="4635971"/>
          <a:ext cx="3901228" cy="1938681"/>
        </p:xfrm>
        <a:graphic>
          <a:graphicData uri="http://schemas.openxmlformats.org/drawingml/2006/table">
            <a:tbl>
              <a:tblPr firstRow="1" bandRow="1">
                <a:tableStyleId>{5940675A-B579-460E-94D1-54222C63F5DA}</a:tableStyleId>
              </a:tblPr>
              <a:tblGrid>
                <a:gridCol w="3901228">
                  <a:extLst>
                    <a:ext uri="{9D8B030D-6E8A-4147-A177-3AD203B41FA5}">
                      <a16:colId xmlns:a16="http://schemas.microsoft.com/office/drawing/2014/main" val="3606459196"/>
                    </a:ext>
                  </a:extLst>
                </a:gridCol>
              </a:tblGrid>
              <a:tr h="1249722">
                <a:tc>
                  <a:txBody>
                    <a:bodyPr/>
                    <a:lstStyle/>
                    <a:p>
                      <a:r>
                        <a:rPr lang="en-GB" sz="1600" b="1" dirty="0" smtClean="0"/>
                        <a:t>Description:</a:t>
                      </a:r>
                      <a:endParaRPr lang="en-GB" sz="1600" b="1" dirty="0"/>
                    </a:p>
                  </a:txBody>
                  <a:tcPr/>
                </a:tc>
                <a:extLst>
                  <a:ext uri="{0D108BD9-81ED-4DB2-BD59-A6C34878D82A}">
                    <a16:rowId xmlns:a16="http://schemas.microsoft.com/office/drawing/2014/main" val="1112099237"/>
                  </a:ext>
                </a:extLst>
              </a:tr>
              <a:tr h="688959">
                <a:tc>
                  <a:txBody>
                    <a:bodyPr/>
                    <a:lstStyle/>
                    <a:p>
                      <a:r>
                        <a:rPr lang="en-GB" sz="1600" b="1" dirty="0" smtClean="0"/>
                        <a:t>Movement example:</a:t>
                      </a:r>
                      <a:endParaRPr lang="en-GB" sz="1600" b="1" baseline="0" dirty="0" smtClean="0"/>
                    </a:p>
                    <a:p>
                      <a:endParaRPr lang="en-GB" sz="1600" b="1" baseline="0" dirty="0" smtClean="0"/>
                    </a:p>
                  </a:txBody>
                  <a:tcPr/>
                </a:tc>
                <a:extLst>
                  <a:ext uri="{0D108BD9-81ED-4DB2-BD59-A6C34878D82A}">
                    <a16:rowId xmlns:a16="http://schemas.microsoft.com/office/drawing/2014/main" val="807857266"/>
                  </a:ext>
                </a:extLst>
              </a:tr>
            </a:tbl>
          </a:graphicData>
        </a:graphic>
      </p:graphicFrame>
      <p:graphicFrame>
        <p:nvGraphicFramePr>
          <p:cNvPr id="15" name="Table 14"/>
          <p:cNvGraphicFramePr>
            <a:graphicFrameLocks noGrp="1"/>
          </p:cNvGraphicFramePr>
          <p:nvPr>
            <p:extLst/>
          </p:nvPr>
        </p:nvGraphicFramePr>
        <p:xfrm>
          <a:off x="2673221" y="7814567"/>
          <a:ext cx="3901228" cy="1938681"/>
        </p:xfrm>
        <a:graphic>
          <a:graphicData uri="http://schemas.openxmlformats.org/drawingml/2006/table">
            <a:tbl>
              <a:tblPr firstRow="1" bandRow="1">
                <a:tableStyleId>{5940675A-B579-460E-94D1-54222C63F5DA}</a:tableStyleId>
              </a:tblPr>
              <a:tblGrid>
                <a:gridCol w="3901228">
                  <a:extLst>
                    <a:ext uri="{9D8B030D-6E8A-4147-A177-3AD203B41FA5}">
                      <a16:colId xmlns:a16="http://schemas.microsoft.com/office/drawing/2014/main" val="3606459196"/>
                    </a:ext>
                  </a:extLst>
                </a:gridCol>
              </a:tblGrid>
              <a:tr h="1249722">
                <a:tc>
                  <a:txBody>
                    <a:bodyPr/>
                    <a:lstStyle/>
                    <a:p>
                      <a:r>
                        <a:rPr lang="en-GB" sz="1600" b="1" dirty="0" smtClean="0"/>
                        <a:t>Description:</a:t>
                      </a:r>
                      <a:endParaRPr lang="en-GB" sz="1600" b="1" dirty="0"/>
                    </a:p>
                  </a:txBody>
                  <a:tcPr/>
                </a:tc>
                <a:extLst>
                  <a:ext uri="{0D108BD9-81ED-4DB2-BD59-A6C34878D82A}">
                    <a16:rowId xmlns:a16="http://schemas.microsoft.com/office/drawing/2014/main" val="1112099237"/>
                  </a:ext>
                </a:extLst>
              </a:tr>
              <a:tr h="688959">
                <a:tc>
                  <a:txBody>
                    <a:bodyPr/>
                    <a:lstStyle/>
                    <a:p>
                      <a:r>
                        <a:rPr lang="en-GB" sz="1600" b="1" dirty="0" smtClean="0"/>
                        <a:t>Movement example:</a:t>
                      </a:r>
                      <a:endParaRPr lang="en-GB" sz="1600" b="1" baseline="0" dirty="0" smtClean="0"/>
                    </a:p>
                    <a:p>
                      <a:endParaRPr lang="en-GB" sz="1600" b="1" baseline="0" dirty="0" smtClean="0"/>
                    </a:p>
                  </a:txBody>
                  <a:tcPr/>
                </a:tc>
                <a:extLst>
                  <a:ext uri="{0D108BD9-81ED-4DB2-BD59-A6C34878D82A}">
                    <a16:rowId xmlns:a16="http://schemas.microsoft.com/office/drawing/2014/main" val="807857266"/>
                  </a:ext>
                </a:extLst>
              </a:tr>
            </a:tbl>
          </a:graphicData>
        </a:graphic>
      </p:graphicFrame>
    </p:spTree>
    <p:extLst>
      <p:ext uri="{BB962C8B-B14F-4D97-AF65-F5344CB8AC3E}">
        <p14:creationId xmlns:p14="http://schemas.microsoft.com/office/powerpoint/2010/main" val="1636387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6858000" cy="1200329"/>
          </a:xfrm>
          <a:prstGeom prst="rect">
            <a:avLst/>
          </a:prstGeom>
        </p:spPr>
        <p:txBody>
          <a:bodyPr wrap="square">
            <a:spAutoFit/>
          </a:bodyPr>
          <a:lstStyle/>
          <a:p>
            <a:r>
              <a:rPr lang="en-GB" b="1" dirty="0"/>
              <a:t>GCSE </a:t>
            </a:r>
            <a:r>
              <a:rPr lang="en-GB" b="1" dirty="0" smtClean="0"/>
              <a:t>Planes &amp; Axis: </a:t>
            </a:r>
            <a:r>
              <a:rPr lang="en-GB" b="1" dirty="0"/>
              <a:t>What do I need to know?</a:t>
            </a:r>
          </a:p>
          <a:p>
            <a:r>
              <a:rPr lang="en-GB" dirty="0" smtClean="0"/>
              <a:t>Know the location of the planes of movement and application to examples. </a:t>
            </a:r>
            <a:r>
              <a:rPr lang="en-GB" dirty="0"/>
              <a:t>Know the location of the </a:t>
            </a:r>
            <a:r>
              <a:rPr lang="en-GB" dirty="0" smtClean="0"/>
              <a:t>axis of rotation and </a:t>
            </a:r>
            <a:r>
              <a:rPr lang="en-GB" dirty="0"/>
              <a:t>application to examples</a:t>
            </a:r>
            <a:r>
              <a:rPr lang="en-GB" dirty="0" smtClean="0"/>
              <a:t>.</a:t>
            </a:r>
            <a:endParaRPr lang="en-GB" dirty="0"/>
          </a:p>
        </p:txBody>
      </p:sp>
      <p:sp>
        <p:nvSpPr>
          <p:cNvPr id="8" name="TextBox 7"/>
          <p:cNvSpPr txBox="1"/>
          <p:nvPr/>
        </p:nvSpPr>
        <p:spPr>
          <a:xfrm>
            <a:off x="1623527" y="1280027"/>
            <a:ext cx="5072750" cy="338554"/>
          </a:xfrm>
          <a:prstGeom prst="rect">
            <a:avLst/>
          </a:prstGeom>
          <a:noFill/>
        </p:spPr>
        <p:txBody>
          <a:bodyPr wrap="square" rtlCol="0">
            <a:spAutoFit/>
          </a:bodyPr>
          <a:lstStyle/>
          <a:p>
            <a:r>
              <a:rPr lang="en-GB" sz="1600" b="1" dirty="0" smtClean="0"/>
              <a:t>Name of Plane _________________________</a:t>
            </a:r>
          </a:p>
        </p:txBody>
      </p:sp>
      <p:graphicFrame>
        <p:nvGraphicFramePr>
          <p:cNvPr id="9" name="Table 8"/>
          <p:cNvGraphicFramePr>
            <a:graphicFrameLocks noGrp="1"/>
          </p:cNvGraphicFramePr>
          <p:nvPr>
            <p:extLst/>
          </p:nvPr>
        </p:nvGraphicFramePr>
        <p:xfrm>
          <a:off x="1623527" y="1698279"/>
          <a:ext cx="4950922" cy="2316480"/>
        </p:xfrm>
        <a:graphic>
          <a:graphicData uri="http://schemas.openxmlformats.org/drawingml/2006/table">
            <a:tbl>
              <a:tblPr firstRow="1" bandRow="1">
                <a:tableStyleId>{5940675A-B579-460E-94D1-54222C63F5DA}</a:tableStyleId>
              </a:tblPr>
              <a:tblGrid>
                <a:gridCol w="4950922">
                  <a:extLst>
                    <a:ext uri="{9D8B030D-6E8A-4147-A177-3AD203B41FA5}">
                      <a16:colId xmlns:a16="http://schemas.microsoft.com/office/drawing/2014/main" val="3606459196"/>
                    </a:ext>
                  </a:extLst>
                </a:gridCol>
              </a:tblGrid>
              <a:tr h="310633">
                <a:tc>
                  <a:txBody>
                    <a:bodyPr/>
                    <a:lstStyle/>
                    <a:p>
                      <a:r>
                        <a:rPr lang="en-GB" sz="1600" b="1" dirty="0" smtClean="0"/>
                        <a:t>Description:</a:t>
                      </a:r>
                    </a:p>
                    <a:p>
                      <a:endParaRPr lang="en-GB" sz="1600" b="1" dirty="0" smtClean="0"/>
                    </a:p>
                    <a:p>
                      <a:endParaRPr lang="en-GB" sz="1600" b="1" dirty="0"/>
                    </a:p>
                  </a:txBody>
                  <a:tcPr/>
                </a:tc>
                <a:extLst>
                  <a:ext uri="{0D108BD9-81ED-4DB2-BD59-A6C34878D82A}">
                    <a16:rowId xmlns:a16="http://schemas.microsoft.com/office/drawing/2014/main" val="1112099237"/>
                  </a:ext>
                </a:extLst>
              </a:tr>
              <a:tr h="185583">
                <a:tc>
                  <a:txBody>
                    <a:bodyPr/>
                    <a:lstStyle/>
                    <a:p>
                      <a:r>
                        <a:rPr lang="en-GB" sz="1600" b="1" dirty="0" smtClean="0"/>
                        <a:t>Linked Movements:</a:t>
                      </a:r>
                    </a:p>
                    <a:p>
                      <a:endParaRPr lang="en-GB" sz="1600" b="1" baseline="0" dirty="0" smtClean="0"/>
                    </a:p>
                  </a:txBody>
                  <a:tcPr/>
                </a:tc>
                <a:extLst>
                  <a:ext uri="{0D108BD9-81ED-4DB2-BD59-A6C34878D82A}">
                    <a16:rowId xmlns:a16="http://schemas.microsoft.com/office/drawing/2014/main" val="807857266"/>
                  </a:ext>
                </a:extLst>
              </a:tr>
              <a:tr h="0">
                <a:tc>
                  <a:txBody>
                    <a:bodyPr/>
                    <a:lstStyle/>
                    <a:p>
                      <a:r>
                        <a:rPr lang="en-GB" sz="1600" b="1" dirty="0" smtClean="0"/>
                        <a:t>Linked Axis:</a:t>
                      </a:r>
                      <a:endParaRPr lang="en-GB" sz="1600" b="1" dirty="0"/>
                    </a:p>
                  </a:txBody>
                  <a:tcPr/>
                </a:tc>
                <a:extLst>
                  <a:ext uri="{0D108BD9-81ED-4DB2-BD59-A6C34878D82A}">
                    <a16:rowId xmlns:a16="http://schemas.microsoft.com/office/drawing/2014/main" val="3314111213"/>
                  </a:ext>
                </a:extLst>
              </a:tr>
              <a:tr h="310633">
                <a:tc>
                  <a:txBody>
                    <a:bodyPr/>
                    <a:lstStyle/>
                    <a:p>
                      <a:r>
                        <a:rPr lang="en-GB" sz="1600" b="1" dirty="0" smtClean="0"/>
                        <a:t>Example:</a:t>
                      </a:r>
                    </a:p>
                    <a:p>
                      <a:endParaRPr lang="en-GB" sz="1600" b="1" dirty="0"/>
                    </a:p>
                  </a:txBody>
                  <a:tcPr/>
                </a:tc>
                <a:extLst>
                  <a:ext uri="{0D108BD9-81ED-4DB2-BD59-A6C34878D82A}">
                    <a16:rowId xmlns:a16="http://schemas.microsoft.com/office/drawing/2014/main" val="1437447794"/>
                  </a:ext>
                </a:extLst>
              </a:tr>
            </a:tbl>
          </a:graphicData>
        </a:graphic>
      </p:graphicFrame>
      <p:pic>
        <p:nvPicPr>
          <p:cNvPr id="2" name="Picture 1"/>
          <p:cNvPicPr>
            <a:picLocks noChangeAspect="1"/>
          </p:cNvPicPr>
          <p:nvPr/>
        </p:nvPicPr>
        <p:blipFill rotWithShape="1">
          <a:blip r:embed="rId2" cstate="print"/>
          <a:srcRect t="10306"/>
          <a:stretch/>
        </p:blipFill>
        <p:spPr>
          <a:xfrm>
            <a:off x="256689" y="1882582"/>
            <a:ext cx="1162050" cy="1947873"/>
          </a:xfrm>
          <a:prstGeom prst="rect">
            <a:avLst/>
          </a:prstGeom>
        </p:spPr>
      </p:pic>
      <p:pic>
        <p:nvPicPr>
          <p:cNvPr id="3" name="Picture 2"/>
          <p:cNvPicPr>
            <a:picLocks noChangeAspect="1"/>
          </p:cNvPicPr>
          <p:nvPr/>
        </p:nvPicPr>
        <p:blipFill rotWithShape="1">
          <a:blip r:embed="rId3" cstate="print"/>
          <a:srcRect t="8609"/>
          <a:stretch/>
        </p:blipFill>
        <p:spPr>
          <a:xfrm>
            <a:off x="51902" y="4754073"/>
            <a:ext cx="1571625" cy="1958614"/>
          </a:xfrm>
          <a:prstGeom prst="rect">
            <a:avLst/>
          </a:prstGeom>
        </p:spPr>
      </p:pic>
      <p:sp>
        <p:nvSpPr>
          <p:cNvPr id="14" name="TextBox 13"/>
          <p:cNvSpPr txBox="1"/>
          <p:nvPr/>
        </p:nvSpPr>
        <p:spPr>
          <a:xfrm>
            <a:off x="1581539" y="4155849"/>
            <a:ext cx="5072750" cy="338554"/>
          </a:xfrm>
          <a:prstGeom prst="rect">
            <a:avLst/>
          </a:prstGeom>
          <a:noFill/>
        </p:spPr>
        <p:txBody>
          <a:bodyPr wrap="square" rtlCol="0">
            <a:spAutoFit/>
          </a:bodyPr>
          <a:lstStyle/>
          <a:p>
            <a:r>
              <a:rPr lang="en-GB" sz="1600" b="1" dirty="0" smtClean="0"/>
              <a:t>Name of Plane _________________________</a:t>
            </a:r>
          </a:p>
        </p:txBody>
      </p:sp>
      <p:graphicFrame>
        <p:nvGraphicFramePr>
          <p:cNvPr id="15" name="Table 14"/>
          <p:cNvGraphicFramePr>
            <a:graphicFrameLocks noGrp="1"/>
          </p:cNvGraphicFramePr>
          <p:nvPr>
            <p:extLst/>
          </p:nvPr>
        </p:nvGraphicFramePr>
        <p:xfrm>
          <a:off x="1581539" y="4574101"/>
          <a:ext cx="4950922" cy="2316480"/>
        </p:xfrm>
        <a:graphic>
          <a:graphicData uri="http://schemas.openxmlformats.org/drawingml/2006/table">
            <a:tbl>
              <a:tblPr firstRow="1" bandRow="1">
                <a:tableStyleId>{5940675A-B579-460E-94D1-54222C63F5DA}</a:tableStyleId>
              </a:tblPr>
              <a:tblGrid>
                <a:gridCol w="4950922">
                  <a:extLst>
                    <a:ext uri="{9D8B030D-6E8A-4147-A177-3AD203B41FA5}">
                      <a16:colId xmlns:a16="http://schemas.microsoft.com/office/drawing/2014/main" val="3606459196"/>
                    </a:ext>
                  </a:extLst>
                </a:gridCol>
              </a:tblGrid>
              <a:tr h="310633">
                <a:tc>
                  <a:txBody>
                    <a:bodyPr/>
                    <a:lstStyle/>
                    <a:p>
                      <a:r>
                        <a:rPr lang="en-GB" sz="1600" b="1" dirty="0" smtClean="0"/>
                        <a:t>Description:</a:t>
                      </a:r>
                    </a:p>
                    <a:p>
                      <a:endParaRPr lang="en-GB" sz="1600" b="1" dirty="0" smtClean="0"/>
                    </a:p>
                    <a:p>
                      <a:endParaRPr lang="en-GB" sz="1600" b="1" dirty="0"/>
                    </a:p>
                  </a:txBody>
                  <a:tcPr/>
                </a:tc>
                <a:extLst>
                  <a:ext uri="{0D108BD9-81ED-4DB2-BD59-A6C34878D82A}">
                    <a16:rowId xmlns:a16="http://schemas.microsoft.com/office/drawing/2014/main" val="1112099237"/>
                  </a:ext>
                </a:extLst>
              </a:tr>
              <a:tr h="185583">
                <a:tc>
                  <a:txBody>
                    <a:bodyPr/>
                    <a:lstStyle/>
                    <a:p>
                      <a:r>
                        <a:rPr lang="en-GB" sz="1600" b="1" dirty="0" smtClean="0"/>
                        <a:t>Linked Movements:</a:t>
                      </a:r>
                    </a:p>
                    <a:p>
                      <a:endParaRPr lang="en-GB" sz="1600" b="1" baseline="0" dirty="0" smtClean="0"/>
                    </a:p>
                  </a:txBody>
                  <a:tcPr/>
                </a:tc>
                <a:extLst>
                  <a:ext uri="{0D108BD9-81ED-4DB2-BD59-A6C34878D82A}">
                    <a16:rowId xmlns:a16="http://schemas.microsoft.com/office/drawing/2014/main" val="807857266"/>
                  </a:ext>
                </a:extLst>
              </a:tr>
              <a:tr h="0">
                <a:tc>
                  <a:txBody>
                    <a:bodyPr/>
                    <a:lstStyle/>
                    <a:p>
                      <a:r>
                        <a:rPr lang="en-GB" sz="1600" b="1" dirty="0" smtClean="0"/>
                        <a:t>Linked Axis:</a:t>
                      </a:r>
                      <a:endParaRPr lang="en-GB" sz="1600" b="1" dirty="0"/>
                    </a:p>
                  </a:txBody>
                  <a:tcPr/>
                </a:tc>
                <a:extLst>
                  <a:ext uri="{0D108BD9-81ED-4DB2-BD59-A6C34878D82A}">
                    <a16:rowId xmlns:a16="http://schemas.microsoft.com/office/drawing/2014/main" val="3314111213"/>
                  </a:ext>
                </a:extLst>
              </a:tr>
              <a:tr h="310633">
                <a:tc>
                  <a:txBody>
                    <a:bodyPr/>
                    <a:lstStyle/>
                    <a:p>
                      <a:r>
                        <a:rPr lang="en-GB" sz="1600" b="1" dirty="0" smtClean="0"/>
                        <a:t>Example:</a:t>
                      </a:r>
                    </a:p>
                    <a:p>
                      <a:endParaRPr lang="en-GB" sz="1600" b="1" dirty="0"/>
                    </a:p>
                  </a:txBody>
                  <a:tcPr/>
                </a:tc>
                <a:extLst>
                  <a:ext uri="{0D108BD9-81ED-4DB2-BD59-A6C34878D82A}">
                    <a16:rowId xmlns:a16="http://schemas.microsoft.com/office/drawing/2014/main" val="1437447794"/>
                  </a:ext>
                </a:extLst>
              </a:tr>
            </a:tbl>
          </a:graphicData>
        </a:graphic>
      </p:graphicFrame>
      <p:sp>
        <p:nvSpPr>
          <p:cNvPr id="16" name="TextBox 15"/>
          <p:cNvSpPr txBox="1"/>
          <p:nvPr/>
        </p:nvSpPr>
        <p:spPr>
          <a:xfrm>
            <a:off x="1581539" y="7031671"/>
            <a:ext cx="5072750" cy="338554"/>
          </a:xfrm>
          <a:prstGeom prst="rect">
            <a:avLst/>
          </a:prstGeom>
          <a:noFill/>
        </p:spPr>
        <p:txBody>
          <a:bodyPr wrap="square" rtlCol="0">
            <a:spAutoFit/>
          </a:bodyPr>
          <a:lstStyle/>
          <a:p>
            <a:r>
              <a:rPr lang="en-GB" sz="1600" b="1" dirty="0" smtClean="0"/>
              <a:t>Name of Plane _________________________</a:t>
            </a:r>
          </a:p>
        </p:txBody>
      </p:sp>
      <p:graphicFrame>
        <p:nvGraphicFramePr>
          <p:cNvPr id="17" name="Table 16"/>
          <p:cNvGraphicFramePr>
            <a:graphicFrameLocks noGrp="1"/>
          </p:cNvGraphicFramePr>
          <p:nvPr>
            <p:extLst/>
          </p:nvPr>
        </p:nvGraphicFramePr>
        <p:xfrm>
          <a:off x="1581539" y="7449923"/>
          <a:ext cx="4950922" cy="2316480"/>
        </p:xfrm>
        <a:graphic>
          <a:graphicData uri="http://schemas.openxmlformats.org/drawingml/2006/table">
            <a:tbl>
              <a:tblPr firstRow="1" bandRow="1">
                <a:tableStyleId>{5940675A-B579-460E-94D1-54222C63F5DA}</a:tableStyleId>
              </a:tblPr>
              <a:tblGrid>
                <a:gridCol w="4950922">
                  <a:extLst>
                    <a:ext uri="{9D8B030D-6E8A-4147-A177-3AD203B41FA5}">
                      <a16:colId xmlns:a16="http://schemas.microsoft.com/office/drawing/2014/main" val="3606459196"/>
                    </a:ext>
                  </a:extLst>
                </a:gridCol>
              </a:tblGrid>
              <a:tr h="310633">
                <a:tc>
                  <a:txBody>
                    <a:bodyPr/>
                    <a:lstStyle/>
                    <a:p>
                      <a:r>
                        <a:rPr lang="en-GB" sz="1600" b="1" dirty="0" smtClean="0"/>
                        <a:t>Description:</a:t>
                      </a:r>
                    </a:p>
                    <a:p>
                      <a:endParaRPr lang="en-GB" sz="1600" b="1" dirty="0" smtClean="0"/>
                    </a:p>
                    <a:p>
                      <a:endParaRPr lang="en-GB" sz="1600" b="1" dirty="0"/>
                    </a:p>
                  </a:txBody>
                  <a:tcPr/>
                </a:tc>
                <a:extLst>
                  <a:ext uri="{0D108BD9-81ED-4DB2-BD59-A6C34878D82A}">
                    <a16:rowId xmlns:a16="http://schemas.microsoft.com/office/drawing/2014/main" val="1112099237"/>
                  </a:ext>
                </a:extLst>
              </a:tr>
              <a:tr h="185583">
                <a:tc>
                  <a:txBody>
                    <a:bodyPr/>
                    <a:lstStyle/>
                    <a:p>
                      <a:r>
                        <a:rPr lang="en-GB" sz="1600" b="1" dirty="0" smtClean="0"/>
                        <a:t>Linked Movements:</a:t>
                      </a:r>
                    </a:p>
                    <a:p>
                      <a:endParaRPr lang="en-GB" sz="1600" b="1" baseline="0" dirty="0" smtClean="0"/>
                    </a:p>
                  </a:txBody>
                  <a:tcPr/>
                </a:tc>
                <a:extLst>
                  <a:ext uri="{0D108BD9-81ED-4DB2-BD59-A6C34878D82A}">
                    <a16:rowId xmlns:a16="http://schemas.microsoft.com/office/drawing/2014/main" val="807857266"/>
                  </a:ext>
                </a:extLst>
              </a:tr>
              <a:tr h="0">
                <a:tc>
                  <a:txBody>
                    <a:bodyPr/>
                    <a:lstStyle/>
                    <a:p>
                      <a:r>
                        <a:rPr lang="en-GB" sz="1600" b="1" dirty="0" smtClean="0"/>
                        <a:t>Linked Axis:</a:t>
                      </a:r>
                      <a:endParaRPr lang="en-GB" sz="1600" b="1" dirty="0"/>
                    </a:p>
                  </a:txBody>
                  <a:tcPr/>
                </a:tc>
                <a:extLst>
                  <a:ext uri="{0D108BD9-81ED-4DB2-BD59-A6C34878D82A}">
                    <a16:rowId xmlns:a16="http://schemas.microsoft.com/office/drawing/2014/main" val="3314111213"/>
                  </a:ext>
                </a:extLst>
              </a:tr>
              <a:tr h="310633">
                <a:tc>
                  <a:txBody>
                    <a:bodyPr/>
                    <a:lstStyle/>
                    <a:p>
                      <a:r>
                        <a:rPr lang="en-GB" sz="1600" b="1" dirty="0" smtClean="0"/>
                        <a:t>Example:</a:t>
                      </a:r>
                    </a:p>
                    <a:p>
                      <a:endParaRPr lang="en-GB" sz="1600" b="1" dirty="0"/>
                    </a:p>
                  </a:txBody>
                  <a:tcPr/>
                </a:tc>
                <a:extLst>
                  <a:ext uri="{0D108BD9-81ED-4DB2-BD59-A6C34878D82A}">
                    <a16:rowId xmlns:a16="http://schemas.microsoft.com/office/drawing/2014/main" val="1437447794"/>
                  </a:ext>
                </a:extLst>
              </a:tr>
            </a:tbl>
          </a:graphicData>
        </a:graphic>
      </p:graphicFrame>
      <p:pic>
        <p:nvPicPr>
          <p:cNvPr id="18" name="Picture 17"/>
          <p:cNvPicPr>
            <a:picLocks noChangeAspect="1"/>
          </p:cNvPicPr>
          <p:nvPr/>
        </p:nvPicPr>
        <p:blipFill>
          <a:blip r:embed="rId4" cstate="print"/>
          <a:stretch>
            <a:fillRect/>
          </a:stretch>
        </p:blipFill>
        <p:spPr>
          <a:xfrm>
            <a:off x="332889" y="7617563"/>
            <a:ext cx="1009650" cy="1981200"/>
          </a:xfrm>
          <a:prstGeom prst="rect">
            <a:avLst/>
          </a:prstGeom>
        </p:spPr>
      </p:pic>
    </p:spTree>
    <p:extLst>
      <p:ext uri="{BB962C8B-B14F-4D97-AF65-F5344CB8AC3E}">
        <p14:creationId xmlns:p14="http://schemas.microsoft.com/office/powerpoint/2010/main" val="1006178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562212" y="620416"/>
            <a:ext cx="5733575" cy="8665167"/>
          </a:xfrm>
          <a:prstGeom prst="rect">
            <a:avLst/>
          </a:prstGeom>
        </p:spPr>
      </p:pic>
    </p:spTree>
    <p:extLst>
      <p:ext uri="{BB962C8B-B14F-4D97-AF65-F5344CB8AC3E}">
        <p14:creationId xmlns:p14="http://schemas.microsoft.com/office/powerpoint/2010/main" val="1931238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0"/>
            <a:ext cx="6858000" cy="1200329"/>
          </a:xfrm>
          <a:prstGeom prst="rect">
            <a:avLst/>
          </a:prstGeom>
          <a:noFill/>
        </p:spPr>
        <p:txBody>
          <a:bodyPr wrap="square" rtlCol="0">
            <a:spAutoFit/>
          </a:bodyPr>
          <a:lstStyle/>
          <a:p>
            <a:r>
              <a:rPr lang="en-GB" b="1" dirty="0" smtClean="0"/>
              <a:t>GCSE Cardiovascular System: What do I need to know?</a:t>
            </a:r>
          </a:p>
          <a:p>
            <a:r>
              <a:rPr lang="en-GB" dirty="0" smtClean="0"/>
              <a:t>Know the double circulatory system, know the different types of blood vessel, understand the pathway of blood through the heart, know the equation for cardiac output, know the role of red blood cells.</a:t>
            </a:r>
            <a:endParaRPr lang="en-GB"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1" y="1984102"/>
            <a:ext cx="5943600" cy="2981325"/>
          </a:xfrm>
          <a:prstGeom prst="rect">
            <a:avLst/>
          </a:prstGeom>
        </p:spPr>
      </p:pic>
      <p:sp>
        <p:nvSpPr>
          <p:cNvPr id="3" name="Rectangle 2"/>
          <p:cNvSpPr/>
          <p:nvPr/>
        </p:nvSpPr>
        <p:spPr>
          <a:xfrm>
            <a:off x="5169159" y="2351315"/>
            <a:ext cx="1212981" cy="261258"/>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5589036" y="3109787"/>
            <a:ext cx="1212981" cy="261258"/>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5332445" y="3434435"/>
            <a:ext cx="1212981" cy="261258"/>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5435081" y="4069302"/>
            <a:ext cx="1212981" cy="261258"/>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93304" y="3976773"/>
            <a:ext cx="1212981" cy="261258"/>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93304" y="4377405"/>
            <a:ext cx="1212981" cy="513377"/>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93303" y="3463396"/>
            <a:ext cx="1212981" cy="513377"/>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93303" y="2924546"/>
            <a:ext cx="1212981" cy="513377"/>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b="9653"/>
          <a:stretch/>
        </p:blipFill>
        <p:spPr>
          <a:xfrm>
            <a:off x="1" y="4965427"/>
            <a:ext cx="6858000" cy="4925024"/>
          </a:xfrm>
          <a:prstGeom prst="rect">
            <a:avLst/>
          </a:prstGeom>
        </p:spPr>
      </p:pic>
      <p:sp>
        <p:nvSpPr>
          <p:cNvPr id="14" name="Rectangle 13"/>
          <p:cNvSpPr/>
          <p:nvPr/>
        </p:nvSpPr>
        <p:spPr>
          <a:xfrm>
            <a:off x="5435082" y="6249016"/>
            <a:ext cx="1422920" cy="324648"/>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5435082" y="6807649"/>
            <a:ext cx="1422920" cy="324648"/>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20716" y="6801667"/>
            <a:ext cx="1586280" cy="330630"/>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p:nvSpPr>
        <p:spPr>
          <a:xfrm>
            <a:off x="6994" y="8315316"/>
            <a:ext cx="1422920" cy="324648"/>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3" name="Table 12"/>
          <p:cNvGraphicFramePr>
            <a:graphicFrameLocks noGrp="1"/>
          </p:cNvGraphicFramePr>
          <p:nvPr>
            <p:extLst/>
          </p:nvPr>
        </p:nvGraphicFramePr>
        <p:xfrm>
          <a:off x="93303" y="1210598"/>
          <a:ext cx="6708714" cy="741680"/>
        </p:xfrm>
        <a:graphic>
          <a:graphicData uri="http://schemas.openxmlformats.org/drawingml/2006/table">
            <a:tbl>
              <a:tblPr firstRow="1" bandRow="1">
                <a:tableStyleId>{5940675A-B579-460E-94D1-54222C63F5DA}</a:tableStyleId>
              </a:tblPr>
              <a:tblGrid>
                <a:gridCol w="1511562">
                  <a:extLst>
                    <a:ext uri="{9D8B030D-6E8A-4147-A177-3AD203B41FA5}">
                      <a16:colId xmlns:a16="http://schemas.microsoft.com/office/drawing/2014/main" val="1956626400"/>
                    </a:ext>
                  </a:extLst>
                </a:gridCol>
                <a:gridCol w="5197152">
                  <a:extLst>
                    <a:ext uri="{9D8B030D-6E8A-4147-A177-3AD203B41FA5}">
                      <a16:colId xmlns:a16="http://schemas.microsoft.com/office/drawing/2014/main" val="1654209717"/>
                    </a:ext>
                  </a:extLst>
                </a:gridCol>
              </a:tblGrid>
              <a:tr h="370840">
                <a:tc>
                  <a:txBody>
                    <a:bodyPr/>
                    <a:lstStyle/>
                    <a:p>
                      <a:r>
                        <a:rPr lang="en-GB" dirty="0" smtClean="0"/>
                        <a:t>Pulmonary System</a:t>
                      </a:r>
                      <a:endParaRPr lang="en-GB" dirty="0"/>
                    </a:p>
                  </a:txBody>
                  <a:tcPr/>
                </a:tc>
                <a:tc>
                  <a:txBody>
                    <a:bodyPr/>
                    <a:lstStyle/>
                    <a:p>
                      <a:r>
                        <a:rPr lang="en-GB" dirty="0" smtClean="0"/>
                        <a:t>Pumps blood from…</a:t>
                      </a:r>
                      <a:endParaRPr lang="en-GB" dirty="0"/>
                    </a:p>
                  </a:txBody>
                  <a:tcPr/>
                </a:tc>
                <a:extLst>
                  <a:ext uri="{0D108BD9-81ED-4DB2-BD59-A6C34878D82A}">
                    <a16:rowId xmlns:a16="http://schemas.microsoft.com/office/drawing/2014/main" val="446597120"/>
                  </a:ext>
                </a:extLst>
              </a:tr>
              <a:tr h="370840">
                <a:tc>
                  <a:txBody>
                    <a:bodyPr/>
                    <a:lstStyle/>
                    <a:p>
                      <a:r>
                        <a:rPr lang="en-GB" dirty="0" smtClean="0"/>
                        <a:t>Systemic System</a:t>
                      </a:r>
                      <a:endParaRPr lang="en-GB" dirty="0"/>
                    </a:p>
                  </a:txBody>
                  <a:tcPr/>
                </a:tc>
                <a:tc>
                  <a:txBody>
                    <a:bodyPr/>
                    <a:lstStyle/>
                    <a:p>
                      <a:r>
                        <a:rPr lang="en-GB" dirty="0" smtClean="0"/>
                        <a:t>Pumps blood from…</a:t>
                      </a:r>
                      <a:endParaRPr lang="en-GB" dirty="0"/>
                    </a:p>
                  </a:txBody>
                  <a:tcPr/>
                </a:tc>
                <a:extLst>
                  <a:ext uri="{0D108BD9-81ED-4DB2-BD59-A6C34878D82A}">
                    <a16:rowId xmlns:a16="http://schemas.microsoft.com/office/drawing/2014/main" val="1888416922"/>
                  </a:ext>
                </a:extLst>
              </a:tr>
            </a:tbl>
          </a:graphicData>
        </a:graphic>
      </p:graphicFrame>
    </p:spTree>
    <p:extLst>
      <p:ext uri="{BB962C8B-B14F-4D97-AF65-F5344CB8AC3E}">
        <p14:creationId xmlns:p14="http://schemas.microsoft.com/office/powerpoint/2010/main" val="40836214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0"/>
            <a:ext cx="6858000" cy="1200329"/>
          </a:xfrm>
          <a:prstGeom prst="rect">
            <a:avLst/>
          </a:prstGeom>
          <a:noFill/>
        </p:spPr>
        <p:txBody>
          <a:bodyPr wrap="square" rtlCol="0">
            <a:spAutoFit/>
          </a:bodyPr>
          <a:lstStyle/>
          <a:p>
            <a:r>
              <a:rPr lang="en-GB" b="1" dirty="0" smtClean="0"/>
              <a:t>GCSE Cardiovascular System: What do I need to know?</a:t>
            </a:r>
          </a:p>
          <a:p>
            <a:r>
              <a:rPr lang="en-GB" dirty="0" smtClean="0"/>
              <a:t>Know the double circulatory system, know the different types of blood vessel, understand the pathway of blood through the heart, know the equation for cardiac output, know the role of red blood cells.</a:t>
            </a:r>
            <a:endParaRPr lang="en-GB"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894" y="1353036"/>
            <a:ext cx="5943600" cy="3952875"/>
          </a:xfrm>
          <a:prstGeom prst="rect">
            <a:avLst/>
          </a:prstGeom>
        </p:spPr>
      </p:pic>
      <p:sp>
        <p:nvSpPr>
          <p:cNvPr id="6" name="Rectangle 5"/>
          <p:cNvSpPr/>
          <p:nvPr/>
        </p:nvSpPr>
        <p:spPr>
          <a:xfrm>
            <a:off x="962890" y="1714500"/>
            <a:ext cx="914400" cy="219075"/>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p:cNvSpPr/>
          <p:nvPr/>
        </p:nvSpPr>
        <p:spPr>
          <a:xfrm>
            <a:off x="962890" y="2095807"/>
            <a:ext cx="428625" cy="237332"/>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981940" y="2981325"/>
            <a:ext cx="342900" cy="180975"/>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981940" y="3315007"/>
            <a:ext cx="428625" cy="209243"/>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291523" y="1511080"/>
            <a:ext cx="528638" cy="965419"/>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291523" y="2924482"/>
            <a:ext cx="528638" cy="965419"/>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4641271" y="1353035"/>
            <a:ext cx="2050473" cy="3952875"/>
          </a:xfrm>
          <a:prstGeom prst="rect">
            <a:avLst/>
          </a:prstGeom>
          <a:solidFill>
            <a:schemeClr val="bg1"/>
          </a:solidFill>
          <a:ln>
            <a:solidFill>
              <a:srgbClr val="4F4F6B"/>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400" dirty="0" smtClean="0">
                <a:solidFill>
                  <a:schemeClr val="tx1"/>
                </a:solidFill>
              </a:rPr>
              <a:t>What is the role of a red blood cell?</a:t>
            </a:r>
            <a:endParaRPr lang="en-GB" sz="1400" dirty="0">
              <a:solidFill>
                <a:schemeClr val="tx1"/>
              </a:solidFill>
            </a:endParaRPr>
          </a:p>
        </p:txBody>
      </p:sp>
      <p:graphicFrame>
        <p:nvGraphicFramePr>
          <p:cNvPr id="15" name="Table 14"/>
          <p:cNvGraphicFramePr>
            <a:graphicFrameLocks noGrp="1"/>
          </p:cNvGraphicFramePr>
          <p:nvPr>
            <p:extLst/>
          </p:nvPr>
        </p:nvGraphicFramePr>
        <p:xfrm>
          <a:off x="186894" y="5449092"/>
          <a:ext cx="6504850" cy="2834640"/>
        </p:xfrm>
        <a:graphic>
          <a:graphicData uri="http://schemas.openxmlformats.org/drawingml/2006/table">
            <a:tbl>
              <a:tblPr>
                <a:tableStyleId>{5940675A-B579-460E-94D1-54222C63F5DA}</a:tableStyleId>
              </a:tblPr>
              <a:tblGrid>
                <a:gridCol w="1434088">
                  <a:extLst>
                    <a:ext uri="{9D8B030D-6E8A-4147-A177-3AD203B41FA5}">
                      <a16:colId xmlns:a16="http://schemas.microsoft.com/office/drawing/2014/main" val="1133088119"/>
                    </a:ext>
                  </a:extLst>
                </a:gridCol>
                <a:gridCol w="2535381">
                  <a:extLst>
                    <a:ext uri="{9D8B030D-6E8A-4147-A177-3AD203B41FA5}">
                      <a16:colId xmlns:a16="http://schemas.microsoft.com/office/drawing/2014/main" val="804908653"/>
                    </a:ext>
                  </a:extLst>
                </a:gridCol>
                <a:gridCol w="2535381">
                  <a:extLst>
                    <a:ext uri="{9D8B030D-6E8A-4147-A177-3AD203B41FA5}">
                      <a16:colId xmlns:a16="http://schemas.microsoft.com/office/drawing/2014/main" val="4167602422"/>
                    </a:ext>
                  </a:extLst>
                </a:gridCol>
              </a:tblGrid>
              <a:tr h="0">
                <a:tc>
                  <a:txBody>
                    <a:bodyPr/>
                    <a:lstStyle/>
                    <a:p>
                      <a:pPr marL="0" marR="0">
                        <a:spcBef>
                          <a:spcPts val="0"/>
                        </a:spcBef>
                        <a:spcAft>
                          <a:spcPts val="0"/>
                        </a:spcAft>
                      </a:pPr>
                      <a:endParaRPr lang="en-GB" sz="1200" dirty="0">
                        <a:effectLst/>
                      </a:endParaRPr>
                    </a:p>
                  </a:txBody>
                  <a:tcPr anchor="ct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GB" sz="1200" b="1" dirty="0" smtClean="0">
                          <a:effectLst/>
                        </a:rPr>
                        <a:t>Artery</a:t>
                      </a:r>
                    </a:p>
                  </a:txBody>
                  <a:tcPr anchor="ctr"/>
                </a:tc>
                <a:tc>
                  <a:txBody>
                    <a:bodyPr/>
                    <a:lstStyle/>
                    <a:p>
                      <a:pPr marL="0" marR="0">
                        <a:spcBef>
                          <a:spcPts val="0"/>
                        </a:spcBef>
                        <a:spcAft>
                          <a:spcPts val="0"/>
                        </a:spcAft>
                      </a:pPr>
                      <a:r>
                        <a:rPr lang="en-GB" sz="1200" b="1" dirty="0">
                          <a:effectLst/>
                        </a:rPr>
                        <a:t>Vein</a:t>
                      </a:r>
                    </a:p>
                  </a:txBody>
                  <a:tcPr anchor="ctr"/>
                </a:tc>
                <a:extLst>
                  <a:ext uri="{0D108BD9-81ED-4DB2-BD59-A6C34878D82A}">
                    <a16:rowId xmlns:a16="http://schemas.microsoft.com/office/drawing/2014/main" val="1249268984"/>
                  </a:ext>
                </a:extLst>
              </a:tr>
              <a:tr h="0">
                <a:tc>
                  <a:txBody>
                    <a:bodyPr/>
                    <a:lstStyle/>
                    <a:p>
                      <a:pPr marL="0" marR="0">
                        <a:spcBef>
                          <a:spcPts val="0"/>
                        </a:spcBef>
                        <a:spcAft>
                          <a:spcPts val="0"/>
                        </a:spcAft>
                      </a:pPr>
                      <a:r>
                        <a:rPr lang="en-GB" sz="1200" dirty="0">
                          <a:effectLst/>
                        </a:rPr>
                        <a:t>Function</a:t>
                      </a:r>
                    </a:p>
                  </a:txBody>
                  <a:tcPr anchor="ctr"/>
                </a:tc>
                <a:tc>
                  <a:txBody>
                    <a:bodyPr/>
                    <a:lstStyle/>
                    <a:p>
                      <a:pPr marL="0" marR="0">
                        <a:spcBef>
                          <a:spcPts val="0"/>
                        </a:spcBef>
                        <a:spcAft>
                          <a:spcPts val="0"/>
                        </a:spcAft>
                      </a:pPr>
                      <a:endParaRPr lang="en-GB" sz="1200" dirty="0" smtClean="0">
                        <a:effectLst/>
                      </a:endParaRPr>
                    </a:p>
                    <a:p>
                      <a:pPr marL="0" marR="0">
                        <a:spcBef>
                          <a:spcPts val="0"/>
                        </a:spcBef>
                        <a:spcAft>
                          <a:spcPts val="0"/>
                        </a:spcAft>
                      </a:pPr>
                      <a:endParaRPr lang="en-GB" sz="1200" dirty="0" smtClean="0">
                        <a:effectLst/>
                      </a:endParaRPr>
                    </a:p>
                    <a:p>
                      <a:pPr marL="0" marR="0">
                        <a:spcBef>
                          <a:spcPts val="0"/>
                        </a:spcBef>
                        <a:spcAft>
                          <a:spcPts val="0"/>
                        </a:spcAft>
                      </a:pPr>
                      <a:endParaRPr lang="en-GB" sz="1200" dirty="0" smtClean="0">
                        <a:effectLst/>
                      </a:endParaRPr>
                    </a:p>
                    <a:p>
                      <a:pPr marL="0" marR="0">
                        <a:spcBef>
                          <a:spcPts val="0"/>
                        </a:spcBef>
                        <a:spcAft>
                          <a:spcPts val="0"/>
                        </a:spcAft>
                      </a:pPr>
                      <a:endParaRPr lang="en-GB" sz="1200" dirty="0" smtClean="0">
                        <a:effectLst/>
                      </a:endParaRPr>
                    </a:p>
                    <a:p>
                      <a:pPr marL="0" marR="0">
                        <a:spcBef>
                          <a:spcPts val="0"/>
                        </a:spcBef>
                        <a:spcAft>
                          <a:spcPts val="0"/>
                        </a:spcAft>
                      </a:pPr>
                      <a:endParaRPr lang="en-GB" sz="1200" dirty="0" smtClean="0">
                        <a:effectLst/>
                      </a:endParaRPr>
                    </a:p>
                  </a:txBody>
                  <a:tcPr anchor="ctr"/>
                </a:tc>
                <a:tc>
                  <a:txBody>
                    <a:bodyPr/>
                    <a:lstStyle/>
                    <a:p>
                      <a:pPr marL="0" marR="0">
                        <a:spcBef>
                          <a:spcPts val="0"/>
                        </a:spcBef>
                        <a:spcAft>
                          <a:spcPts val="0"/>
                        </a:spcAft>
                      </a:pPr>
                      <a:endParaRPr lang="en-GB" sz="1200" dirty="0">
                        <a:effectLst/>
                      </a:endParaRPr>
                    </a:p>
                  </a:txBody>
                  <a:tcPr anchor="ctr"/>
                </a:tc>
                <a:extLst>
                  <a:ext uri="{0D108BD9-81ED-4DB2-BD59-A6C34878D82A}">
                    <a16:rowId xmlns:a16="http://schemas.microsoft.com/office/drawing/2014/main" val="1005824344"/>
                  </a:ext>
                </a:extLst>
              </a:tr>
              <a:tr h="123618">
                <a:tc>
                  <a:txBody>
                    <a:bodyPr/>
                    <a:lstStyle/>
                    <a:p>
                      <a:pPr marL="0" marR="0">
                        <a:spcBef>
                          <a:spcPts val="0"/>
                        </a:spcBef>
                        <a:spcAft>
                          <a:spcPts val="0"/>
                        </a:spcAft>
                      </a:pPr>
                      <a:r>
                        <a:rPr lang="en-GB" sz="1200" dirty="0">
                          <a:effectLst/>
                        </a:rPr>
                        <a:t>Wall</a:t>
                      </a:r>
                    </a:p>
                  </a:txBody>
                  <a:tcPr anchor="ctr"/>
                </a:tc>
                <a:tc>
                  <a:txBody>
                    <a:bodyPr/>
                    <a:lstStyle/>
                    <a:p>
                      <a:endParaRPr lang="en-GB" sz="1200" dirty="0" smtClean="0"/>
                    </a:p>
                    <a:p>
                      <a:endParaRPr lang="en-GB" sz="1200" dirty="0" smtClean="0"/>
                    </a:p>
                  </a:txBody>
                  <a:tcPr anchor="ctr"/>
                </a:tc>
                <a:tc>
                  <a:txBody>
                    <a:bodyPr/>
                    <a:lstStyle/>
                    <a:p>
                      <a:endParaRPr lang="en-GB" sz="1200" dirty="0"/>
                    </a:p>
                  </a:txBody>
                  <a:tcPr anchor="ctr"/>
                </a:tc>
                <a:extLst>
                  <a:ext uri="{0D108BD9-81ED-4DB2-BD59-A6C34878D82A}">
                    <a16:rowId xmlns:a16="http://schemas.microsoft.com/office/drawing/2014/main" val="895313194"/>
                  </a:ext>
                </a:extLst>
              </a:tr>
              <a:tr h="0">
                <a:tc>
                  <a:txBody>
                    <a:bodyPr/>
                    <a:lstStyle/>
                    <a:p>
                      <a:pPr marL="0" marR="0">
                        <a:spcBef>
                          <a:spcPts val="0"/>
                        </a:spcBef>
                        <a:spcAft>
                          <a:spcPts val="0"/>
                        </a:spcAft>
                      </a:pPr>
                      <a:r>
                        <a:rPr lang="en-GB" sz="1200">
                          <a:effectLst/>
                        </a:rPr>
                        <a:t>Lumen</a:t>
                      </a:r>
                    </a:p>
                  </a:txBody>
                  <a:tcPr anchor="ctr"/>
                </a:tc>
                <a:tc>
                  <a:txBody>
                    <a:bodyPr/>
                    <a:lstStyle/>
                    <a:p>
                      <a:pPr marL="0" marR="0">
                        <a:spcBef>
                          <a:spcPts val="0"/>
                        </a:spcBef>
                        <a:spcAft>
                          <a:spcPts val="0"/>
                        </a:spcAft>
                      </a:pPr>
                      <a:endParaRPr lang="en-GB" sz="1200" dirty="0" smtClean="0">
                        <a:effectLst/>
                      </a:endParaRPr>
                    </a:p>
                    <a:p>
                      <a:pPr marL="0" marR="0">
                        <a:spcBef>
                          <a:spcPts val="0"/>
                        </a:spcBef>
                        <a:spcAft>
                          <a:spcPts val="0"/>
                        </a:spcAft>
                      </a:pPr>
                      <a:endParaRPr lang="en-GB" sz="1200" dirty="0" smtClean="0">
                        <a:effectLst/>
                      </a:endParaRPr>
                    </a:p>
                  </a:txBody>
                  <a:tcPr anchor="ctr"/>
                </a:tc>
                <a:tc>
                  <a:txBody>
                    <a:bodyPr/>
                    <a:lstStyle/>
                    <a:p>
                      <a:pPr marL="0" marR="0">
                        <a:spcBef>
                          <a:spcPts val="0"/>
                        </a:spcBef>
                        <a:spcAft>
                          <a:spcPts val="0"/>
                        </a:spcAft>
                      </a:pPr>
                      <a:endParaRPr lang="en-GB" sz="1200" dirty="0">
                        <a:effectLst/>
                      </a:endParaRPr>
                    </a:p>
                  </a:txBody>
                  <a:tcPr anchor="ctr"/>
                </a:tc>
                <a:extLst>
                  <a:ext uri="{0D108BD9-81ED-4DB2-BD59-A6C34878D82A}">
                    <a16:rowId xmlns:a16="http://schemas.microsoft.com/office/drawing/2014/main" val="3552607929"/>
                  </a:ext>
                </a:extLst>
              </a:tr>
              <a:tr h="123618">
                <a:tc>
                  <a:txBody>
                    <a:bodyPr/>
                    <a:lstStyle/>
                    <a:p>
                      <a:pPr marL="0" marR="0">
                        <a:spcBef>
                          <a:spcPts val="0"/>
                        </a:spcBef>
                        <a:spcAft>
                          <a:spcPts val="0"/>
                        </a:spcAft>
                      </a:pPr>
                      <a:r>
                        <a:rPr lang="en-GB" sz="1200" dirty="0" smtClean="0">
                          <a:effectLst/>
                        </a:rPr>
                        <a:t>Blood travels</a:t>
                      </a:r>
                      <a:r>
                        <a:rPr lang="en-GB" sz="1200" baseline="0" dirty="0" smtClean="0">
                          <a:effectLst/>
                        </a:rPr>
                        <a:t> at high or low pressure?</a:t>
                      </a:r>
                      <a:endParaRPr lang="en-GB" sz="1200" dirty="0">
                        <a:effectLst/>
                      </a:endParaRPr>
                    </a:p>
                  </a:txBody>
                  <a:tcPr anchor="ctr"/>
                </a:tc>
                <a:tc>
                  <a:txBody>
                    <a:bodyPr/>
                    <a:lstStyle/>
                    <a:p>
                      <a:endParaRPr lang="en-GB" sz="1200" dirty="0" smtClean="0"/>
                    </a:p>
                  </a:txBody>
                  <a:tcPr anchor="ctr"/>
                </a:tc>
                <a:tc>
                  <a:txBody>
                    <a:bodyPr/>
                    <a:lstStyle/>
                    <a:p>
                      <a:endParaRPr lang="en-GB" sz="1200" dirty="0"/>
                    </a:p>
                  </a:txBody>
                  <a:tcPr anchor="ctr"/>
                </a:tc>
                <a:extLst>
                  <a:ext uri="{0D108BD9-81ED-4DB2-BD59-A6C34878D82A}">
                    <a16:rowId xmlns:a16="http://schemas.microsoft.com/office/drawing/2014/main" val="1948348482"/>
                  </a:ext>
                </a:extLst>
              </a:tr>
            </a:tbl>
          </a:graphicData>
        </a:graphic>
      </p:graphicFrame>
      <p:sp>
        <p:nvSpPr>
          <p:cNvPr id="16" name="Rectangle 15"/>
          <p:cNvSpPr/>
          <p:nvPr/>
        </p:nvSpPr>
        <p:spPr>
          <a:xfrm>
            <a:off x="186895" y="8426913"/>
            <a:ext cx="6504850" cy="1354396"/>
          </a:xfrm>
          <a:prstGeom prst="rect">
            <a:avLst/>
          </a:prstGeom>
        </p:spPr>
        <p:style>
          <a:lnRef idx="2">
            <a:schemeClr val="dk1"/>
          </a:lnRef>
          <a:fillRef idx="1">
            <a:schemeClr val="lt1"/>
          </a:fillRef>
          <a:effectRef idx="0">
            <a:schemeClr val="dk1"/>
          </a:effectRef>
          <a:fontRef idx="minor">
            <a:schemeClr val="dk1"/>
          </a:fontRef>
        </p:style>
        <p:txBody>
          <a:bodyPr rtlCol="0" anchor="t"/>
          <a:lstStyle/>
          <a:p>
            <a:r>
              <a:rPr lang="en-GB" sz="1200" dirty="0" smtClean="0"/>
              <a:t>Cardiac Output equation (including units):</a:t>
            </a:r>
            <a:endParaRPr lang="en-GB" sz="1200" dirty="0"/>
          </a:p>
        </p:txBody>
      </p:sp>
    </p:spTree>
    <p:extLst>
      <p:ext uri="{BB962C8B-B14F-4D97-AF65-F5344CB8AC3E}">
        <p14:creationId xmlns:p14="http://schemas.microsoft.com/office/powerpoint/2010/main" val="1382380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562212" y="620416"/>
            <a:ext cx="5733575" cy="8665167"/>
          </a:xfrm>
          <a:prstGeom prst="rect">
            <a:avLst/>
          </a:prstGeom>
        </p:spPr>
      </p:pic>
    </p:spTree>
    <p:extLst>
      <p:ext uri="{BB962C8B-B14F-4D97-AF65-F5344CB8AC3E}">
        <p14:creationId xmlns:p14="http://schemas.microsoft.com/office/powerpoint/2010/main" val="3755403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562212" y="477676"/>
            <a:ext cx="5733575" cy="8950647"/>
          </a:xfrm>
          <a:prstGeom prst="rect">
            <a:avLst/>
          </a:prstGeom>
        </p:spPr>
      </p:pic>
    </p:spTree>
    <p:extLst>
      <p:ext uri="{BB962C8B-B14F-4D97-AF65-F5344CB8AC3E}">
        <p14:creationId xmlns:p14="http://schemas.microsoft.com/office/powerpoint/2010/main" val="15597401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64980"/>
            <a:ext cx="6858000" cy="4528039"/>
          </a:xfrm>
          <a:prstGeom prst="rect">
            <a:avLst/>
          </a:prstGeom>
        </p:spPr>
      </p:pic>
      <p:sp>
        <p:nvSpPr>
          <p:cNvPr id="5" name="TextBox 4"/>
          <p:cNvSpPr txBox="1"/>
          <p:nvPr/>
        </p:nvSpPr>
        <p:spPr>
          <a:xfrm>
            <a:off x="1" y="0"/>
            <a:ext cx="6858000" cy="1477328"/>
          </a:xfrm>
          <a:prstGeom prst="rect">
            <a:avLst/>
          </a:prstGeom>
          <a:noFill/>
        </p:spPr>
        <p:txBody>
          <a:bodyPr wrap="square" rtlCol="0">
            <a:spAutoFit/>
          </a:bodyPr>
          <a:lstStyle/>
          <a:p>
            <a:r>
              <a:rPr lang="en-GB" b="1" dirty="0" smtClean="0"/>
              <a:t>GCSE Respiratory System: What do I need to know?</a:t>
            </a:r>
          </a:p>
          <a:p>
            <a:r>
              <a:rPr lang="en-GB" dirty="0" smtClean="0"/>
              <a:t>Understand the pathway of air through the respiratory system, know the role of respiratory muscles in breathing, know the minute ventilation equation, know about alveoli as the site of gaseous exchange.</a:t>
            </a:r>
            <a:endParaRPr lang="en-GB" dirty="0"/>
          </a:p>
        </p:txBody>
      </p:sp>
      <p:sp>
        <p:nvSpPr>
          <p:cNvPr id="21" name="Rectangle 20"/>
          <p:cNvSpPr/>
          <p:nvPr/>
        </p:nvSpPr>
        <p:spPr>
          <a:xfrm>
            <a:off x="0" y="1916774"/>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p:cNvSpPr/>
          <p:nvPr/>
        </p:nvSpPr>
        <p:spPr>
          <a:xfrm>
            <a:off x="-1" y="2276774"/>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p:cNvSpPr/>
          <p:nvPr/>
        </p:nvSpPr>
        <p:spPr>
          <a:xfrm>
            <a:off x="0" y="3295230"/>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p:cNvSpPr/>
          <p:nvPr/>
        </p:nvSpPr>
        <p:spPr>
          <a:xfrm>
            <a:off x="-1" y="4564010"/>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p:cNvSpPr/>
          <p:nvPr/>
        </p:nvSpPr>
        <p:spPr>
          <a:xfrm>
            <a:off x="0" y="5402466"/>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p:cNvSpPr/>
          <p:nvPr/>
        </p:nvSpPr>
        <p:spPr>
          <a:xfrm>
            <a:off x="5738885" y="2636774"/>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p:cNvSpPr/>
          <p:nvPr/>
        </p:nvSpPr>
        <p:spPr>
          <a:xfrm>
            <a:off x="5738884" y="3555386"/>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p:cNvSpPr/>
          <p:nvPr/>
        </p:nvSpPr>
        <p:spPr>
          <a:xfrm>
            <a:off x="5738884" y="3976220"/>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20" name="Diagram 19"/>
          <p:cNvGraphicFramePr/>
          <p:nvPr>
            <p:extLst/>
          </p:nvPr>
        </p:nvGraphicFramePr>
        <p:xfrm>
          <a:off x="38100" y="5620565"/>
          <a:ext cx="6724650" cy="11231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9" name="Table 28"/>
          <p:cNvGraphicFramePr>
            <a:graphicFrameLocks noGrp="1"/>
          </p:cNvGraphicFramePr>
          <p:nvPr>
            <p:extLst/>
          </p:nvPr>
        </p:nvGraphicFramePr>
        <p:xfrm>
          <a:off x="38100" y="6611875"/>
          <a:ext cx="6724650" cy="1854200"/>
        </p:xfrm>
        <a:graphic>
          <a:graphicData uri="http://schemas.openxmlformats.org/drawingml/2006/table">
            <a:tbl>
              <a:tblPr firstRow="1" bandRow="1">
                <a:tableStyleId>{5940675A-B579-460E-94D1-54222C63F5DA}</a:tableStyleId>
              </a:tblPr>
              <a:tblGrid>
                <a:gridCol w="1562100">
                  <a:extLst>
                    <a:ext uri="{9D8B030D-6E8A-4147-A177-3AD203B41FA5}">
                      <a16:colId xmlns:a16="http://schemas.microsoft.com/office/drawing/2014/main" val="1560830675"/>
                    </a:ext>
                  </a:extLst>
                </a:gridCol>
                <a:gridCol w="2581275">
                  <a:extLst>
                    <a:ext uri="{9D8B030D-6E8A-4147-A177-3AD203B41FA5}">
                      <a16:colId xmlns:a16="http://schemas.microsoft.com/office/drawing/2014/main" val="3404253654"/>
                    </a:ext>
                  </a:extLst>
                </a:gridCol>
                <a:gridCol w="2581275">
                  <a:extLst>
                    <a:ext uri="{9D8B030D-6E8A-4147-A177-3AD203B41FA5}">
                      <a16:colId xmlns:a16="http://schemas.microsoft.com/office/drawing/2014/main" val="3919014425"/>
                    </a:ext>
                  </a:extLst>
                </a:gridCol>
              </a:tblGrid>
              <a:tr h="370840">
                <a:tc>
                  <a:txBody>
                    <a:bodyPr/>
                    <a:lstStyle/>
                    <a:p>
                      <a:endParaRPr lang="en-GB" dirty="0"/>
                    </a:p>
                  </a:txBody>
                  <a:tcPr/>
                </a:tc>
                <a:tc>
                  <a:txBody>
                    <a:bodyPr/>
                    <a:lstStyle/>
                    <a:p>
                      <a:pPr algn="ctr"/>
                      <a:r>
                        <a:rPr lang="en-GB" b="1" dirty="0" smtClean="0"/>
                        <a:t>Inspiration</a:t>
                      </a:r>
                      <a:endParaRPr lang="en-GB" b="1" dirty="0"/>
                    </a:p>
                  </a:txBody>
                  <a:tcPr/>
                </a:tc>
                <a:tc>
                  <a:txBody>
                    <a:bodyPr/>
                    <a:lstStyle/>
                    <a:p>
                      <a:pPr algn="ctr"/>
                      <a:r>
                        <a:rPr lang="en-GB" b="1" dirty="0" smtClean="0"/>
                        <a:t>Expiration</a:t>
                      </a:r>
                      <a:endParaRPr lang="en-GB" b="1" dirty="0"/>
                    </a:p>
                  </a:txBody>
                  <a:tcPr/>
                </a:tc>
                <a:extLst>
                  <a:ext uri="{0D108BD9-81ED-4DB2-BD59-A6C34878D82A}">
                    <a16:rowId xmlns:a16="http://schemas.microsoft.com/office/drawing/2014/main" val="3819449055"/>
                  </a:ext>
                </a:extLst>
              </a:tr>
              <a:tr h="370840">
                <a:tc>
                  <a:txBody>
                    <a:bodyPr/>
                    <a:lstStyle/>
                    <a:p>
                      <a:r>
                        <a:rPr lang="en-GB" b="1" dirty="0" smtClean="0"/>
                        <a:t>Muscles…</a:t>
                      </a:r>
                      <a:endParaRPr lang="en-GB" b="1" dirty="0"/>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979042858"/>
                  </a:ext>
                </a:extLst>
              </a:tr>
              <a:tr h="370840">
                <a:tc>
                  <a:txBody>
                    <a:bodyPr/>
                    <a:lstStyle/>
                    <a:p>
                      <a:r>
                        <a:rPr lang="en-GB" b="1" dirty="0" smtClean="0"/>
                        <a:t>Chest Cavity Size…</a:t>
                      </a:r>
                      <a:endParaRPr lang="en-GB" b="1" dirty="0"/>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012351745"/>
                  </a:ext>
                </a:extLst>
              </a:tr>
              <a:tr h="370840">
                <a:tc>
                  <a:txBody>
                    <a:bodyPr/>
                    <a:lstStyle/>
                    <a:p>
                      <a:r>
                        <a:rPr lang="en-GB" b="1" dirty="0" smtClean="0"/>
                        <a:t>Pressure…</a:t>
                      </a:r>
                      <a:endParaRPr lang="en-GB" b="1"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733099905"/>
                  </a:ext>
                </a:extLst>
              </a:tr>
              <a:tr h="370840">
                <a:tc>
                  <a:txBody>
                    <a:bodyPr/>
                    <a:lstStyle/>
                    <a:p>
                      <a:r>
                        <a:rPr lang="en-GB" b="1" dirty="0" smtClean="0"/>
                        <a:t>Air flows…</a:t>
                      </a:r>
                      <a:endParaRPr lang="en-GB" b="1"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682876734"/>
                  </a:ext>
                </a:extLst>
              </a:tr>
            </a:tbl>
          </a:graphicData>
        </a:graphic>
      </p:graphicFrame>
      <p:sp>
        <p:nvSpPr>
          <p:cNvPr id="30" name="TextBox 29"/>
          <p:cNvSpPr txBox="1"/>
          <p:nvPr/>
        </p:nvSpPr>
        <p:spPr>
          <a:xfrm>
            <a:off x="3882666" y="1164819"/>
            <a:ext cx="2880084" cy="1384995"/>
          </a:xfrm>
          <a:prstGeom prst="rect">
            <a:avLst/>
          </a:prstGeom>
          <a:noFill/>
          <a:ln>
            <a:solidFill>
              <a:srgbClr val="4F4F6B"/>
            </a:solidFill>
          </a:ln>
        </p:spPr>
        <p:txBody>
          <a:bodyPr wrap="none" rtlCol="0">
            <a:spAutoFit/>
          </a:bodyPr>
          <a:lstStyle/>
          <a:p>
            <a:r>
              <a:rPr lang="en-GB" sz="1400" dirty="0" smtClean="0"/>
              <a:t>Minute Ventilation Equation &amp; Units:</a:t>
            </a:r>
          </a:p>
          <a:p>
            <a:endParaRPr lang="en-GB" sz="1400" dirty="0"/>
          </a:p>
          <a:p>
            <a:endParaRPr lang="en-GB" sz="1400" dirty="0" smtClean="0"/>
          </a:p>
          <a:p>
            <a:endParaRPr lang="en-GB" sz="1400" dirty="0"/>
          </a:p>
          <a:p>
            <a:endParaRPr lang="en-GB" sz="1400" dirty="0" smtClean="0"/>
          </a:p>
          <a:p>
            <a:endParaRPr lang="en-GB" sz="1400" dirty="0"/>
          </a:p>
        </p:txBody>
      </p:sp>
      <p:graphicFrame>
        <p:nvGraphicFramePr>
          <p:cNvPr id="31" name="Table 30"/>
          <p:cNvGraphicFramePr>
            <a:graphicFrameLocks noGrp="1"/>
          </p:cNvGraphicFramePr>
          <p:nvPr>
            <p:extLst/>
          </p:nvPr>
        </p:nvGraphicFramePr>
        <p:xfrm>
          <a:off x="38100" y="8573802"/>
          <a:ext cx="6724650" cy="1240648"/>
        </p:xfrm>
        <a:graphic>
          <a:graphicData uri="http://schemas.openxmlformats.org/drawingml/2006/table">
            <a:tbl>
              <a:tblPr firstRow="1" bandRow="1">
                <a:tableStyleId>{5940675A-B579-460E-94D1-54222C63F5DA}</a:tableStyleId>
              </a:tblPr>
              <a:tblGrid>
                <a:gridCol w="6724650">
                  <a:extLst>
                    <a:ext uri="{9D8B030D-6E8A-4147-A177-3AD203B41FA5}">
                      <a16:colId xmlns:a16="http://schemas.microsoft.com/office/drawing/2014/main" val="2329128234"/>
                    </a:ext>
                  </a:extLst>
                </a:gridCol>
              </a:tblGrid>
              <a:tr h="620324">
                <a:tc>
                  <a:txBody>
                    <a:bodyPr/>
                    <a:lstStyle/>
                    <a:p>
                      <a:r>
                        <a:rPr lang="en-GB" sz="1200" b="1" dirty="0" smtClean="0"/>
                        <a:t>During gaseous exchange, oxygen diffuses from…</a:t>
                      </a:r>
                      <a:endParaRPr lang="en-GB" sz="1200" b="1" dirty="0"/>
                    </a:p>
                  </a:txBody>
                  <a:tcPr/>
                </a:tc>
                <a:extLst>
                  <a:ext uri="{0D108BD9-81ED-4DB2-BD59-A6C34878D82A}">
                    <a16:rowId xmlns:a16="http://schemas.microsoft.com/office/drawing/2014/main" val="2811646848"/>
                  </a:ext>
                </a:extLst>
              </a:tr>
              <a:tr h="620324">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GB" sz="1200" b="1" dirty="0" smtClean="0"/>
                        <a:t>During gaseous exchange, carbon</a:t>
                      </a:r>
                      <a:r>
                        <a:rPr lang="en-GB" sz="1200" b="1" baseline="0" dirty="0" smtClean="0"/>
                        <a:t> dioxide</a:t>
                      </a:r>
                      <a:r>
                        <a:rPr lang="en-GB" sz="1200" b="1" dirty="0" smtClean="0"/>
                        <a:t> diffuses from…</a:t>
                      </a:r>
                    </a:p>
                  </a:txBody>
                  <a:tcPr/>
                </a:tc>
                <a:extLst>
                  <a:ext uri="{0D108BD9-81ED-4DB2-BD59-A6C34878D82A}">
                    <a16:rowId xmlns:a16="http://schemas.microsoft.com/office/drawing/2014/main" val="2099055040"/>
                  </a:ext>
                </a:extLst>
              </a:tr>
            </a:tbl>
          </a:graphicData>
        </a:graphic>
      </p:graphicFrame>
    </p:spTree>
    <p:extLst>
      <p:ext uri="{BB962C8B-B14F-4D97-AF65-F5344CB8AC3E}">
        <p14:creationId xmlns:p14="http://schemas.microsoft.com/office/powerpoint/2010/main" val="323280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0"/>
            <a:ext cx="6858000" cy="923330"/>
          </a:xfrm>
          <a:prstGeom prst="rect">
            <a:avLst/>
          </a:prstGeom>
          <a:noFill/>
        </p:spPr>
        <p:txBody>
          <a:bodyPr wrap="square" rtlCol="0">
            <a:spAutoFit/>
          </a:bodyPr>
          <a:lstStyle/>
          <a:p>
            <a:r>
              <a:rPr lang="en-GB" b="1" dirty="0" smtClean="0"/>
              <a:t>GCSE Aerobic &amp; Anaerobic Exercise: What do I need to know?</a:t>
            </a:r>
          </a:p>
          <a:p>
            <a:r>
              <a:rPr lang="en-GB" dirty="0" smtClean="0"/>
              <a:t>Know the definitions of aerobic and anaerobic exercise, be able to apply practical examples.</a:t>
            </a:r>
            <a:endParaRPr lang="en-GB" dirty="0"/>
          </a:p>
        </p:txBody>
      </p:sp>
      <p:graphicFrame>
        <p:nvGraphicFramePr>
          <p:cNvPr id="5" name="Table 4"/>
          <p:cNvGraphicFramePr>
            <a:graphicFrameLocks noGrp="1"/>
          </p:cNvGraphicFramePr>
          <p:nvPr>
            <p:extLst/>
          </p:nvPr>
        </p:nvGraphicFramePr>
        <p:xfrm>
          <a:off x="165618" y="1128603"/>
          <a:ext cx="6526765" cy="5765800"/>
        </p:xfrm>
        <a:graphic>
          <a:graphicData uri="http://schemas.openxmlformats.org/drawingml/2006/table">
            <a:tbl>
              <a:tblPr firstRow="1" bandRow="1">
                <a:tableStyleId>{5940675A-B579-460E-94D1-54222C63F5DA}</a:tableStyleId>
              </a:tblPr>
              <a:tblGrid>
                <a:gridCol w="1189655">
                  <a:extLst>
                    <a:ext uri="{9D8B030D-6E8A-4147-A177-3AD203B41FA5}">
                      <a16:colId xmlns:a16="http://schemas.microsoft.com/office/drawing/2014/main" val="889164909"/>
                    </a:ext>
                  </a:extLst>
                </a:gridCol>
                <a:gridCol w="2668555">
                  <a:extLst>
                    <a:ext uri="{9D8B030D-6E8A-4147-A177-3AD203B41FA5}">
                      <a16:colId xmlns:a16="http://schemas.microsoft.com/office/drawing/2014/main" val="3658160885"/>
                    </a:ext>
                  </a:extLst>
                </a:gridCol>
                <a:gridCol w="2668555">
                  <a:extLst>
                    <a:ext uri="{9D8B030D-6E8A-4147-A177-3AD203B41FA5}">
                      <a16:colId xmlns:a16="http://schemas.microsoft.com/office/drawing/2014/main" val="687223577"/>
                    </a:ext>
                  </a:extLst>
                </a:gridCol>
              </a:tblGrid>
              <a:tr h="370840">
                <a:tc>
                  <a:txBody>
                    <a:bodyPr/>
                    <a:lstStyle/>
                    <a:p>
                      <a:pPr algn="ctr"/>
                      <a:endParaRPr lang="en-GB" b="1" dirty="0"/>
                    </a:p>
                  </a:txBody>
                  <a:tcPr anchor="ctr"/>
                </a:tc>
                <a:tc>
                  <a:txBody>
                    <a:bodyPr/>
                    <a:lstStyle/>
                    <a:p>
                      <a:pPr algn="ctr"/>
                      <a:r>
                        <a:rPr lang="en-GB" b="1" dirty="0" smtClean="0"/>
                        <a:t>Aerobic</a:t>
                      </a:r>
                      <a:endParaRPr lang="en-GB" b="1" dirty="0"/>
                    </a:p>
                  </a:txBody>
                  <a:tcPr/>
                </a:tc>
                <a:tc>
                  <a:txBody>
                    <a:bodyPr/>
                    <a:lstStyle/>
                    <a:p>
                      <a:pPr algn="ctr"/>
                      <a:r>
                        <a:rPr lang="en-GB" b="1" dirty="0" smtClean="0"/>
                        <a:t>Anaerobic</a:t>
                      </a:r>
                      <a:endParaRPr lang="en-GB" b="1" dirty="0"/>
                    </a:p>
                  </a:txBody>
                  <a:tcPr/>
                </a:tc>
                <a:extLst>
                  <a:ext uri="{0D108BD9-81ED-4DB2-BD59-A6C34878D82A}">
                    <a16:rowId xmlns:a16="http://schemas.microsoft.com/office/drawing/2014/main" val="2764421441"/>
                  </a:ext>
                </a:extLst>
              </a:tr>
              <a:tr h="370840">
                <a:tc>
                  <a:txBody>
                    <a:bodyPr/>
                    <a:lstStyle/>
                    <a:p>
                      <a:r>
                        <a:rPr lang="en-GB" b="1" dirty="0" smtClean="0"/>
                        <a:t>Definition</a:t>
                      </a:r>
                      <a:endParaRPr lang="en-GB" b="1" dirty="0"/>
                    </a:p>
                  </a:txBody>
                  <a:tcPr anchor="ctr"/>
                </a:tc>
                <a:tc>
                  <a:txBody>
                    <a:bodyPr/>
                    <a:lstStyle/>
                    <a:p>
                      <a:endParaRPr lang="en-GB" dirty="0" smtClean="0"/>
                    </a:p>
                    <a:p>
                      <a:endParaRPr lang="en-GB" dirty="0" smtClean="0"/>
                    </a:p>
                    <a:p>
                      <a:endParaRPr lang="en-GB" dirty="0" smtClean="0"/>
                    </a:p>
                    <a:p>
                      <a:endParaRPr lang="en-GB" dirty="0" smtClean="0"/>
                    </a:p>
                    <a:p>
                      <a:endParaRPr lang="en-GB" dirty="0"/>
                    </a:p>
                  </a:txBody>
                  <a:tcPr/>
                </a:tc>
                <a:tc>
                  <a:txBody>
                    <a:bodyPr/>
                    <a:lstStyle/>
                    <a:p>
                      <a:endParaRPr lang="en-GB"/>
                    </a:p>
                  </a:txBody>
                  <a:tcPr/>
                </a:tc>
                <a:extLst>
                  <a:ext uri="{0D108BD9-81ED-4DB2-BD59-A6C34878D82A}">
                    <a16:rowId xmlns:a16="http://schemas.microsoft.com/office/drawing/2014/main" val="789032369"/>
                  </a:ext>
                </a:extLst>
              </a:tr>
              <a:tr h="370840">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GB" b="1" dirty="0" smtClean="0"/>
                        <a:t>Duration of Exercise</a:t>
                      </a:r>
                    </a:p>
                  </a:txBody>
                  <a:tcPr anchor="ctr"/>
                </a:tc>
                <a:tc>
                  <a:txBody>
                    <a:bodyPr/>
                    <a:lstStyle/>
                    <a:p>
                      <a:endParaRPr lang="en-GB" dirty="0" smtClean="0"/>
                    </a:p>
                    <a:p>
                      <a:endParaRPr lang="en-GB" dirty="0" smtClean="0"/>
                    </a:p>
                    <a:p>
                      <a:endParaRPr lang="en-GB" dirty="0"/>
                    </a:p>
                  </a:txBody>
                  <a:tcPr/>
                </a:tc>
                <a:tc>
                  <a:txBody>
                    <a:bodyPr/>
                    <a:lstStyle/>
                    <a:p>
                      <a:endParaRPr lang="en-GB"/>
                    </a:p>
                  </a:txBody>
                  <a:tcPr/>
                </a:tc>
                <a:extLst>
                  <a:ext uri="{0D108BD9-81ED-4DB2-BD59-A6C34878D82A}">
                    <a16:rowId xmlns:a16="http://schemas.microsoft.com/office/drawing/2014/main" val="1557412793"/>
                  </a:ext>
                </a:extLst>
              </a:tr>
              <a:tr h="370840">
                <a:tc>
                  <a:txBody>
                    <a:bodyPr/>
                    <a:lstStyle/>
                    <a:p>
                      <a:r>
                        <a:rPr lang="en-GB" b="1" dirty="0" smtClean="0"/>
                        <a:t>Intensity of Exercise</a:t>
                      </a:r>
                      <a:endParaRPr lang="en-GB" b="1" dirty="0"/>
                    </a:p>
                  </a:txBody>
                  <a:tcPr anchor="ctr"/>
                </a:tc>
                <a:tc>
                  <a:txBody>
                    <a:bodyPr/>
                    <a:lstStyle/>
                    <a:p>
                      <a:endParaRPr lang="en-GB" dirty="0" smtClean="0"/>
                    </a:p>
                    <a:p>
                      <a:endParaRPr lang="en-GB" dirty="0" smtClean="0"/>
                    </a:p>
                    <a:p>
                      <a:endParaRPr lang="en-GB" dirty="0"/>
                    </a:p>
                  </a:txBody>
                  <a:tcPr/>
                </a:tc>
                <a:tc>
                  <a:txBody>
                    <a:bodyPr/>
                    <a:lstStyle/>
                    <a:p>
                      <a:endParaRPr lang="en-GB" dirty="0"/>
                    </a:p>
                  </a:txBody>
                  <a:tcPr/>
                </a:tc>
                <a:extLst>
                  <a:ext uri="{0D108BD9-81ED-4DB2-BD59-A6C34878D82A}">
                    <a16:rowId xmlns:a16="http://schemas.microsoft.com/office/drawing/2014/main" val="2684223207"/>
                  </a:ext>
                </a:extLst>
              </a:tr>
              <a:tr h="370840">
                <a:tc>
                  <a:txBody>
                    <a:bodyPr/>
                    <a:lstStyle/>
                    <a:p>
                      <a:r>
                        <a:rPr lang="en-GB" b="1" dirty="0" smtClean="0"/>
                        <a:t>Equation</a:t>
                      </a:r>
                      <a:endParaRPr lang="en-GB" b="1" dirty="0"/>
                    </a:p>
                  </a:txBody>
                  <a:tcPr anchor="ctr"/>
                </a:tc>
                <a:tc>
                  <a:txBody>
                    <a:bodyPr/>
                    <a:lstStyle/>
                    <a:p>
                      <a:endParaRPr lang="en-GB" dirty="0" smtClean="0"/>
                    </a:p>
                    <a:p>
                      <a:endParaRPr lang="en-GB" dirty="0" smtClean="0"/>
                    </a:p>
                    <a:p>
                      <a:endParaRPr lang="en-GB" dirty="0" smtClean="0"/>
                    </a:p>
                    <a:p>
                      <a:endParaRPr lang="en-GB" dirty="0" smtClean="0"/>
                    </a:p>
                    <a:p>
                      <a:endParaRPr lang="en-GB" dirty="0"/>
                    </a:p>
                  </a:txBody>
                  <a:tcPr/>
                </a:tc>
                <a:tc>
                  <a:txBody>
                    <a:bodyPr/>
                    <a:lstStyle/>
                    <a:p>
                      <a:endParaRPr lang="en-GB" dirty="0"/>
                    </a:p>
                  </a:txBody>
                  <a:tcPr/>
                </a:tc>
                <a:extLst>
                  <a:ext uri="{0D108BD9-81ED-4DB2-BD59-A6C34878D82A}">
                    <a16:rowId xmlns:a16="http://schemas.microsoft.com/office/drawing/2014/main" val="3469279253"/>
                  </a:ext>
                </a:extLst>
              </a:tr>
              <a:tr h="370840">
                <a:tc>
                  <a:txBody>
                    <a:bodyPr/>
                    <a:lstStyle/>
                    <a:p>
                      <a:r>
                        <a:rPr lang="en-GB" b="1" dirty="0" smtClean="0"/>
                        <a:t>Sporting Examples</a:t>
                      </a:r>
                      <a:endParaRPr lang="en-GB" b="1" dirty="0"/>
                    </a:p>
                  </a:txBody>
                  <a:tcPr anchor="ctr"/>
                </a:tc>
                <a:tc>
                  <a:txBody>
                    <a:bodyPr/>
                    <a:lstStyle/>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a:p>
                  </a:txBody>
                  <a:tcPr/>
                </a:tc>
                <a:tc>
                  <a:txBody>
                    <a:bodyPr/>
                    <a:lstStyle/>
                    <a:p>
                      <a:endParaRPr lang="en-GB" dirty="0" smtClean="0"/>
                    </a:p>
                    <a:p>
                      <a:endParaRPr lang="en-GB" dirty="0" smtClean="0"/>
                    </a:p>
                    <a:p>
                      <a:endParaRPr lang="en-GB" dirty="0" smtClean="0"/>
                    </a:p>
                    <a:p>
                      <a:endParaRPr lang="en-GB" dirty="0" smtClean="0"/>
                    </a:p>
                    <a:p>
                      <a:endParaRPr lang="en-GB" dirty="0" smtClean="0"/>
                    </a:p>
                    <a:p>
                      <a:endParaRPr lang="en-GB" dirty="0"/>
                    </a:p>
                  </a:txBody>
                  <a:tcPr/>
                </a:tc>
                <a:extLst>
                  <a:ext uri="{0D108BD9-81ED-4DB2-BD59-A6C34878D82A}">
                    <a16:rowId xmlns:a16="http://schemas.microsoft.com/office/drawing/2014/main" val="165200723"/>
                  </a:ext>
                </a:extLst>
              </a:tr>
            </a:tbl>
          </a:graphicData>
        </a:graphic>
      </p:graphicFrame>
    </p:spTree>
    <p:extLst>
      <p:ext uri="{BB962C8B-B14F-4D97-AF65-F5344CB8AC3E}">
        <p14:creationId xmlns:p14="http://schemas.microsoft.com/office/powerpoint/2010/main" val="10278094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stretch>
            <a:fillRect/>
          </a:stretch>
        </p:blipFill>
        <p:spPr>
          <a:xfrm>
            <a:off x="562212" y="620416"/>
            <a:ext cx="5733575" cy="8665167"/>
          </a:xfrm>
          <a:prstGeom prst="rect">
            <a:avLst/>
          </a:prstGeom>
        </p:spPr>
      </p:pic>
    </p:spTree>
    <p:extLst>
      <p:ext uri="{BB962C8B-B14F-4D97-AF65-F5344CB8AC3E}">
        <p14:creationId xmlns:p14="http://schemas.microsoft.com/office/powerpoint/2010/main" val="1128283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tretch>
            <a:fillRect/>
          </a:stretch>
        </p:blipFill>
        <p:spPr>
          <a:xfrm>
            <a:off x="0" y="590938"/>
            <a:ext cx="6858000" cy="6858000"/>
          </a:xfrm>
          <a:prstGeom prst="rect">
            <a:avLst/>
          </a:prstGeom>
        </p:spPr>
      </p:pic>
      <p:sp>
        <p:nvSpPr>
          <p:cNvPr id="5" name="TextBox 4"/>
          <p:cNvSpPr txBox="1"/>
          <p:nvPr/>
        </p:nvSpPr>
        <p:spPr>
          <a:xfrm>
            <a:off x="1" y="0"/>
            <a:ext cx="6858000" cy="923330"/>
          </a:xfrm>
          <a:prstGeom prst="rect">
            <a:avLst/>
          </a:prstGeom>
          <a:noFill/>
        </p:spPr>
        <p:txBody>
          <a:bodyPr wrap="square" rtlCol="0">
            <a:spAutoFit/>
          </a:bodyPr>
          <a:lstStyle/>
          <a:p>
            <a:r>
              <a:rPr lang="en-GB" b="1" dirty="0" smtClean="0"/>
              <a:t>GCSE Skeletal System: What do I need to know?</a:t>
            </a:r>
          </a:p>
          <a:p>
            <a:r>
              <a:rPr lang="en-GB" dirty="0" smtClean="0"/>
              <a:t>Know the location of the major bones in the body, know the 6 main functions of the skeleton. </a:t>
            </a:r>
            <a:endParaRPr lang="en-GB" dirty="0"/>
          </a:p>
        </p:txBody>
      </p:sp>
      <p:sp>
        <p:nvSpPr>
          <p:cNvPr id="6" name="Rectangle 5"/>
          <p:cNvSpPr/>
          <p:nvPr/>
        </p:nvSpPr>
        <p:spPr>
          <a:xfrm>
            <a:off x="-1" y="964274"/>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0" y="1967666"/>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1" y="2368739"/>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0" y="2791058"/>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0" y="3227467"/>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0" y="3718401"/>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0" y="4209335"/>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0" y="4728838"/>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0" y="5160273"/>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1" y="5958381"/>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1" y="6788818"/>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ectangle 16"/>
          <p:cNvSpPr/>
          <p:nvPr/>
        </p:nvSpPr>
        <p:spPr>
          <a:xfrm>
            <a:off x="5738885" y="1533195"/>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ectangle 17"/>
          <p:cNvSpPr/>
          <p:nvPr/>
        </p:nvSpPr>
        <p:spPr>
          <a:xfrm>
            <a:off x="5738885" y="1967666"/>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p:cNvSpPr/>
          <p:nvPr/>
        </p:nvSpPr>
        <p:spPr>
          <a:xfrm>
            <a:off x="5738885" y="2431058"/>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p:cNvSpPr/>
          <p:nvPr/>
        </p:nvSpPr>
        <p:spPr>
          <a:xfrm>
            <a:off x="5738885" y="3251537"/>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p:cNvSpPr/>
          <p:nvPr/>
        </p:nvSpPr>
        <p:spPr>
          <a:xfrm>
            <a:off x="5738885" y="3898401"/>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p:cNvSpPr/>
          <p:nvPr/>
        </p:nvSpPr>
        <p:spPr>
          <a:xfrm>
            <a:off x="5738885" y="4389335"/>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p:cNvSpPr/>
          <p:nvPr/>
        </p:nvSpPr>
        <p:spPr>
          <a:xfrm>
            <a:off x="5738885" y="5684228"/>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p:cNvSpPr/>
          <p:nvPr/>
        </p:nvSpPr>
        <p:spPr>
          <a:xfrm>
            <a:off x="5738885" y="6602180"/>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p:cNvSpPr/>
          <p:nvPr/>
        </p:nvSpPr>
        <p:spPr>
          <a:xfrm>
            <a:off x="5738885" y="7008031"/>
            <a:ext cx="1119116" cy="360000"/>
          </a:xfrm>
          <a:prstGeom prst="rect">
            <a:avLst/>
          </a:prstGeom>
          <a:solidFill>
            <a:schemeClr val="bg1"/>
          </a:solidFill>
          <a:ln>
            <a:solidFill>
              <a:srgbClr val="504F6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26" name="Table 25"/>
          <p:cNvGraphicFramePr>
            <a:graphicFrameLocks noGrp="1"/>
          </p:cNvGraphicFramePr>
          <p:nvPr>
            <p:extLst>
              <p:ext uri="{D42A27DB-BD31-4B8C-83A1-F6EECF244321}">
                <p14:modId xmlns:p14="http://schemas.microsoft.com/office/powerpoint/2010/main" val="187453357"/>
              </p:ext>
            </p:extLst>
          </p:nvPr>
        </p:nvGraphicFramePr>
        <p:xfrm>
          <a:off x="-1" y="7520133"/>
          <a:ext cx="6858000" cy="2372195"/>
        </p:xfrm>
        <a:graphic>
          <a:graphicData uri="http://schemas.openxmlformats.org/drawingml/2006/table">
            <a:tbl>
              <a:tblPr firstRow="1" bandRow="1">
                <a:tableStyleId>{5940675A-B579-460E-94D1-54222C63F5DA}</a:tableStyleId>
              </a:tblPr>
              <a:tblGrid>
                <a:gridCol w="1428751">
                  <a:extLst>
                    <a:ext uri="{9D8B030D-6E8A-4147-A177-3AD203B41FA5}">
                      <a16:colId xmlns:a16="http://schemas.microsoft.com/office/drawing/2014/main" val="2157236148"/>
                    </a:ext>
                  </a:extLst>
                </a:gridCol>
                <a:gridCol w="5429249">
                  <a:extLst>
                    <a:ext uri="{9D8B030D-6E8A-4147-A177-3AD203B41FA5}">
                      <a16:colId xmlns:a16="http://schemas.microsoft.com/office/drawing/2014/main" val="1522167238"/>
                    </a:ext>
                  </a:extLst>
                </a:gridCol>
              </a:tblGrid>
              <a:tr h="338885">
                <a:tc>
                  <a:txBody>
                    <a:bodyPr/>
                    <a:lstStyle/>
                    <a:p>
                      <a:r>
                        <a:rPr lang="en-GB" sz="1200" b="1" dirty="0" smtClean="0"/>
                        <a:t>Function</a:t>
                      </a:r>
                      <a:endParaRPr lang="en-GB" sz="1200" b="1" dirty="0"/>
                    </a:p>
                  </a:txBody>
                  <a:tcPr/>
                </a:tc>
                <a:tc>
                  <a:txBody>
                    <a:bodyPr/>
                    <a:lstStyle/>
                    <a:p>
                      <a:r>
                        <a:rPr lang="en-GB" sz="1200" b="1" dirty="0" smtClean="0"/>
                        <a:t>Description</a:t>
                      </a:r>
                      <a:endParaRPr lang="en-GB" sz="1200" b="1" dirty="0"/>
                    </a:p>
                  </a:txBody>
                  <a:tcPr/>
                </a:tc>
                <a:extLst>
                  <a:ext uri="{0D108BD9-81ED-4DB2-BD59-A6C34878D82A}">
                    <a16:rowId xmlns:a16="http://schemas.microsoft.com/office/drawing/2014/main" val="689361351"/>
                  </a:ext>
                </a:extLst>
              </a:tr>
              <a:tr h="338885">
                <a:tc>
                  <a:txBody>
                    <a:bodyPr/>
                    <a:lstStyle/>
                    <a:p>
                      <a:endParaRPr lang="en-GB" sz="1200"/>
                    </a:p>
                  </a:txBody>
                  <a:tcPr/>
                </a:tc>
                <a:tc>
                  <a:txBody>
                    <a:bodyPr/>
                    <a:lstStyle/>
                    <a:p>
                      <a:endParaRPr lang="en-GB" sz="1200" dirty="0"/>
                    </a:p>
                  </a:txBody>
                  <a:tcPr/>
                </a:tc>
                <a:extLst>
                  <a:ext uri="{0D108BD9-81ED-4DB2-BD59-A6C34878D82A}">
                    <a16:rowId xmlns:a16="http://schemas.microsoft.com/office/drawing/2014/main" val="2014939744"/>
                  </a:ext>
                </a:extLst>
              </a:tr>
              <a:tr h="338885">
                <a:tc>
                  <a:txBody>
                    <a:bodyPr/>
                    <a:lstStyle/>
                    <a:p>
                      <a:endParaRPr lang="en-GB" sz="1200"/>
                    </a:p>
                  </a:txBody>
                  <a:tcPr/>
                </a:tc>
                <a:tc>
                  <a:txBody>
                    <a:bodyPr/>
                    <a:lstStyle/>
                    <a:p>
                      <a:endParaRPr lang="en-GB" sz="1200" dirty="0"/>
                    </a:p>
                  </a:txBody>
                  <a:tcPr/>
                </a:tc>
                <a:extLst>
                  <a:ext uri="{0D108BD9-81ED-4DB2-BD59-A6C34878D82A}">
                    <a16:rowId xmlns:a16="http://schemas.microsoft.com/office/drawing/2014/main" val="896362619"/>
                  </a:ext>
                </a:extLst>
              </a:tr>
              <a:tr h="338885">
                <a:tc>
                  <a:txBody>
                    <a:bodyPr/>
                    <a:lstStyle/>
                    <a:p>
                      <a:endParaRPr lang="en-GB" sz="1200"/>
                    </a:p>
                  </a:txBody>
                  <a:tcPr/>
                </a:tc>
                <a:tc>
                  <a:txBody>
                    <a:bodyPr/>
                    <a:lstStyle/>
                    <a:p>
                      <a:endParaRPr lang="en-GB" sz="1200" dirty="0"/>
                    </a:p>
                  </a:txBody>
                  <a:tcPr/>
                </a:tc>
                <a:extLst>
                  <a:ext uri="{0D108BD9-81ED-4DB2-BD59-A6C34878D82A}">
                    <a16:rowId xmlns:a16="http://schemas.microsoft.com/office/drawing/2014/main" val="3197639719"/>
                  </a:ext>
                </a:extLst>
              </a:tr>
              <a:tr h="338885">
                <a:tc>
                  <a:txBody>
                    <a:bodyPr/>
                    <a:lstStyle/>
                    <a:p>
                      <a:endParaRPr lang="en-GB" sz="1200"/>
                    </a:p>
                  </a:txBody>
                  <a:tcPr/>
                </a:tc>
                <a:tc>
                  <a:txBody>
                    <a:bodyPr/>
                    <a:lstStyle/>
                    <a:p>
                      <a:endParaRPr lang="en-GB" sz="1200"/>
                    </a:p>
                  </a:txBody>
                  <a:tcPr/>
                </a:tc>
                <a:extLst>
                  <a:ext uri="{0D108BD9-81ED-4DB2-BD59-A6C34878D82A}">
                    <a16:rowId xmlns:a16="http://schemas.microsoft.com/office/drawing/2014/main" val="4244690184"/>
                  </a:ext>
                </a:extLst>
              </a:tr>
              <a:tr h="338885">
                <a:tc>
                  <a:txBody>
                    <a:bodyPr/>
                    <a:lstStyle/>
                    <a:p>
                      <a:endParaRPr lang="en-GB" sz="1200"/>
                    </a:p>
                  </a:txBody>
                  <a:tcPr/>
                </a:tc>
                <a:tc>
                  <a:txBody>
                    <a:bodyPr/>
                    <a:lstStyle/>
                    <a:p>
                      <a:endParaRPr lang="en-GB" sz="1200"/>
                    </a:p>
                  </a:txBody>
                  <a:tcPr/>
                </a:tc>
                <a:extLst>
                  <a:ext uri="{0D108BD9-81ED-4DB2-BD59-A6C34878D82A}">
                    <a16:rowId xmlns:a16="http://schemas.microsoft.com/office/drawing/2014/main" val="3654681067"/>
                  </a:ext>
                </a:extLst>
              </a:tr>
              <a:tr h="338885">
                <a:tc>
                  <a:txBody>
                    <a:bodyPr/>
                    <a:lstStyle/>
                    <a:p>
                      <a:endParaRPr lang="en-GB" sz="1200"/>
                    </a:p>
                  </a:txBody>
                  <a:tcPr/>
                </a:tc>
                <a:tc>
                  <a:txBody>
                    <a:bodyPr/>
                    <a:lstStyle/>
                    <a:p>
                      <a:endParaRPr lang="en-GB" sz="1200" dirty="0"/>
                    </a:p>
                  </a:txBody>
                  <a:tcPr/>
                </a:tc>
                <a:extLst>
                  <a:ext uri="{0D108BD9-81ED-4DB2-BD59-A6C34878D82A}">
                    <a16:rowId xmlns:a16="http://schemas.microsoft.com/office/drawing/2014/main" val="3511799822"/>
                  </a:ext>
                </a:extLst>
              </a:tr>
            </a:tbl>
          </a:graphicData>
        </a:graphic>
      </p:graphicFrame>
    </p:spTree>
    <p:extLst>
      <p:ext uri="{BB962C8B-B14F-4D97-AF65-F5344CB8AC3E}">
        <p14:creationId xmlns:p14="http://schemas.microsoft.com/office/powerpoint/2010/main" val="10747799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0"/>
            <a:ext cx="6858000" cy="923330"/>
          </a:xfrm>
          <a:prstGeom prst="rect">
            <a:avLst/>
          </a:prstGeom>
          <a:noFill/>
        </p:spPr>
        <p:txBody>
          <a:bodyPr wrap="square" rtlCol="0">
            <a:spAutoFit/>
          </a:bodyPr>
          <a:lstStyle/>
          <a:p>
            <a:r>
              <a:rPr lang="en-GB" b="1" dirty="0" smtClean="0"/>
              <a:t>GCSE Effects of Exercise: What do I need to know?</a:t>
            </a:r>
          </a:p>
          <a:p>
            <a:r>
              <a:rPr lang="en-GB" dirty="0" smtClean="0"/>
              <a:t>Understand the short term effects of exercise on the body systems, understand the long term effects of exercise on the body systems.</a:t>
            </a:r>
            <a:endParaRPr lang="en-GB" dirty="0"/>
          </a:p>
        </p:txBody>
      </p:sp>
      <p:graphicFrame>
        <p:nvGraphicFramePr>
          <p:cNvPr id="18" name="Table 17"/>
          <p:cNvGraphicFramePr>
            <a:graphicFrameLocks noGrp="1"/>
          </p:cNvGraphicFramePr>
          <p:nvPr>
            <p:extLst/>
          </p:nvPr>
        </p:nvGraphicFramePr>
        <p:xfrm>
          <a:off x="202942" y="1296555"/>
          <a:ext cx="6452118" cy="3520440"/>
        </p:xfrm>
        <a:graphic>
          <a:graphicData uri="http://schemas.openxmlformats.org/drawingml/2006/table">
            <a:tbl>
              <a:tblPr firstRow="1" bandRow="1">
                <a:tableStyleId>{5940675A-B579-460E-94D1-54222C63F5DA}</a:tableStyleId>
              </a:tblPr>
              <a:tblGrid>
                <a:gridCol w="1189653">
                  <a:extLst>
                    <a:ext uri="{9D8B030D-6E8A-4147-A177-3AD203B41FA5}">
                      <a16:colId xmlns:a16="http://schemas.microsoft.com/office/drawing/2014/main" val="527538513"/>
                    </a:ext>
                  </a:extLst>
                </a:gridCol>
                <a:gridCol w="921397">
                  <a:extLst>
                    <a:ext uri="{9D8B030D-6E8A-4147-A177-3AD203B41FA5}">
                      <a16:colId xmlns:a16="http://schemas.microsoft.com/office/drawing/2014/main" val="4092733095"/>
                    </a:ext>
                  </a:extLst>
                </a:gridCol>
                <a:gridCol w="4341068">
                  <a:extLst>
                    <a:ext uri="{9D8B030D-6E8A-4147-A177-3AD203B41FA5}">
                      <a16:colId xmlns:a16="http://schemas.microsoft.com/office/drawing/2014/main" val="2303373927"/>
                    </a:ext>
                  </a:extLst>
                </a:gridCol>
              </a:tblGrid>
              <a:tr h="370840">
                <a:tc>
                  <a:txBody>
                    <a:bodyPr/>
                    <a:lstStyle/>
                    <a:p>
                      <a:r>
                        <a:rPr lang="en-GB" b="1" dirty="0" smtClean="0"/>
                        <a:t>Effect</a:t>
                      </a:r>
                      <a:endParaRPr lang="en-GB" b="1" dirty="0"/>
                    </a:p>
                  </a:txBody>
                  <a:tcPr/>
                </a:tc>
                <a:tc>
                  <a:txBody>
                    <a:bodyPr/>
                    <a:lstStyle/>
                    <a:p>
                      <a:r>
                        <a:rPr lang="en-GB" b="1" dirty="0" smtClean="0"/>
                        <a:t>What happens</a:t>
                      </a:r>
                      <a:endParaRPr lang="en-GB" b="1" dirty="0"/>
                    </a:p>
                  </a:txBody>
                  <a:tcPr/>
                </a:tc>
                <a:tc>
                  <a:txBody>
                    <a:bodyPr/>
                    <a:lstStyle/>
                    <a:p>
                      <a:r>
                        <a:rPr lang="en-GB" b="1" dirty="0" smtClean="0"/>
                        <a:t>Why?</a:t>
                      </a:r>
                      <a:endParaRPr lang="en-GB" b="1" dirty="0"/>
                    </a:p>
                  </a:txBody>
                  <a:tcPr/>
                </a:tc>
                <a:extLst>
                  <a:ext uri="{0D108BD9-81ED-4DB2-BD59-A6C34878D82A}">
                    <a16:rowId xmlns:a16="http://schemas.microsoft.com/office/drawing/2014/main" val="3898224658"/>
                  </a:ext>
                </a:extLst>
              </a:tr>
              <a:tr h="370840">
                <a:tc>
                  <a:txBody>
                    <a:bodyPr/>
                    <a:lstStyle/>
                    <a:p>
                      <a:r>
                        <a:rPr lang="en-GB" dirty="0" smtClean="0"/>
                        <a:t>Muscle Temperature</a:t>
                      </a:r>
                      <a:endParaRPr lang="en-GB" dirty="0"/>
                    </a:p>
                  </a:txBody>
                  <a:tcPr anchor="ctr"/>
                </a:tc>
                <a:tc>
                  <a:txBody>
                    <a:bodyPr/>
                    <a:lstStyle/>
                    <a:p>
                      <a:endParaRPr lang="en-GB"/>
                    </a:p>
                  </a:txBody>
                  <a:tcPr/>
                </a:tc>
                <a:tc>
                  <a:txBody>
                    <a:bodyPr/>
                    <a:lstStyle/>
                    <a:p>
                      <a:endParaRPr lang="en-GB" dirty="0"/>
                    </a:p>
                  </a:txBody>
                  <a:tcPr/>
                </a:tc>
                <a:extLst>
                  <a:ext uri="{0D108BD9-81ED-4DB2-BD59-A6C34878D82A}">
                    <a16:rowId xmlns:a16="http://schemas.microsoft.com/office/drawing/2014/main" val="657574798"/>
                  </a:ext>
                </a:extLst>
              </a:tr>
              <a:tr h="370840">
                <a:tc>
                  <a:txBody>
                    <a:bodyPr/>
                    <a:lstStyle/>
                    <a:p>
                      <a:r>
                        <a:rPr lang="en-GB" dirty="0" smtClean="0"/>
                        <a:t>HR/SV/Q</a:t>
                      </a:r>
                      <a:endParaRPr lang="en-GB" dirty="0"/>
                    </a:p>
                  </a:txBody>
                  <a:tcPr anchor="ctr"/>
                </a:tc>
                <a:tc>
                  <a:txBody>
                    <a:bodyPr/>
                    <a:lstStyle/>
                    <a:p>
                      <a:endParaRPr lang="en-GB" dirty="0" smtClean="0"/>
                    </a:p>
                    <a:p>
                      <a:endParaRPr lang="en-GB" dirty="0"/>
                    </a:p>
                  </a:txBody>
                  <a:tcPr/>
                </a:tc>
                <a:tc>
                  <a:txBody>
                    <a:bodyPr/>
                    <a:lstStyle/>
                    <a:p>
                      <a:endParaRPr lang="en-GB"/>
                    </a:p>
                  </a:txBody>
                  <a:tcPr/>
                </a:tc>
                <a:extLst>
                  <a:ext uri="{0D108BD9-81ED-4DB2-BD59-A6C34878D82A}">
                    <a16:rowId xmlns:a16="http://schemas.microsoft.com/office/drawing/2014/main" val="49617106"/>
                  </a:ext>
                </a:extLst>
              </a:tr>
              <a:tr h="370840">
                <a:tc>
                  <a:txBody>
                    <a:bodyPr/>
                    <a:lstStyle/>
                    <a:p>
                      <a:r>
                        <a:rPr lang="en-GB" dirty="0" smtClean="0"/>
                        <a:t>Redistribution</a:t>
                      </a:r>
                      <a:r>
                        <a:rPr lang="en-GB" baseline="0" dirty="0" smtClean="0"/>
                        <a:t> of blood</a:t>
                      </a:r>
                      <a:endParaRPr lang="en-GB" dirty="0"/>
                    </a:p>
                  </a:txBody>
                  <a:tcPr anchor="ctr"/>
                </a:tc>
                <a:tc>
                  <a:txBody>
                    <a:bodyPr/>
                    <a:lstStyle/>
                    <a:p>
                      <a:endParaRPr lang="en-GB"/>
                    </a:p>
                  </a:txBody>
                  <a:tcPr/>
                </a:tc>
                <a:tc>
                  <a:txBody>
                    <a:bodyPr/>
                    <a:lstStyle/>
                    <a:p>
                      <a:endParaRPr lang="en-GB"/>
                    </a:p>
                  </a:txBody>
                  <a:tcPr/>
                </a:tc>
                <a:extLst>
                  <a:ext uri="{0D108BD9-81ED-4DB2-BD59-A6C34878D82A}">
                    <a16:rowId xmlns:a16="http://schemas.microsoft.com/office/drawing/2014/main" val="2311414409"/>
                  </a:ext>
                </a:extLst>
              </a:tr>
              <a:tr h="370840">
                <a:tc>
                  <a:txBody>
                    <a:bodyPr/>
                    <a:lstStyle/>
                    <a:p>
                      <a:r>
                        <a:rPr lang="en-GB" dirty="0" smtClean="0"/>
                        <a:t>TV/VE/BR</a:t>
                      </a:r>
                      <a:endParaRPr lang="en-GB" dirty="0"/>
                    </a:p>
                  </a:txBody>
                  <a:tcPr anchor="ctr"/>
                </a:tc>
                <a:tc>
                  <a:txBody>
                    <a:bodyPr/>
                    <a:lstStyle/>
                    <a:p>
                      <a:endParaRPr lang="en-GB" dirty="0" smtClean="0"/>
                    </a:p>
                    <a:p>
                      <a:endParaRPr lang="en-GB" dirty="0"/>
                    </a:p>
                  </a:txBody>
                  <a:tcPr/>
                </a:tc>
                <a:tc>
                  <a:txBody>
                    <a:bodyPr/>
                    <a:lstStyle/>
                    <a:p>
                      <a:endParaRPr lang="en-GB"/>
                    </a:p>
                  </a:txBody>
                  <a:tcPr/>
                </a:tc>
                <a:extLst>
                  <a:ext uri="{0D108BD9-81ED-4DB2-BD59-A6C34878D82A}">
                    <a16:rowId xmlns:a16="http://schemas.microsoft.com/office/drawing/2014/main" val="400108998"/>
                  </a:ext>
                </a:extLst>
              </a:tr>
              <a:tr h="370840">
                <a:tc>
                  <a:txBody>
                    <a:bodyPr/>
                    <a:lstStyle/>
                    <a:p>
                      <a:r>
                        <a:rPr lang="en-GB" dirty="0" smtClean="0"/>
                        <a:t>Oxygen to muscles</a:t>
                      </a:r>
                      <a:endParaRPr lang="en-GB" dirty="0"/>
                    </a:p>
                  </a:txBody>
                  <a:tcPr anchor="ctr"/>
                </a:tc>
                <a:tc>
                  <a:txBody>
                    <a:bodyPr/>
                    <a:lstStyle/>
                    <a:p>
                      <a:endParaRPr lang="en-GB"/>
                    </a:p>
                  </a:txBody>
                  <a:tcPr/>
                </a:tc>
                <a:tc>
                  <a:txBody>
                    <a:bodyPr/>
                    <a:lstStyle/>
                    <a:p>
                      <a:endParaRPr lang="en-GB"/>
                    </a:p>
                  </a:txBody>
                  <a:tcPr/>
                </a:tc>
                <a:extLst>
                  <a:ext uri="{0D108BD9-81ED-4DB2-BD59-A6C34878D82A}">
                    <a16:rowId xmlns:a16="http://schemas.microsoft.com/office/drawing/2014/main" val="1442571747"/>
                  </a:ext>
                </a:extLst>
              </a:tr>
              <a:tr h="370840">
                <a:tc>
                  <a:txBody>
                    <a:bodyPr/>
                    <a:lstStyle/>
                    <a:p>
                      <a:r>
                        <a:rPr lang="en-GB" dirty="0" smtClean="0"/>
                        <a:t>Lactic acid</a:t>
                      </a:r>
                      <a:r>
                        <a:rPr lang="en-GB" baseline="0" dirty="0" smtClean="0"/>
                        <a:t> production</a:t>
                      </a:r>
                      <a:endParaRPr lang="en-GB" dirty="0"/>
                    </a:p>
                  </a:txBody>
                  <a:tcPr anchor="ctr"/>
                </a:tc>
                <a:tc>
                  <a:txBody>
                    <a:bodyPr/>
                    <a:lstStyle/>
                    <a:p>
                      <a:endParaRPr lang="en-GB"/>
                    </a:p>
                  </a:txBody>
                  <a:tcPr/>
                </a:tc>
                <a:tc>
                  <a:txBody>
                    <a:bodyPr/>
                    <a:lstStyle/>
                    <a:p>
                      <a:endParaRPr lang="en-GB" dirty="0"/>
                    </a:p>
                  </a:txBody>
                  <a:tcPr/>
                </a:tc>
                <a:extLst>
                  <a:ext uri="{0D108BD9-81ED-4DB2-BD59-A6C34878D82A}">
                    <a16:rowId xmlns:a16="http://schemas.microsoft.com/office/drawing/2014/main" val="1637373260"/>
                  </a:ext>
                </a:extLst>
              </a:tr>
            </a:tbl>
          </a:graphicData>
        </a:graphic>
      </p:graphicFrame>
      <p:sp>
        <p:nvSpPr>
          <p:cNvPr id="19" name="Rectangle 18"/>
          <p:cNvSpPr/>
          <p:nvPr/>
        </p:nvSpPr>
        <p:spPr>
          <a:xfrm>
            <a:off x="1" y="886008"/>
            <a:ext cx="1919372" cy="369332"/>
          </a:xfrm>
          <a:prstGeom prst="rect">
            <a:avLst/>
          </a:prstGeom>
        </p:spPr>
        <p:txBody>
          <a:bodyPr wrap="none">
            <a:spAutoFit/>
          </a:bodyPr>
          <a:lstStyle/>
          <a:p>
            <a:r>
              <a:rPr lang="en-GB" b="1" dirty="0" smtClean="0"/>
              <a:t>Short Term Effects</a:t>
            </a:r>
            <a:endParaRPr lang="en-GB" dirty="0"/>
          </a:p>
        </p:txBody>
      </p:sp>
      <p:graphicFrame>
        <p:nvGraphicFramePr>
          <p:cNvPr id="20" name="Table 19"/>
          <p:cNvGraphicFramePr>
            <a:graphicFrameLocks noGrp="1"/>
          </p:cNvGraphicFramePr>
          <p:nvPr>
            <p:extLst/>
          </p:nvPr>
        </p:nvGraphicFramePr>
        <p:xfrm>
          <a:off x="202942" y="5285967"/>
          <a:ext cx="6452118" cy="4526280"/>
        </p:xfrm>
        <a:graphic>
          <a:graphicData uri="http://schemas.openxmlformats.org/drawingml/2006/table">
            <a:tbl>
              <a:tblPr firstRow="1" bandRow="1">
                <a:tableStyleId>{5940675A-B579-460E-94D1-54222C63F5DA}</a:tableStyleId>
              </a:tblPr>
              <a:tblGrid>
                <a:gridCol w="1189653">
                  <a:extLst>
                    <a:ext uri="{9D8B030D-6E8A-4147-A177-3AD203B41FA5}">
                      <a16:colId xmlns:a16="http://schemas.microsoft.com/office/drawing/2014/main" val="527538513"/>
                    </a:ext>
                  </a:extLst>
                </a:gridCol>
                <a:gridCol w="921397">
                  <a:extLst>
                    <a:ext uri="{9D8B030D-6E8A-4147-A177-3AD203B41FA5}">
                      <a16:colId xmlns:a16="http://schemas.microsoft.com/office/drawing/2014/main" val="4092733095"/>
                    </a:ext>
                  </a:extLst>
                </a:gridCol>
                <a:gridCol w="4341068">
                  <a:extLst>
                    <a:ext uri="{9D8B030D-6E8A-4147-A177-3AD203B41FA5}">
                      <a16:colId xmlns:a16="http://schemas.microsoft.com/office/drawing/2014/main" val="2303373927"/>
                    </a:ext>
                  </a:extLst>
                </a:gridCol>
              </a:tblGrid>
              <a:tr h="370840">
                <a:tc>
                  <a:txBody>
                    <a:bodyPr/>
                    <a:lstStyle/>
                    <a:p>
                      <a:r>
                        <a:rPr lang="en-GB" b="1" dirty="0" smtClean="0"/>
                        <a:t>Effect</a:t>
                      </a:r>
                      <a:endParaRPr lang="en-GB" b="1" dirty="0"/>
                    </a:p>
                  </a:txBody>
                  <a:tcPr/>
                </a:tc>
                <a:tc>
                  <a:txBody>
                    <a:bodyPr/>
                    <a:lstStyle/>
                    <a:p>
                      <a:r>
                        <a:rPr lang="en-GB" b="1" dirty="0" smtClean="0"/>
                        <a:t>What happens</a:t>
                      </a:r>
                      <a:endParaRPr lang="en-GB" b="1" dirty="0"/>
                    </a:p>
                  </a:txBody>
                  <a:tcPr/>
                </a:tc>
                <a:tc>
                  <a:txBody>
                    <a:bodyPr/>
                    <a:lstStyle/>
                    <a:p>
                      <a:r>
                        <a:rPr lang="en-GB" b="1" dirty="0" smtClean="0"/>
                        <a:t>Why?</a:t>
                      </a:r>
                      <a:endParaRPr lang="en-GB" b="1" dirty="0"/>
                    </a:p>
                  </a:txBody>
                  <a:tcPr/>
                </a:tc>
                <a:extLst>
                  <a:ext uri="{0D108BD9-81ED-4DB2-BD59-A6C34878D82A}">
                    <a16:rowId xmlns:a16="http://schemas.microsoft.com/office/drawing/2014/main" val="3898224658"/>
                  </a:ext>
                </a:extLst>
              </a:tr>
              <a:tr h="370840">
                <a:tc>
                  <a:txBody>
                    <a:bodyPr/>
                    <a:lstStyle/>
                    <a:p>
                      <a:r>
                        <a:rPr lang="en-GB" dirty="0" smtClean="0"/>
                        <a:t>Bone  Density</a:t>
                      </a:r>
                      <a:endParaRPr lang="en-GB" dirty="0"/>
                    </a:p>
                  </a:txBody>
                  <a:tcPr anchor="ctr"/>
                </a:tc>
                <a:tc>
                  <a:txBody>
                    <a:bodyPr/>
                    <a:lstStyle/>
                    <a:p>
                      <a:endParaRPr lang="en-GB" dirty="0" smtClean="0"/>
                    </a:p>
                    <a:p>
                      <a:endParaRPr lang="en-GB" dirty="0"/>
                    </a:p>
                  </a:txBody>
                  <a:tcPr/>
                </a:tc>
                <a:tc>
                  <a:txBody>
                    <a:bodyPr/>
                    <a:lstStyle/>
                    <a:p>
                      <a:endParaRPr lang="en-GB" dirty="0"/>
                    </a:p>
                  </a:txBody>
                  <a:tcPr/>
                </a:tc>
                <a:extLst>
                  <a:ext uri="{0D108BD9-81ED-4DB2-BD59-A6C34878D82A}">
                    <a16:rowId xmlns:a16="http://schemas.microsoft.com/office/drawing/2014/main" val="657574798"/>
                  </a:ext>
                </a:extLst>
              </a:tr>
              <a:tr h="370840">
                <a:tc>
                  <a:txBody>
                    <a:bodyPr/>
                    <a:lstStyle/>
                    <a:p>
                      <a:r>
                        <a:rPr lang="en-GB" dirty="0" smtClean="0"/>
                        <a:t>Muscle</a:t>
                      </a:r>
                      <a:r>
                        <a:rPr lang="en-GB" baseline="0" dirty="0" smtClean="0"/>
                        <a:t> Hypertrophy</a:t>
                      </a:r>
                      <a:endParaRPr lang="en-GB" dirty="0"/>
                    </a:p>
                  </a:txBody>
                  <a:tcPr anchor="ctr"/>
                </a:tc>
                <a:tc>
                  <a:txBody>
                    <a:bodyPr/>
                    <a:lstStyle/>
                    <a:p>
                      <a:endParaRPr lang="en-GB" dirty="0" smtClean="0"/>
                    </a:p>
                    <a:p>
                      <a:endParaRPr lang="en-GB" dirty="0"/>
                    </a:p>
                  </a:txBody>
                  <a:tcPr/>
                </a:tc>
                <a:tc>
                  <a:txBody>
                    <a:bodyPr/>
                    <a:lstStyle/>
                    <a:p>
                      <a:endParaRPr lang="en-GB"/>
                    </a:p>
                  </a:txBody>
                  <a:tcPr/>
                </a:tc>
                <a:extLst>
                  <a:ext uri="{0D108BD9-81ED-4DB2-BD59-A6C34878D82A}">
                    <a16:rowId xmlns:a16="http://schemas.microsoft.com/office/drawing/2014/main" val="49617106"/>
                  </a:ext>
                </a:extLst>
              </a:tr>
              <a:tr h="370840">
                <a:tc>
                  <a:txBody>
                    <a:bodyPr/>
                    <a:lstStyle/>
                    <a:p>
                      <a:r>
                        <a:rPr lang="en-GB" dirty="0" smtClean="0"/>
                        <a:t>Muscular Strength</a:t>
                      </a:r>
                      <a:endParaRPr lang="en-GB" dirty="0"/>
                    </a:p>
                  </a:txBody>
                  <a:tcPr anchor="ctr"/>
                </a:tc>
                <a:tc>
                  <a:txBody>
                    <a:bodyPr/>
                    <a:lstStyle/>
                    <a:p>
                      <a:endParaRPr lang="en-GB"/>
                    </a:p>
                  </a:txBody>
                  <a:tcPr/>
                </a:tc>
                <a:tc>
                  <a:txBody>
                    <a:bodyPr/>
                    <a:lstStyle/>
                    <a:p>
                      <a:endParaRPr lang="en-GB"/>
                    </a:p>
                  </a:txBody>
                  <a:tcPr/>
                </a:tc>
                <a:extLst>
                  <a:ext uri="{0D108BD9-81ED-4DB2-BD59-A6C34878D82A}">
                    <a16:rowId xmlns:a16="http://schemas.microsoft.com/office/drawing/2014/main" val="2311414409"/>
                  </a:ext>
                </a:extLst>
              </a:tr>
              <a:tr h="370840">
                <a:tc>
                  <a:txBody>
                    <a:bodyPr/>
                    <a:lstStyle/>
                    <a:p>
                      <a:r>
                        <a:rPr lang="en-GB" dirty="0" smtClean="0"/>
                        <a:t>Muscular</a:t>
                      </a:r>
                      <a:r>
                        <a:rPr lang="en-GB" baseline="0" dirty="0" smtClean="0"/>
                        <a:t> Endurance</a:t>
                      </a:r>
                      <a:endParaRPr lang="en-GB" dirty="0"/>
                    </a:p>
                  </a:txBody>
                  <a:tcPr anchor="ctr"/>
                </a:tc>
                <a:tc>
                  <a:txBody>
                    <a:bodyPr/>
                    <a:lstStyle/>
                    <a:p>
                      <a:endParaRPr lang="en-GB"/>
                    </a:p>
                  </a:txBody>
                  <a:tcPr/>
                </a:tc>
                <a:tc>
                  <a:txBody>
                    <a:bodyPr/>
                    <a:lstStyle/>
                    <a:p>
                      <a:endParaRPr lang="en-GB"/>
                    </a:p>
                  </a:txBody>
                  <a:tcPr/>
                </a:tc>
                <a:extLst>
                  <a:ext uri="{0D108BD9-81ED-4DB2-BD59-A6C34878D82A}">
                    <a16:rowId xmlns:a16="http://schemas.microsoft.com/office/drawing/2014/main" val="400108998"/>
                  </a:ext>
                </a:extLst>
              </a:tr>
              <a:tr h="370840">
                <a:tc>
                  <a:txBody>
                    <a:bodyPr/>
                    <a:lstStyle/>
                    <a:p>
                      <a:r>
                        <a:rPr lang="en-GB" dirty="0" smtClean="0"/>
                        <a:t>Resistance to Fatigue</a:t>
                      </a:r>
                      <a:endParaRPr lang="en-GB" dirty="0"/>
                    </a:p>
                  </a:txBody>
                  <a:tcPr anchor="ctr"/>
                </a:tc>
                <a:tc>
                  <a:txBody>
                    <a:bodyPr/>
                    <a:lstStyle/>
                    <a:p>
                      <a:endParaRPr lang="en-GB"/>
                    </a:p>
                  </a:txBody>
                  <a:tcPr/>
                </a:tc>
                <a:tc>
                  <a:txBody>
                    <a:bodyPr/>
                    <a:lstStyle/>
                    <a:p>
                      <a:endParaRPr lang="en-GB"/>
                    </a:p>
                  </a:txBody>
                  <a:tcPr/>
                </a:tc>
                <a:extLst>
                  <a:ext uri="{0D108BD9-81ED-4DB2-BD59-A6C34878D82A}">
                    <a16:rowId xmlns:a16="http://schemas.microsoft.com/office/drawing/2014/main" val="1442571747"/>
                  </a:ext>
                </a:extLst>
              </a:tr>
              <a:tr h="370840">
                <a:tc>
                  <a:txBody>
                    <a:bodyPr/>
                    <a:lstStyle/>
                    <a:p>
                      <a:r>
                        <a:rPr lang="en-GB" dirty="0" smtClean="0"/>
                        <a:t>Rate of Recovery</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637373260"/>
                  </a:ext>
                </a:extLst>
              </a:tr>
              <a:tr h="370840">
                <a:tc>
                  <a:txBody>
                    <a:bodyPr/>
                    <a:lstStyle/>
                    <a:p>
                      <a:r>
                        <a:rPr lang="en-GB" dirty="0" smtClean="0"/>
                        <a:t>Aerobic Capacity</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655491583"/>
                  </a:ext>
                </a:extLst>
              </a:tr>
              <a:tr h="370840">
                <a:tc>
                  <a:txBody>
                    <a:bodyPr/>
                    <a:lstStyle/>
                    <a:p>
                      <a:r>
                        <a:rPr lang="en-GB" dirty="0" smtClean="0"/>
                        <a:t>Respiratory Muscles</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553939717"/>
                  </a:ext>
                </a:extLst>
              </a:tr>
            </a:tbl>
          </a:graphicData>
        </a:graphic>
      </p:graphicFrame>
      <p:sp>
        <p:nvSpPr>
          <p:cNvPr id="21" name="Rectangle 20"/>
          <p:cNvSpPr/>
          <p:nvPr/>
        </p:nvSpPr>
        <p:spPr>
          <a:xfrm>
            <a:off x="1" y="4875420"/>
            <a:ext cx="1855251" cy="369332"/>
          </a:xfrm>
          <a:prstGeom prst="rect">
            <a:avLst/>
          </a:prstGeom>
        </p:spPr>
        <p:txBody>
          <a:bodyPr wrap="none">
            <a:spAutoFit/>
          </a:bodyPr>
          <a:lstStyle/>
          <a:p>
            <a:r>
              <a:rPr lang="en-GB" b="1" dirty="0" smtClean="0"/>
              <a:t>Long Term Effects</a:t>
            </a:r>
            <a:endParaRPr lang="en-GB" dirty="0"/>
          </a:p>
        </p:txBody>
      </p:sp>
    </p:spTree>
    <p:extLst>
      <p:ext uri="{BB962C8B-B14F-4D97-AF65-F5344CB8AC3E}">
        <p14:creationId xmlns:p14="http://schemas.microsoft.com/office/powerpoint/2010/main" val="23113456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stretch>
            <a:fillRect/>
          </a:stretch>
        </p:blipFill>
        <p:spPr>
          <a:xfrm>
            <a:off x="562212" y="620416"/>
            <a:ext cx="5733575" cy="8665167"/>
          </a:xfrm>
          <a:prstGeom prst="rect">
            <a:avLst/>
          </a:prstGeom>
        </p:spPr>
      </p:pic>
    </p:spTree>
    <p:extLst>
      <p:ext uri="{BB962C8B-B14F-4D97-AF65-F5344CB8AC3E}">
        <p14:creationId xmlns:p14="http://schemas.microsoft.com/office/powerpoint/2010/main" val="4222387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0"/>
            <a:ext cx="6858000" cy="923330"/>
          </a:xfrm>
          <a:prstGeom prst="rect">
            <a:avLst/>
          </a:prstGeom>
          <a:noFill/>
        </p:spPr>
        <p:txBody>
          <a:bodyPr wrap="square" rtlCol="0">
            <a:spAutoFit/>
          </a:bodyPr>
          <a:lstStyle/>
          <a:p>
            <a:r>
              <a:rPr lang="en-GB" b="1" dirty="0"/>
              <a:t>GCSE </a:t>
            </a:r>
            <a:r>
              <a:rPr lang="en-GB" b="1" dirty="0" smtClean="0"/>
              <a:t>Components of Fitness: </a:t>
            </a:r>
            <a:r>
              <a:rPr lang="en-GB" b="1" dirty="0"/>
              <a:t>What do I need to know?</a:t>
            </a:r>
          </a:p>
          <a:p>
            <a:r>
              <a:rPr lang="en-GB" dirty="0"/>
              <a:t>Know the definition, examples of and fitness tests for the components of fitness.</a:t>
            </a:r>
          </a:p>
        </p:txBody>
      </p:sp>
      <p:graphicFrame>
        <p:nvGraphicFramePr>
          <p:cNvPr id="18" name="Table 17"/>
          <p:cNvGraphicFramePr>
            <a:graphicFrameLocks noGrp="1"/>
          </p:cNvGraphicFramePr>
          <p:nvPr>
            <p:extLst/>
          </p:nvPr>
        </p:nvGraphicFramePr>
        <p:xfrm>
          <a:off x="101471" y="1109940"/>
          <a:ext cx="6655059" cy="8412850"/>
        </p:xfrm>
        <a:graphic>
          <a:graphicData uri="http://schemas.openxmlformats.org/drawingml/2006/table">
            <a:tbl>
              <a:tblPr firstRow="1" bandRow="1">
                <a:tableStyleId>{5940675A-B579-460E-94D1-54222C63F5DA}</a:tableStyleId>
              </a:tblPr>
              <a:tblGrid>
                <a:gridCol w="1227071">
                  <a:extLst>
                    <a:ext uri="{9D8B030D-6E8A-4147-A177-3AD203B41FA5}">
                      <a16:colId xmlns:a16="http://schemas.microsoft.com/office/drawing/2014/main" val="527538513"/>
                    </a:ext>
                  </a:extLst>
                </a:gridCol>
                <a:gridCol w="2713994">
                  <a:extLst>
                    <a:ext uri="{9D8B030D-6E8A-4147-A177-3AD203B41FA5}">
                      <a16:colId xmlns:a16="http://schemas.microsoft.com/office/drawing/2014/main" val="4092733095"/>
                    </a:ext>
                  </a:extLst>
                </a:gridCol>
                <a:gridCol w="2713994">
                  <a:extLst>
                    <a:ext uri="{9D8B030D-6E8A-4147-A177-3AD203B41FA5}">
                      <a16:colId xmlns:a16="http://schemas.microsoft.com/office/drawing/2014/main" val="2303373927"/>
                    </a:ext>
                  </a:extLst>
                </a:gridCol>
              </a:tblGrid>
              <a:tr h="345636">
                <a:tc>
                  <a:txBody>
                    <a:bodyPr/>
                    <a:lstStyle/>
                    <a:p>
                      <a:pPr algn="ctr"/>
                      <a:r>
                        <a:rPr lang="en-GB" b="1" dirty="0" smtClean="0"/>
                        <a:t>Component</a:t>
                      </a:r>
                      <a:endParaRPr lang="en-GB" b="1" dirty="0"/>
                    </a:p>
                  </a:txBody>
                  <a:tcPr/>
                </a:tc>
                <a:tc>
                  <a:txBody>
                    <a:bodyPr/>
                    <a:lstStyle/>
                    <a:p>
                      <a:pPr algn="ctr"/>
                      <a:r>
                        <a:rPr lang="en-GB" b="1" dirty="0" smtClean="0"/>
                        <a:t>Definition</a:t>
                      </a:r>
                      <a:endParaRPr lang="en-GB" b="1" dirty="0"/>
                    </a:p>
                  </a:txBody>
                  <a:tcPr/>
                </a:tc>
                <a:tc>
                  <a:txBody>
                    <a:bodyPr/>
                    <a:lstStyle/>
                    <a:p>
                      <a:pPr algn="ctr"/>
                      <a:r>
                        <a:rPr lang="en-GB" b="1" dirty="0" smtClean="0"/>
                        <a:t>Examples</a:t>
                      </a:r>
                      <a:endParaRPr lang="en-GB" b="1" dirty="0"/>
                    </a:p>
                  </a:txBody>
                  <a:tcPr/>
                </a:tc>
                <a:extLst>
                  <a:ext uri="{0D108BD9-81ED-4DB2-BD59-A6C34878D82A}">
                    <a16:rowId xmlns:a16="http://schemas.microsoft.com/office/drawing/2014/main" val="3898224658"/>
                  </a:ext>
                </a:extLst>
              </a:tr>
              <a:tr h="728845">
                <a:tc>
                  <a:txBody>
                    <a:bodyPr/>
                    <a:lstStyle/>
                    <a:p>
                      <a:r>
                        <a:rPr lang="en-GB" dirty="0" smtClean="0"/>
                        <a:t>Agility</a:t>
                      </a:r>
                      <a:endParaRPr lang="en-GB" dirty="0"/>
                    </a:p>
                  </a:txBody>
                  <a:tcPr anchor="ctr"/>
                </a:tc>
                <a:tc>
                  <a:txBody>
                    <a:bodyPr/>
                    <a:lstStyle/>
                    <a:p>
                      <a:endParaRPr lang="en-GB"/>
                    </a:p>
                  </a:txBody>
                  <a:tcPr/>
                </a:tc>
                <a:tc>
                  <a:txBody>
                    <a:bodyPr/>
                    <a:lstStyle/>
                    <a:p>
                      <a:endParaRPr lang="en-GB" dirty="0"/>
                    </a:p>
                  </a:txBody>
                  <a:tcPr/>
                </a:tc>
                <a:extLst>
                  <a:ext uri="{0D108BD9-81ED-4DB2-BD59-A6C34878D82A}">
                    <a16:rowId xmlns:a16="http://schemas.microsoft.com/office/drawing/2014/main" val="657574798"/>
                  </a:ext>
                </a:extLst>
              </a:tr>
              <a:tr h="728845">
                <a:tc>
                  <a:txBody>
                    <a:bodyPr/>
                    <a:lstStyle/>
                    <a:p>
                      <a:r>
                        <a:rPr lang="en-GB" dirty="0" smtClean="0"/>
                        <a:t>Balance</a:t>
                      </a:r>
                      <a:endParaRPr lang="en-GB" dirty="0"/>
                    </a:p>
                  </a:txBody>
                  <a:tcPr anchor="ctr"/>
                </a:tc>
                <a:tc>
                  <a:txBody>
                    <a:bodyPr/>
                    <a:lstStyle/>
                    <a:p>
                      <a:endParaRPr lang="en-GB" dirty="0" smtClean="0"/>
                    </a:p>
                  </a:txBody>
                  <a:tcPr/>
                </a:tc>
                <a:tc>
                  <a:txBody>
                    <a:bodyPr/>
                    <a:lstStyle/>
                    <a:p>
                      <a:endParaRPr lang="en-GB"/>
                    </a:p>
                  </a:txBody>
                  <a:tcPr/>
                </a:tc>
                <a:extLst>
                  <a:ext uri="{0D108BD9-81ED-4DB2-BD59-A6C34878D82A}">
                    <a16:rowId xmlns:a16="http://schemas.microsoft.com/office/drawing/2014/main" val="49617106"/>
                  </a:ext>
                </a:extLst>
              </a:tr>
              <a:tr h="728845">
                <a:tc>
                  <a:txBody>
                    <a:bodyPr/>
                    <a:lstStyle/>
                    <a:p>
                      <a:r>
                        <a:rPr lang="en-GB" dirty="0" smtClean="0"/>
                        <a:t>Coordination</a:t>
                      </a:r>
                      <a:endParaRPr lang="en-GB" dirty="0"/>
                    </a:p>
                  </a:txBody>
                  <a:tcPr anchor="ctr"/>
                </a:tc>
                <a:tc>
                  <a:txBody>
                    <a:bodyPr/>
                    <a:lstStyle/>
                    <a:p>
                      <a:endParaRPr lang="en-GB"/>
                    </a:p>
                  </a:txBody>
                  <a:tcPr/>
                </a:tc>
                <a:tc>
                  <a:txBody>
                    <a:bodyPr/>
                    <a:lstStyle/>
                    <a:p>
                      <a:endParaRPr lang="en-GB"/>
                    </a:p>
                  </a:txBody>
                  <a:tcPr/>
                </a:tc>
                <a:extLst>
                  <a:ext uri="{0D108BD9-81ED-4DB2-BD59-A6C34878D82A}">
                    <a16:rowId xmlns:a16="http://schemas.microsoft.com/office/drawing/2014/main" val="2311414409"/>
                  </a:ext>
                </a:extLst>
              </a:tr>
              <a:tr h="728845">
                <a:tc>
                  <a:txBody>
                    <a:bodyPr/>
                    <a:lstStyle/>
                    <a:p>
                      <a:r>
                        <a:rPr lang="en-GB" dirty="0" smtClean="0"/>
                        <a:t>Power</a:t>
                      </a:r>
                      <a:endParaRPr lang="en-GB" dirty="0"/>
                    </a:p>
                  </a:txBody>
                  <a:tcPr anchor="ctr"/>
                </a:tc>
                <a:tc>
                  <a:txBody>
                    <a:bodyPr/>
                    <a:lstStyle/>
                    <a:p>
                      <a:endParaRPr lang="en-GB" dirty="0" smtClean="0"/>
                    </a:p>
                  </a:txBody>
                  <a:tcPr/>
                </a:tc>
                <a:tc>
                  <a:txBody>
                    <a:bodyPr/>
                    <a:lstStyle/>
                    <a:p>
                      <a:endParaRPr lang="en-GB"/>
                    </a:p>
                  </a:txBody>
                  <a:tcPr/>
                </a:tc>
                <a:extLst>
                  <a:ext uri="{0D108BD9-81ED-4DB2-BD59-A6C34878D82A}">
                    <a16:rowId xmlns:a16="http://schemas.microsoft.com/office/drawing/2014/main" val="400108998"/>
                  </a:ext>
                </a:extLst>
              </a:tr>
              <a:tr h="728845">
                <a:tc>
                  <a:txBody>
                    <a:bodyPr/>
                    <a:lstStyle/>
                    <a:p>
                      <a:r>
                        <a:rPr lang="en-GB" dirty="0" smtClean="0"/>
                        <a:t>Agility</a:t>
                      </a:r>
                      <a:endParaRPr lang="en-GB" dirty="0"/>
                    </a:p>
                  </a:txBody>
                  <a:tcPr anchor="ctr"/>
                </a:tc>
                <a:tc>
                  <a:txBody>
                    <a:bodyPr/>
                    <a:lstStyle/>
                    <a:p>
                      <a:endParaRPr lang="en-GB"/>
                    </a:p>
                  </a:txBody>
                  <a:tcPr/>
                </a:tc>
                <a:tc>
                  <a:txBody>
                    <a:bodyPr/>
                    <a:lstStyle/>
                    <a:p>
                      <a:endParaRPr lang="en-GB"/>
                    </a:p>
                  </a:txBody>
                  <a:tcPr/>
                </a:tc>
                <a:extLst>
                  <a:ext uri="{0D108BD9-81ED-4DB2-BD59-A6C34878D82A}">
                    <a16:rowId xmlns:a16="http://schemas.microsoft.com/office/drawing/2014/main" val="1442571747"/>
                  </a:ext>
                </a:extLst>
              </a:tr>
              <a:tr h="728845">
                <a:tc>
                  <a:txBody>
                    <a:bodyPr/>
                    <a:lstStyle/>
                    <a:p>
                      <a:r>
                        <a:rPr lang="en-GB" dirty="0" smtClean="0"/>
                        <a:t>Reaction Time</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637373260"/>
                  </a:ext>
                </a:extLst>
              </a:tr>
              <a:tr h="988433">
                <a:tc>
                  <a:txBody>
                    <a:bodyPr/>
                    <a:lstStyle/>
                    <a:p>
                      <a:r>
                        <a:rPr lang="en-GB" dirty="0" smtClean="0"/>
                        <a:t>Muscular Strength</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431459267"/>
                  </a:ext>
                </a:extLst>
              </a:tr>
              <a:tr h="988433">
                <a:tc>
                  <a:txBody>
                    <a:bodyPr/>
                    <a:lstStyle/>
                    <a:p>
                      <a:r>
                        <a:rPr lang="en-GB" dirty="0" smtClean="0"/>
                        <a:t>Muscular Endurance</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117746494"/>
                  </a:ext>
                </a:extLst>
              </a:tr>
              <a:tr h="988433">
                <a:tc>
                  <a:txBody>
                    <a:bodyPr/>
                    <a:lstStyle/>
                    <a:p>
                      <a:r>
                        <a:rPr lang="en-GB" dirty="0" smtClean="0"/>
                        <a:t>Cardiovascular Endurance</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914775520"/>
                  </a:ext>
                </a:extLst>
              </a:tr>
              <a:tr h="728845">
                <a:tc>
                  <a:txBody>
                    <a:bodyPr/>
                    <a:lstStyle/>
                    <a:p>
                      <a:r>
                        <a:rPr lang="en-GB" dirty="0" smtClean="0"/>
                        <a:t>Speed</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988813288"/>
                  </a:ext>
                </a:extLst>
              </a:tr>
            </a:tbl>
          </a:graphicData>
        </a:graphic>
      </p:graphicFrame>
    </p:spTree>
    <p:extLst>
      <p:ext uri="{BB962C8B-B14F-4D97-AF65-F5344CB8AC3E}">
        <p14:creationId xmlns:p14="http://schemas.microsoft.com/office/powerpoint/2010/main" val="18471642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0"/>
            <a:ext cx="6858000" cy="923330"/>
          </a:xfrm>
          <a:prstGeom prst="rect">
            <a:avLst/>
          </a:prstGeom>
          <a:noFill/>
        </p:spPr>
        <p:txBody>
          <a:bodyPr wrap="square" rtlCol="0">
            <a:spAutoFit/>
          </a:bodyPr>
          <a:lstStyle/>
          <a:p>
            <a:r>
              <a:rPr lang="en-GB" b="1" dirty="0" smtClean="0"/>
              <a:t>GCSE Components of Fitness: What do I need to know?</a:t>
            </a:r>
          </a:p>
          <a:p>
            <a:r>
              <a:rPr lang="en-GB" dirty="0" smtClean="0"/>
              <a:t>Know the definition, examples of and fitness tests for the components of fitness.</a:t>
            </a:r>
            <a:endParaRPr lang="en-GB" dirty="0"/>
          </a:p>
        </p:txBody>
      </p:sp>
      <p:graphicFrame>
        <p:nvGraphicFramePr>
          <p:cNvPr id="18" name="Table 17"/>
          <p:cNvGraphicFramePr>
            <a:graphicFrameLocks noGrp="1"/>
          </p:cNvGraphicFramePr>
          <p:nvPr>
            <p:extLst/>
          </p:nvPr>
        </p:nvGraphicFramePr>
        <p:xfrm>
          <a:off x="101471" y="1109940"/>
          <a:ext cx="6655059" cy="8412850"/>
        </p:xfrm>
        <a:graphic>
          <a:graphicData uri="http://schemas.openxmlformats.org/drawingml/2006/table">
            <a:tbl>
              <a:tblPr firstRow="1" bandRow="1">
                <a:tableStyleId>{5940675A-B579-460E-94D1-54222C63F5DA}</a:tableStyleId>
              </a:tblPr>
              <a:tblGrid>
                <a:gridCol w="1227071">
                  <a:extLst>
                    <a:ext uri="{9D8B030D-6E8A-4147-A177-3AD203B41FA5}">
                      <a16:colId xmlns:a16="http://schemas.microsoft.com/office/drawing/2014/main" val="527538513"/>
                    </a:ext>
                  </a:extLst>
                </a:gridCol>
                <a:gridCol w="1246707">
                  <a:extLst>
                    <a:ext uri="{9D8B030D-6E8A-4147-A177-3AD203B41FA5}">
                      <a16:colId xmlns:a16="http://schemas.microsoft.com/office/drawing/2014/main" val="4092733095"/>
                    </a:ext>
                  </a:extLst>
                </a:gridCol>
                <a:gridCol w="4181281">
                  <a:extLst>
                    <a:ext uri="{9D8B030D-6E8A-4147-A177-3AD203B41FA5}">
                      <a16:colId xmlns:a16="http://schemas.microsoft.com/office/drawing/2014/main" val="2303373927"/>
                    </a:ext>
                  </a:extLst>
                </a:gridCol>
              </a:tblGrid>
              <a:tr h="345636">
                <a:tc>
                  <a:txBody>
                    <a:bodyPr/>
                    <a:lstStyle/>
                    <a:p>
                      <a:pPr algn="ctr"/>
                      <a:r>
                        <a:rPr lang="en-GB" b="1" dirty="0" smtClean="0"/>
                        <a:t>Component</a:t>
                      </a:r>
                      <a:endParaRPr lang="en-GB" b="1" dirty="0"/>
                    </a:p>
                  </a:txBody>
                  <a:tcPr/>
                </a:tc>
                <a:tc>
                  <a:txBody>
                    <a:bodyPr/>
                    <a:lstStyle/>
                    <a:p>
                      <a:pPr algn="ctr"/>
                      <a:r>
                        <a:rPr lang="en-GB" b="1" dirty="0" smtClean="0"/>
                        <a:t>Fitness Test</a:t>
                      </a:r>
                      <a:endParaRPr lang="en-GB" b="1" dirty="0"/>
                    </a:p>
                  </a:txBody>
                  <a:tcPr/>
                </a:tc>
                <a:tc>
                  <a:txBody>
                    <a:bodyPr/>
                    <a:lstStyle/>
                    <a:p>
                      <a:pPr algn="ctr"/>
                      <a:r>
                        <a:rPr lang="en-GB" b="1" dirty="0" smtClean="0"/>
                        <a:t>Description</a:t>
                      </a:r>
                      <a:endParaRPr lang="en-GB" b="1" dirty="0"/>
                    </a:p>
                  </a:txBody>
                  <a:tcPr/>
                </a:tc>
                <a:extLst>
                  <a:ext uri="{0D108BD9-81ED-4DB2-BD59-A6C34878D82A}">
                    <a16:rowId xmlns:a16="http://schemas.microsoft.com/office/drawing/2014/main" val="3898224658"/>
                  </a:ext>
                </a:extLst>
              </a:tr>
              <a:tr h="728845">
                <a:tc>
                  <a:txBody>
                    <a:bodyPr/>
                    <a:lstStyle/>
                    <a:p>
                      <a:r>
                        <a:rPr lang="en-GB" dirty="0" smtClean="0"/>
                        <a:t>Agility</a:t>
                      </a:r>
                      <a:endParaRPr lang="en-GB" dirty="0"/>
                    </a:p>
                  </a:txBody>
                  <a:tcPr anchor="ctr"/>
                </a:tc>
                <a:tc>
                  <a:txBody>
                    <a:bodyPr/>
                    <a:lstStyle/>
                    <a:p>
                      <a:endParaRPr lang="en-GB"/>
                    </a:p>
                  </a:txBody>
                  <a:tcPr/>
                </a:tc>
                <a:tc>
                  <a:txBody>
                    <a:bodyPr/>
                    <a:lstStyle/>
                    <a:p>
                      <a:endParaRPr lang="en-GB" dirty="0"/>
                    </a:p>
                  </a:txBody>
                  <a:tcPr/>
                </a:tc>
                <a:extLst>
                  <a:ext uri="{0D108BD9-81ED-4DB2-BD59-A6C34878D82A}">
                    <a16:rowId xmlns:a16="http://schemas.microsoft.com/office/drawing/2014/main" val="657574798"/>
                  </a:ext>
                </a:extLst>
              </a:tr>
              <a:tr h="728845">
                <a:tc>
                  <a:txBody>
                    <a:bodyPr/>
                    <a:lstStyle/>
                    <a:p>
                      <a:r>
                        <a:rPr lang="en-GB" dirty="0" smtClean="0"/>
                        <a:t>Balance</a:t>
                      </a:r>
                      <a:endParaRPr lang="en-GB" dirty="0"/>
                    </a:p>
                  </a:txBody>
                  <a:tcPr anchor="ctr"/>
                </a:tc>
                <a:tc>
                  <a:txBody>
                    <a:bodyPr/>
                    <a:lstStyle/>
                    <a:p>
                      <a:endParaRPr lang="en-GB" dirty="0" smtClean="0"/>
                    </a:p>
                  </a:txBody>
                  <a:tcPr/>
                </a:tc>
                <a:tc>
                  <a:txBody>
                    <a:bodyPr/>
                    <a:lstStyle/>
                    <a:p>
                      <a:endParaRPr lang="en-GB"/>
                    </a:p>
                  </a:txBody>
                  <a:tcPr/>
                </a:tc>
                <a:extLst>
                  <a:ext uri="{0D108BD9-81ED-4DB2-BD59-A6C34878D82A}">
                    <a16:rowId xmlns:a16="http://schemas.microsoft.com/office/drawing/2014/main" val="49617106"/>
                  </a:ext>
                </a:extLst>
              </a:tr>
              <a:tr h="728845">
                <a:tc>
                  <a:txBody>
                    <a:bodyPr/>
                    <a:lstStyle/>
                    <a:p>
                      <a:r>
                        <a:rPr lang="en-GB" dirty="0" smtClean="0"/>
                        <a:t>Coordination</a:t>
                      </a:r>
                      <a:endParaRPr lang="en-GB" dirty="0"/>
                    </a:p>
                  </a:txBody>
                  <a:tcPr anchor="ctr"/>
                </a:tc>
                <a:tc>
                  <a:txBody>
                    <a:bodyPr/>
                    <a:lstStyle/>
                    <a:p>
                      <a:endParaRPr lang="en-GB"/>
                    </a:p>
                  </a:txBody>
                  <a:tcPr/>
                </a:tc>
                <a:tc>
                  <a:txBody>
                    <a:bodyPr/>
                    <a:lstStyle/>
                    <a:p>
                      <a:endParaRPr lang="en-GB"/>
                    </a:p>
                  </a:txBody>
                  <a:tcPr/>
                </a:tc>
                <a:extLst>
                  <a:ext uri="{0D108BD9-81ED-4DB2-BD59-A6C34878D82A}">
                    <a16:rowId xmlns:a16="http://schemas.microsoft.com/office/drawing/2014/main" val="2311414409"/>
                  </a:ext>
                </a:extLst>
              </a:tr>
              <a:tr h="728845">
                <a:tc>
                  <a:txBody>
                    <a:bodyPr/>
                    <a:lstStyle/>
                    <a:p>
                      <a:r>
                        <a:rPr lang="en-GB" dirty="0" smtClean="0"/>
                        <a:t>Power</a:t>
                      </a:r>
                      <a:endParaRPr lang="en-GB" dirty="0"/>
                    </a:p>
                  </a:txBody>
                  <a:tcPr anchor="ctr"/>
                </a:tc>
                <a:tc>
                  <a:txBody>
                    <a:bodyPr/>
                    <a:lstStyle/>
                    <a:p>
                      <a:endParaRPr lang="en-GB" dirty="0" smtClean="0"/>
                    </a:p>
                  </a:txBody>
                  <a:tcPr/>
                </a:tc>
                <a:tc>
                  <a:txBody>
                    <a:bodyPr/>
                    <a:lstStyle/>
                    <a:p>
                      <a:endParaRPr lang="en-GB"/>
                    </a:p>
                  </a:txBody>
                  <a:tcPr/>
                </a:tc>
                <a:extLst>
                  <a:ext uri="{0D108BD9-81ED-4DB2-BD59-A6C34878D82A}">
                    <a16:rowId xmlns:a16="http://schemas.microsoft.com/office/drawing/2014/main" val="400108998"/>
                  </a:ext>
                </a:extLst>
              </a:tr>
              <a:tr h="728845">
                <a:tc>
                  <a:txBody>
                    <a:bodyPr/>
                    <a:lstStyle/>
                    <a:p>
                      <a:r>
                        <a:rPr lang="en-GB" dirty="0" smtClean="0"/>
                        <a:t>Agility</a:t>
                      </a:r>
                      <a:endParaRPr lang="en-GB" dirty="0"/>
                    </a:p>
                  </a:txBody>
                  <a:tcPr anchor="ctr"/>
                </a:tc>
                <a:tc>
                  <a:txBody>
                    <a:bodyPr/>
                    <a:lstStyle/>
                    <a:p>
                      <a:endParaRPr lang="en-GB"/>
                    </a:p>
                  </a:txBody>
                  <a:tcPr/>
                </a:tc>
                <a:tc>
                  <a:txBody>
                    <a:bodyPr/>
                    <a:lstStyle/>
                    <a:p>
                      <a:endParaRPr lang="en-GB"/>
                    </a:p>
                  </a:txBody>
                  <a:tcPr/>
                </a:tc>
                <a:extLst>
                  <a:ext uri="{0D108BD9-81ED-4DB2-BD59-A6C34878D82A}">
                    <a16:rowId xmlns:a16="http://schemas.microsoft.com/office/drawing/2014/main" val="1442571747"/>
                  </a:ext>
                </a:extLst>
              </a:tr>
              <a:tr h="728845">
                <a:tc>
                  <a:txBody>
                    <a:bodyPr/>
                    <a:lstStyle/>
                    <a:p>
                      <a:r>
                        <a:rPr lang="en-GB" dirty="0" smtClean="0"/>
                        <a:t>Reaction Time</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637373260"/>
                  </a:ext>
                </a:extLst>
              </a:tr>
              <a:tr h="988433">
                <a:tc>
                  <a:txBody>
                    <a:bodyPr/>
                    <a:lstStyle/>
                    <a:p>
                      <a:r>
                        <a:rPr lang="en-GB" dirty="0" smtClean="0"/>
                        <a:t>Muscular Strength</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431459267"/>
                  </a:ext>
                </a:extLst>
              </a:tr>
              <a:tr h="988433">
                <a:tc>
                  <a:txBody>
                    <a:bodyPr/>
                    <a:lstStyle/>
                    <a:p>
                      <a:r>
                        <a:rPr lang="en-GB" dirty="0" smtClean="0"/>
                        <a:t>Muscular Endurance</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117746494"/>
                  </a:ext>
                </a:extLst>
              </a:tr>
              <a:tr h="988433">
                <a:tc>
                  <a:txBody>
                    <a:bodyPr/>
                    <a:lstStyle/>
                    <a:p>
                      <a:r>
                        <a:rPr lang="en-GB" dirty="0" smtClean="0"/>
                        <a:t>Cardiovascular Endurance</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914775520"/>
                  </a:ext>
                </a:extLst>
              </a:tr>
              <a:tr h="728845">
                <a:tc>
                  <a:txBody>
                    <a:bodyPr/>
                    <a:lstStyle/>
                    <a:p>
                      <a:r>
                        <a:rPr lang="en-GB" dirty="0" smtClean="0"/>
                        <a:t>Speed</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988813288"/>
                  </a:ext>
                </a:extLst>
              </a:tr>
            </a:tbl>
          </a:graphicData>
        </a:graphic>
      </p:graphicFrame>
    </p:spTree>
    <p:extLst>
      <p:ext uri="{BB962C8B-B14F-4D97-AF65-F5344CB8AC3E}">
        <p14:creationId xmlns:p14="http://schemas.microsoft.com/office/powerpoint/2010/main" val="22113295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562212" y="620416"/>
            <a:ext cx="5733575" cy="8665167"/>
          </a:xfrm>
          <a:prstGeom prst="rect">
            <a:avLst/>
          </a:prstGeom>
        </p:spPr>
      </p:pic>
    </p:spTree>
    <p:extLst>
      <p:ext uri="{BB962C8B-B14F-4D97-AF65-F5344CB8AC3E}">
        <p14:creationId xmlns:p14="http://schemas.microsoft.com/office/powerpoint/2010/main" val="8751382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0"/>
            <a:ext cx="6858000" cy="923330"/>
          </a:xfrm>
          <a:prstGeom prst="rect">
            <a:avLst/>
          </a:prstGeom>
          <a:noFill/>
        </p:spPr>
        <p:txBody>
          <a:bodyPr wrap="square" rtlCol="0">
            <a:spAutoFit/>
          </a:bodyPr>
          <a:lstStyle/>
          <a:p>
            <a:r>
              <a:rPr lang="en-GB" b="1" dirty="0" smtClean="0"/>
              <a:t>GCSE Methods of Training: What do I need to know?</a:t>
            </a:r>
          </a:p>
          <a:p>
            <a:r>
              <a:rPr lang="en-GB" dirty="0" smtClean="0"/>
              <a:t>Know the definitions, examples of and who the following methods of training are suitable for. </a:t>
            </a:r>
            <a:endParaRPr lang="en-GB" dirty="0"/>
          </a:p>
        </p:txBody>
      </p:sp>
      <p:graphicFrame>
        <p:nvGraphicFramePr>
          <p:cNvPr id="5" name="Table 4"/>
          <p:cNvGraphicFramePr>
            <a:graphicFrameLocks noGrp="1"/>
          </p:cNvGraphicFramePr>
          <p:nvPr>
            <p:extLst/>
          </p:nvPr>
        </p:nvGraphicFramePr>
        <p:xfrm>
          <a:off x="137627" y="1501828"/>
          <a:ext cx="6582748" cy="7719541"/>
        </p:xfrm>
        <a:graphic>
          <a:graphicData uri="http://schemas.openxmlformats.org/drawingml/2006/table">
            <a:tbl>
              <a:tblPr firstRow="1" bandRow="1">
                <a:tableStyleId>{5940675A-B579-460E-94D1-54222C63F5DA}</a:tableStyleId>
              </a:tblPr>
              <a:tblGrid>
                <a:gridCol w="1645687">
                  <a:extLst>
                    <a:ext uri="{9D8B030D-6E8A-4147-A177-3AD203B41FA5}">
                      <a16:colId xmlns:a16="http://schemas.microsoft.com/office/drawing/2014/main" val="1351451723"/>
                    </a:ext>
                  </a:extLst>
                </a:gridCol>
                <a:gridCol w="1645687">
                  <a:extLst>
                    <a:ext uri="{9D8B030D-6E8A-4147-A177-3AD203B41FA5}">
                      <a16:colId xmlns:a16="http://schemas.microsoft.com/office/drawing/2014/main" val="3747401411"/>
                    </a:ext>
                  </a:extLst>
                </a:gridCol>
                <a:gridCol w="2001415">
                  <a:extLst>
                    <a:ext uri="{9D8B030D-6E8A-4147-A177-3AD203B41FA5}">
                      <a16:colId xmlns:a16="http://schemas.microsoft.com/office/drawing/2014/main" val="3266346324"/>
                    </a:ext>
                  </a:extLst>
                </a:gridCol>
                <a:gridCol w="1289959">
                  <a:extLst>
                    <a:ext uri="{9D8B030D-6E8A-4147-A177-3AD203B41FA5}">
                      <a16:colId xmlns:a16="http://schemas.microsoft.com/office/drawing/2014/main" val="2681734626"/>
                    </a:ext>
                  </a:extLst>
                </a:gridCol>
              </a:tblGrid>
              <a:tr h="588229">
                <a:tc>
                  <a:txBody>
                    <a:bodyPr/>
                    <a:lstStyle/>
                    <a:p>
                      <a:r>
                        <a:rPr lang="en-GB" b="1" dirty="0" smtClean="0"/>
                        <a:t>Training Method</a:t>
                      </a:r>
                      <a:endParaRPr lang="en-GB" b="1" dirty="0"/>
                    </a:p>
                  </a:txBody>
                  <a:tcPr/>
                </a:tc>
                <a:tc>
                  <a:txBody>
                    <a:bodyPr/>
                    <a:lstStyle/>
                    <a:p>
                      <a:r>
                        <a:rPr lang="en-GB" b="1" dirty="0" smtClean="0"/>
                        <a:t>Definition</a:t>
                      </a:r>
                      <a:endParaRPr lang="en-GB" b="1" dirty="0"/>
                    </a:p>
                  </a:txBody>
                  <a:tcPr/>
                </a:tc>
                <a:tc>
                  <a:txBody>
                    <a:bodyPr/>
                    <a:lstStyle/>
                    <a:p>
                      <a:r>
                        <a:rPr lang="en-GB" b="1" dirty="0" smtClean="0"/>
                        <a:t>Example</a:t>
                      </a:r>
                      <a:endParaRPr lang="en-GB" b="1" dirty="0"/>
                    </a:p>
                  </a:txBody>
                  <a:tcPr/>
                </a:tc>
                <a:tc>
                  <a:txBody>
                    <a:bodyPr/>
                    <a:lstStyle/>
                    <a:p>
                      <a:r>
                        <a:rPr lang="en-GB" b="1" dirty="0" smtClean="0"/>
                        <a:t>Who would it be suitable for?</a:t>
                      </a:r>
                      <a:endParaRPr lang="en-GB" b="1" dirty="0"/>
                    </a:p>
                  </a:txBody>
                  <a:tcPr/>
                </a:tc>
                <a:extLst>
                  <a:ext uri="{0D108BD9-81ED-4DB2-BD59-A6C34878D82A}">
                    <a16:rowId xmlns:a16="http://schemas.microsoft.com/office/drawing/2014/main" val="2776931504"/>
                  </a:ext>
                </a:extLst>
              </a:tr>
              <a:tr h="1188552">
                <a:tc>
                  <a:txBody>
                    <a:bodyPr/>
                    <a:lstStyle/>
                    <a:p>
                      <a:r>
                        <a:rPr lang="en-GB" dirty="0" smtClean="0"/>
                        <a:t>Circuit Training</a:t>
                      </a:r>
                      <a:endParaRPr lang="en-GB" dirty="0"/>
                    </a:p>
                  </a:txBody>
                  <a:tcPr anchor="ctr"/>
                </a:tc>
                <a:tc>
                  <a:txBody>
                    <a:bodyPr/>
                    <a:lstStyle/>
                    <a:p>
                      <a:endParaRPr lang="en-GB" dirty="0"/>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734083993"/>
                  </a:ext>
                </a:extLst>
              </a:tr>
              <a:tr h="1188552">
                <a:tc>
                  <a:txBody>
                    <a:bodyPr/>
                    <a:lstStyle/>
                    <a:p>
                      <a:r>
                        <a:rPr lang="en-GB" dirty="0" smtClean="0"/>
                        <a:t>Fartlek Training</a:t>
                      </a:r>
                      <a:endParaRPr lang="en-GB" dirty="0"/>
                    </a:p>
                  </a:txBody>
                  <a:tcPr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809495225"/>
                  </a:ext>
                </a:extLst>
              </a:tr>
              <a:tr h="1188552">
                <a:tc>
                  <a:txBody>
                    <a:bodyPr/>
                    <a:lstStyle/>
                    <a:p>
                      <a:r>
                        <a:rPr lang="en-GB" dirty="0" smtClean="0"/>
                        <a:t>Continuous Training</a:t>
                      </a:r>
                      <a:endParaRPr lang="en-GB" dirty="0"/>
                    </a:p>
                  </a:txBody>
                  <a:tcPr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370636454"/>
                  </a:ext>
                </a:extLst>
              </a:tr>
              <a:tr h="1188552">
                <a:tc>
                  <a:txBody>
                    <a:bodyPr/>
                    <a:lstStyle/>
                    <a:p>
                      <a:r>
                        <a:rPr lang="en-GB" dirty="0" smtClean="0"/>
                        <a:t>Weight</a:t>
                      </a:r>
                      <a:r>
                        <a:rPr lang="en-GB" baseline="0" dirty="0" smtClean="0"/>
                        <a:t> Training</a:t>
                      </a:r>
                      <a:endParaRPr lang="en-GB" dirty="0"/>
                    </a:p>
                  </a:txBody>
                  <a:tcPr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47761325"/>
                  </a:ext>
                </a:extLst>
              </a:tr>
              <a:tr h="1188552">
                <a:tc>
                  <a:txBody>
                    <a:bodyPr/>
                    <a:lstStyle/>
                    <a:p>
                      <a:r>
                        <a:rPr lang="en-GB" dirty="0" smtClean="0"/>
                        <a:t>Plyometric Training</a:t>
                      </a:r>
                      <a:endParaRPr lang="en-GB" dirty="0"/>
                    </a:p>
                  </a:txBody>
                  <a:tcPr anchor="ct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352464285"/>
                  </a:ext>
                </a:extLst>
              </a:tr>
              <a:tr h="1188552">
                <a:tc>
                  <a:txBody>
                    <a:bodyPr/>
                    <a:lstStyle/>
                    <a:p>
                      <a:r>
                        <a:rPr lang="en-GB" dirty="0" smtClean="0"/>
                        <a:t>Interval Training</a:t>
                      </a:r>
                      <a:endParaRPr lang="en-GB" dirty="0"/>
                    </a:p>
                  </a:txBody>
                  <a:tcPr anchor="ct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021278976"/>
                  </a:ext>
                </a:extLst>
              </a:tr>
            </a:tbl>
          </a:graphicData>
        </a:graphic>
      </p:graphicFrame>
    </p:spTree>
    <p:extLst>
      <p:ext uri="{BB962C8B-B14F-4D97-AF65-F5344CB8AC3E}">
        <p14:creationId xmlns:p14="http://schemas.microsoft.com/office/powerpoint/2010/main" val="14379603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562212" y="528818"/>
            <a:ext cx="5733575" cy="8848363"/>
          </a:xfrm>
          <a:prstGeom prst="rect">
            <a:avLst/>
          </a:prstGeom>
        </p:spPr>
      </p:pic>
    </p:spTree>
    <p:extLst>
      <p:ext uri="{BB962C8B-B14F-4D97-AF65-F5344CB8AC3E}">
        <p14:creationId xmlns:p14="http://schemas.microsoft.com/office/powerpoint/2010/main" val="11355799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0"/>
            <a:ext cx="6858000" cy="923330"/>
          </a:xfrm>
          <a:prstGeom prst="rect">
            <a:avLst/>
          </a:prstGeom>
          <a:noFill/>
        </p:spPr>
        <p:txBody>
          <a:bodyPr wrap="square" rtlCol="0">
            <a:spAutoFit/>
          </a:bodyPr>
          <a:lstStyle/>
          <a:p>
            <a:r>
              <a:rPr lang="en-GB" b="1" dirty="0" smtClean="0"/>
              <a:t>GCSE Principles of Training: What do I need to know?</a:t>
            </a:r>
          </a:p>
          <a:p>
            <a:r>
              <a:rPr lang="en-GB" dirty="0" smtClean="0"/>
              <a:t>Know the definitions, and be able to apply them to a training programme.</a:t>
            </a:r>
            <a:endParaRPr lang="en-GB" dirty="0"/>
          </a:p>
        </p:txBody>
      </p:sp>
      <p:graphicFrame>
        <p:nvGraphicFramePr>
          <p:cNvPr id="5" name="Table 4"/>
          <p:cNvGraphicFramePr>
            <a:graphicFrameLocks noGrp="1"/>
          </p:cNvGraphicFramePr>
          <p:nvPr>
            <p:extLst/>
          </p:nvPr>
        </p:nvGraphicFramePr>
        <p:xfrm>
          <a:off x="209939" y="1147265"/>
          <a:ext cx="6438123" cy="8127723"/>
        </p:xfrm>
        <a:graphic>
          <a:graphicData uri="http://schemas.openxmlformats.org/drawingml/2006/table">
            <a:tbl>
              <a:tblPr firstRow="1" bandRow="1">
                <a:tableStyleId>{5940675A-B579-460E-94D1-54222C63F5DA}</a:tableStyleId>
              </a:tblPr>
              <a:tblGrid>
                <a:gridCol w="2146041">
                  <a:extLst>
                    <a:ext uri="{9D8B030D-6E8A-4147-A177-3AD203B41FA5}">
                      <a16:colId xmlns:a16="http://schemas.microsoft.com/office/drawing/2014/main" val="2571685770"/>
                    </a:ext>
                  </a:extLst>
                </a:gridCol>
                <a:gridCol w="2146041">
                  <a:extLst>
                    <a:ext uri="{9D8B030D-6E8A-4147-A177-3AD203B41FA5}">
                      <a16:colId xmlns:a16="http://schemas.microsoft.com/office/drawing/2014/main" val="1788578528"/>
                    </a:ext>
                  </a:extLst>
                </a:gridCol>
                <a:gridCol w="2146041">
                  <a:extLst>
                    <a:ext uri="{9D8B030D-6E8A-4147-A177-3AD203B41FA5}">
                      <a16:colId xmlns:a16="http://schemas.microsoft.com/office/drawing/2014/main" val="1996560751"/>
                    </a:ext>
                  </a:extLst>
                </a:gridCol>
              </a:tblGrid>
              <a:tr h="438939">
                <a:tc>
                  <a:txBody>
                    <a:bodyPr/>
                    <a:lstStyle/>
                    <a:p>
                      <a:r>
                        <a:rPr lang="en-GB" b="1" dirty="0" smtClean="0"/>
                        <a:t>Principle</a:t>
                      </a:r>
                      <a:endParaRPr lang="en-GB" b="1" dirty="0"/>
                    </a:p>
                  </a:txBody>
                  <a:tcPr/>
                </a:tc>
                <a:tc>
                  <a:txBody>
                    <a:bodyPr/>
                    <a:lstStyle/>
                    <a:p>
                      <a:r>
                        <a:rPr lang="en-GB" b="1" dirty="0" smtClean="0"/>
                        <a:t>Definition</a:t>
                      </a:r>
                      <a:endParaRPr lang="en-GB" b="1" dirty="0"/>
                    </a:p>
                  </a:txBody>
                  <a:tcPr/>
                </a:tc>
                <a:tc>
                  <a:txBody>
                    <a:bodyPr/>
                    <a:lstStyle/>
                    <a:p>
                      <a:r>
                        <a:rPr lang="en-GB" b="1" dirty="0" smtClean="0"/>
                        <a:t>Example</a:t>
                      </a:r>
                      <a:endParaRPr lang="en-GB" b="1" dirty="0"/>
                    </a:p>
                  </a:txBody>
                  <a:tcPr/>
                </a:tc>
                <a:extLst>
                  <a:ext uri="{0D108BD9-81ED-4DB2-BD59-A6C34878D82A}">
                    <a16:rowId xmlns:a16="http://schemas.microsoft.com/office/drawing/2014/main" val="2012496771"/>
                  </a:ext>
                </a:extLst>
              </a:tr>
              <a:tr h="961098">
                <a:tc>
                  <a:txBody>
                    <a:bodyPr/>
                    <a:lstStyle/>
                    <a:p>
                      <a:r>
                        <a:rPr lang="en-GB" dirty="0" smtClean="0"/>
                        <a:t>Specificity</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413757119"/>
                  </a:ext>
                </a:extLst>
              </a:tr>
              <a:tr h="961098">
                <a:tc>
                  <a:txBody>
                    <a:bodyPr/>
                    <a:lstStyle/>
                    <a:p>
                      <a:r>
                        <a:rPr lang="en-GB" dirty="0" smtClean="0"/>
                        <a:t>Progression</a:t>
                      </a:r>
                      <a:endParaRPr lang="en-GB" dirty="0"/>
                    </a:p>
                  </a:txBody>
                  <a:tcPr anchor="ctr"/>
                </a:tc>
                <a:tc>
                  <a:txBody>
                    <a:bodyPr/>
                    <a:lstStyle/>
                    <a:p>
                      <a:endParaRPr lang="en-GB"/>
                    </a:p>
                  </a:txBody>
                  <a:tcPr/>
                </a:tc>
                <a:tc>
                  <a:txBody>
                    <a:bodyPr/>
                    <a:lstStyle/>
                    <a:p>
                      <a:endParaRPr lang="en-GB"/>
                    </a:p>
                  </a:txBody>
                  <a:tcPr/>
                </a:tc>
                <a:extLst>
                  <a:ext uri="{0D108BD9-81ED-4DB2-BD59-A6C34878D82A}">
                    <a16:rowId xmlns:a16="http://schemas.microsoft.com/office/drawing/2014/main" val="959113263"/>
                  </a:ext>
                </a:extLst>
              </a:tr>
              <a:tr h="961098">
                <a:tc>
                  <a:txBody>
                    <a:bodyPr/>
                    <a:lstStyle/>
                    <a:p>
                      <a:r>
                        <a:rPr lang="en-GB" dirty="0" smtClean="0"/>
                        <a:t>Overload</a:t>
                      </a:r>
                      <a:endParaRPr lang="en-GB" dirty="0"/>
                    </a:p>
                  </a:txBody>
                  <a:tcPr anchor="ctr"/>
                </a:tc>
                <a:tc>
                  <a:txBody>
                    <a:bodyPr/>
                    <a:lstStyle/>
                    <a:p>
                      <a:endParaRPr lang="en-GB"/>
                    </a:p>
                  </a:txBody>
                  <a:tcPr/>
                </a:tc>
                <a:tc>
                  <a:txBody>
                    <a:bodyPr/>
                    <a:lstStyle/>
                    <a:p>
                      <a:endParaRPr lang="en-GB"/>
                    </a:p>
                  </a:txBody>
                  <a:tcPr/>
                </a:tc>
                <a:extLst>
                  <a:ext uri="{0D108BD9-81ED-4DB2-BD59-A6C34878D82A}">
                    <a16:rowId xmlns:a16="http://schemas.microsoft.com/office/drawing/2014/main" val="220101002"/>
                  </a:ext>
                </a:extLst>
              </a:tr>
              <a:tr h="961098">
                <a:tc>
                  <a:txBody>
                    <a:bodyPr/>
                    <a:lstStyle/>
                    <a:p>
                      <a:r>
                        <a:rPr lang="en-GB" dirty="0" smtClean="0"/>
                        <a:t>Reversibility</a:t>
                      </a:r>
                      <a:endParaRPr lang="en-GB" dirty="0"/>
                    </a:p>
                  </a:txBody>
                  <a:tcPr anchor="ctr"/>
                </a:tc>
                <a:tc>
                  <a:txBody>
                    <a:bodyPr/>
                    <a:lstStyle/>
                    <a:p>
                      <a:endParaRPr lang="en-GB"/>
                    </a:p>
                  </a:txBody>
                  <a:tcPr/>
                </a:tc>
                <a:tc>
                  <a:txBody>
                    <a:bodyPr/>
                    <a:lstStyle/>
                    <a:p>
                      <a:endParaRPr lang="en-GB"/>
                    </a:p>
                  </a:txBody>
                  <a:tcPr/>
                </a:tc>
                <a:extLst>
                  <a:ext uri="{0D108BD9-81ED-4DB2-BD59-A6C34878D82A}">
                    <a16:rowId xmlns:a16="http://schemas.microsoft.com/office/drawing/2014/main" val="3958240744"/>
                  </a:ext>
                </a:extLst>
              </a:tr>
              <a:tr h="961098">
                <a:tc>
                  <a:txBody>
                    <a:bodyPr/>
                    <a:lstStyle/>
                    <a:p>
                      <a:r>
                        <a:rPr lang="en-GB" dirty="0" smtClean="0"/>
                        <a:t>Frequency</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420019202"/>
                  </a:ext>
                </a:extLst>
              </a:tr>
              <a:tr h="961098">
                <a:tc>
                  <a:txBody>
                    <a:bodyPr/>
                    <a:lstStyle/>
                    <a:p>
                      <a:r>
                        <a:rPr lang="en-GB" dirty="0" smtClean="0"/>
                        <a:t>Intensity</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019872986"/>
                  </a:ext>
                </a:extLst>
              </a:tr>
              <a:tr h="961098">
                <a:tc>
                  <a:txBody>
                    <a:bodyPr/>
                    <a:lstStyle/>
                    <a:p>
                      <a:r>
                        <a:rPr lang="en-GB" dirty="0" smtClean="0"/>
                        <a:t>Time</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197830625"/>
                  </a:ext>
                </a:extLst>
              </a:tr>
              <a:tr h="961098">
                <a:tc>
                  <a:txBody>
                    <a:bodyPr/>
                    <a:lstStyle/>
                    <a:p>
                      <a:r>
                        <a:rPr lang="en-GB" dirty="0" smtClean="0"/>
                        <a:t>Type</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369117538"/>
                  </a:ext>
                </a:extLst>
              </a:tr>
            </a:tbl>
          </a:graphicData>
        </a:graphic>
      </p:graphicFrame>
    </p:spTree>
    <p:extLst>
      <p:ext uri="{BB962C8B-B14F-4D97-AF65-F5344CB8AC3E}">
        <p14:creationId xmlns:p14="http://schemas.microsoft.com/office/powerpoint/2010/main" val="9051071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562212" y="620416"/>
            <a:ext cx="5733575" cy="8665167"/>
          </a:xfrm>
          <a:prstGeom prst="rect">
            <a:avLst/>
          </a:prstGeom>
        </p:spPr>
      </p:pic>
    </p:spTree>
    <p:extLst>
      <p:ext uri="{BB962C8B-B14F-4D97-AF65-F5344CB8AC3E}">
        <p14:creationId xmlns:p14="http://schemas.microsoft.com/office/powerpoint/2010/main" val="8456721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0"/>
            <a:ext cx="6858000" cy="923330"/>
          </a:xfrm>
          <a:prstGeom prst="rect">
            <a:avLst/>
          </a:prstGeom>
          <a:noFill/>
        </p:spPr>
        <p:txBody>
          <a:bodyPr wrap="square" rtlCol="0">
            <a:spAutoFit/>
          </a:bodyPr>
          <a:lstStyle/>
          <a:p>
            <a:r>
              <a:rPr lang="en-GB" b="1" dirty="0" smtClean="0"/>
              <a:t>GCSE Warm Ups &amp; Cool Downs: What do I need to know?</a:t>
            </a:r>
          </a:p>
          <a:p>
            <a:r>
              <a:rPr lang="en-GB" dirty="0" smtClean="0"/>
              <a:t>Understand the key components of a warm up and cool down and understand the physical benefits.</a:t>
            </a:r>
            <a:endParaRPr lang="en-GB" dirty="0"/>
          </a:p>
        </p:txBody>
      </p:sp>
      <p:graphicFrame>
        <p:nvGraphicFramePr>
          <p:cNvPr id="5" name="Table 4"/>
          <p:cNvGraphicFramePr>
            <a:graphicFrameLocks noGrp="1"/>
          </p:cNvGraphicFramePr>
          <p:nvPr>
            <p:extLst/>
          </p:nvPr>
        </p:nvGraphicFramePr>
        <p:xfrm>
          <a:off x="146957" y="960655"/>
          <a:ext cx="6564087" cy="3993400"/>
        </p:xfrm>
        <a:graphic>
          <a:graphicData uri="http://schemas.openxmlformats.org/drawingml/2006/table">
            <a:tbl>
              <a:tblPr firstRow="1" bandRow="1">
                <a:tableStyleId>{5940675A-B579-460E-94D1-54222C63F5DA}</a:tableStyleId>
              </a:tblPr>
              <a:tblGrid>
                <a:gridCol w="1096349">
                  <a:extLst>
                    <a:ext uri="{9D8B030D-6E8A-4147-A177-3AD203B41FA5}">
                      <a16:colId xmlns:a16="http://schemas.microsoft.com/office/drawing/2014/main" val="3745344527"/>
                    </a:ext>
                  </a:extLst>
                </a:gridCol>
                <a:gridCol w="2733869">
                  <a:extLst>
                    <a:ext uri="{9D8B030D-6E8A-4147-A177-3AD203B41FA5}">
                      <a16:colId xmlns:a16="http://schemas.microsoft.com/office/drawing/2014/main" val="2446532630"/>
                    </a:ext>
                  </a:extLst>
                </a:gridCol>
                <a:gridCol w="2733869">
                  <a:extLst>
                    <a:ext uri="{9D8B030D-6E8A-4147-A177-3AD203B41FA5}">
                      <a16:colId xmlns:a16="http://schemas.microsoft.com/office/drawing/2014/main" val="2703399810"/>
                    </a:ext>
                  </a:extLst>
                </a:gridCol>
              </a:tblGrid>
              <a:tr h="363462">
                <a:tc>
                  <a:txBody>
                    <a:bodyPr/>
                    <a:lstStyle/>
                    <a:p>
                      <a:pPr algn="ctr"/>
                      <a:r>
                        <a:rPr lang="en-GB" b="1" dirty="0" smtClean="0"/>
                        <a:t>Warm Up</a:t>
                      </a:r>
                    </a:p>
                    <a:p>
                      <a:pPr algn="ctr"/>
                      <a:r>
                        <a:rPr lang="en-GB" b="1" dirty="0" smtClean="0"/>
                        <a:t>Component</a:t>
                      </a:r>
                      <a:endParaRPr lang="en-GB" b="1" dirty="0"/>
                    </a:p>
                  </a:txBody>
                  <a:tcPr/>
                </a:tc>
                <a:tc>
                  <a:txBody>
                    <a:bodyPr/>
                    <a:lstStyle/>
                    <a:p>
                      <a:pPr algn="ctr"/>
                      <a:r>
                        <a:rPr lang="en-GB" b="1" dirty="0" smtClean="0"/>
                        <a:t>Reason</a:t>
                      </a:r>
                      <a:endParaRPr lang="en-GB" b="1" dirty="0"/>
                    </a:p>
                  </a:txBody>
                  <a:tcPr/>
                </a:tc>
                <a:tc>
                  <a:txBody>
                    <a:bodyPr/>
                    <a:lstStyle/>
                    <a:p>
                      <a:pPr algn="ctr"/>
                      <a:r>
                        <a:rPr lang="en-GB" b="1" dirty="0" smtClean="0"/>
                        <a:t>Example</a:t>
                      </a:r>
                      <a:endParaRPr lang="en-GB" b="1" dirty="0"/>
                    </a:p>
                  </a:txBody>
                  <a:tcPr/>
                </a:tc>
                <a:extLst>
                  <a:ext uri="{0D108BD9-81ED-4DB2-BD59-A6C34878D82A}">
                    <a16:rowId xmlns:a16="http://schemas.microsoft.com/office/drawing/2014/main" val="2745531338"/>
                  </a:ext>
                </a:extLst>
              </a:tr>
              <a:tr h="698096">
                <a:tc>
                  <a:txBody>
                    <a:bodyPr/>
                    <a:lstStyle/>
                    <a:p>
                      <a:r>
                        <a:rPr lang="en-GB" dirty="0" smtClean="0"/>
                        <a:t>Pulse Raiser</a:t>
                      </a:r>
                      <a:endParaRPr lang="en-GB" dirty="0"/>
                    </a:p>
                  </a:txBody>
                  <a:tcPr anchor="ctr"/>
                </a:tc>
                <a:tc>
                  <a:txBody>
                    <a:bodyPr/>
                    <a:lstStyle/>
                    <a:p>
                      <a:endParaRPr lang="en-GB"/>
                    </a:p>
                  </a:txBody>
                  <a:tcPr/>
                </a:tc>
                <a:tc>
                  <a:txBody>
                    <a:bodyPr/>
                    <a:lstStyle/>
                    <a:p>
                      <a:endParaRPr lang="en-GB"/>
                    </a:p>
                  </a:txBody>
                  <a:tcPr/>
                </a:tc>
                <a:extLst>
                  <a:ext uri="{0D108BD9-81ED-4DB2-BD59-A6C34878D82A}">
                    <a16:rowId xmlns:a16="http://schemas.microsoft.com/office/drawing/2014/main" val="1407155324"/>
                  </a:ext>
                </a:extLst>
              </a:tr>
              <a:tr h="698096">
                <a:tc>
                  <a:txBody>
                    <a:bodyPr/>
                    <a:lstStyle/>
                    <a:p>
                      <a:r>
                        <a:rPr lang="en-GB" dirty="0" smtClean="0"/>
                        <a:t>Mobility</a:t>
                      </a:r>
                      <a:endParaRPr lang="en-GB" dirty="0"/>
                    </a:p>
                  </a:txBody>
                  <a:tcPr anchor="ctr"/>
                </a:tc>
                <a:tc>
                  <a:txBody>
                    <a:bodyPr/>
                    <a:lstStyle/>
                    <a:p>
                      <a:endParaRPr lang="en-GB"/>
                    </a:p>
                  </a:txBody>
                  <a:tcPr/>
                </a:tc>
                <a:tc>
                  <a:txBody>
                    <a:bodyPr/>
                    <a:lstStyle/>
                    <a:p>
                      <a:endParaRPr lang="en-GB"/>
                    </a:p>
                  </a:txBody>
                  <a:tcPr/>
                </a:tc>
                <a:extLst>
                  <a:ext uri="{0D108BD9-81ED-4DB2-BD59-A6C34878D82A}">
                    <a16:rowId xmlns:a16="http://schemas.microsoft.com/office/drawing/2014/main" val="3105962580"/>
                  </a:ext>
                </a:extLst>
              </a:tr>
              <a:tr h="698096">
                <a:tc>
                  <a:txBody>
                    <a:bodyPr/>
                    <a:lstStyle/>
                    <a:p>
                      <a:r>
                        <a:rPr lang="en-GB" dirty="0" smtClean="0"/>
                        <a:t>Stretching</a:t>
                      </a:r>
                      <a:endParaRPr lang="en-GB" dirty="0"/>
                    </a:p>
                  </a:txBody>
                  <a:tcPr anchor="ctr"/>
                </a:tc>
                <a:tc>
                  <a:txBody>
                    <a:bodyPr/>
                    <a:lstStyle/>
                    <a:p>
                      <a:endParaRPr lang="en-GB"/>
                    </a:p>
                  </a:txBody>
                  <a:tcPr/>
                </a:tc>
                <a:tc>
                  <a:txBody>
                    <a:bodyPr/>
                    <a:lstStyle/>
                    <a:p>
                      <a:endParaRPr lang="en-GB" dirty="0"/>
                    </a:p>
                  </a:txBody>
                  <a:tcPr/>
                </a:tc>
                <a:extLst>
                  <a:ext uri="{0D108BD9-81ED-4DB2-BD59-A6C34878D82A}">
                    <a16:rowId xmlns:a16="http://schemas.microsoft.com/office/drawing/2014/main" val="3260004984"/>
                  </a:ext>
                </a:extLst>
              </a:tr>
              <a:tr h="698096">
                <a:tc>
                  <a:txBody>
                    <a:bodyPr/>
                    <a:lstStyle/>
                    <a:p>
                      <a:r>
                        <a:rPr lang="en-GB" dirty="0" smtClean="0"/>
                        <a:t>Dynamic Movements</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390896171"/>
                  </a:ext>
                </a:extLst>
              </a:tr>
              <a:tr h="698096">
                <a:tc>
                  <a:txBody>
                    <a:bodyPr/>
                    <a:lstStyle/>
                    <a:p>
                      <a:r>
                        <a:rPr lang="en-GB" dirty="0" smtClean="0"/>
                        <a:t>Skill Rehearsal</a:t>
                      </a:r>
                      <a:endParaRPr lang="en-GB" dirty="0"/>
                    </a:p>
                  </a:txBody>
                  <a:tcPr anchor="ct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122519180"/>
                  </a:ext>
                </a:extLst>
              </a:tr>
            </a:tbl>
          </a:graphicData>
        </a:graphic>
      </p:graphicFrame>
      <p:graphicFrame>
        <p:nvGraphicFramePr>
          <p:cNvPr id="6" name="Table 5"/>
          <p:cNvGraphicFramePr>
            <a:graphicFrameLocks noGrp="1"/>
          </p:cNvGraphicFramePr>
          <p:nvPr>
            <p:extLst/>
          </p:nvPr>
        </p:nvGraphicFramePr>
        <p:xfrm>
          <a:off x="146956" y="5168157"/>
          <a:ext cx="6564087" cy="1909676"/>
        </p:xfrm>
        <a:graphic>
          <a:graphicData uri="http://schemas.openxmlformats.org/drawingml/2006/table">
            <a:tbl>
              <a:tblPr firstRow="1" bandRow="1">
                <a:tableStyleId>{5940675A-B579-460E-94D1-54222C63F5DA}</a:tableStyleId>
              </a:tblPr>
              <a:tblGrid>
                <a:gridCol w="1096349">
                  <a:extLst>
                    <a:ext uri="{9D8B030D-6E8A-4147-A177-3AD203B41FA5}">
                      <a16:colId xmlns:a16="http://schemas.microsoft.com/office/drawing/2014/main" val="3105604654"/>
                    </a:ext>
                  </a:extLst>
                </a:gridCol>
                <a:gridCol w="2733869">
                  <a:extLst>
                    <a:ext uri="{9D8B030D-6E8A-4147-A177-3AD203B41FA5}">
                      <a16:colId xmlns:a16="http://schemas.microsoft.com/office/drawing/2014/main" val="4135123721"/>
                    </a:ext>
                  </a:extLst>
                </a:gridCol>
                <a:gridCol w="2733869">
                  <a:extLst>
                    <a:ext uri="{9D8B030D-6E8A-4147-A177-3AD203B41FA5}">
                      <a16:colId xmlns:a16="http://schemas.microsoft.com/office/drawing/2014/main" val="3144864799"/>
                    </a:ext>
                  </a:extLst>
                </a:gridCol>
              </a:tblGrid>
              <a:tr h="363462">
                <a:tc>
                  <a:txBody>
                    <a:bodyPr/>
                    <a:lstStyle/>
                    <a:p>
                      <a:pPr algn="ctr"/>
                      <a:r>
                        <a:rPr lang="en-GB" b="1" dirty="0" smtClean="0"/>
                        <a:t>Cool Down Component</a:t>
                      </a:r>
                      <a:endParaRPr lang="en-GB" b="1" dirty="0"/>
                    </a:p>
                  </a:txBody>
                  <a:tcPr/>
                </a:tc>
                <a:tc>
                  <a:txBody>
                    <a:bodyPr/>
                    <a:lstStyle/>
                    <a:p>
                      <a:pPr algn="ctr"/>
                      <a:r>
                        <a:rPr lang="en-GB" b="1" dirty="0" smtClean="0"/>
                        <a:t>Reason</a:t>
                      </a:r>
                      <a:endParaRPr lang="en-GB" b="1" dirty="0"/>
                    </a:p>
                  </a:txBody>
                  <a:tcPr/>
                </a:tc>
                <a:tc>
                  <a:txBody>
                    <a:bodyPr/>
                    <a:lstStyle/>
                    <a:p>
                      <a:pPr algn="ctr"/>
                      <a:r>
                        <a:rPr lang="en-GB" b="1" dirty="0" smtClean="0"/>
                        <a:t>Example</a:t>
                      </a:r>
                      <a:endParaRPr lang="en-GB" b="1" dirty="0"/>
                    </a:p>
                  </a:txBody>
                  <a:tcPr/>
                </a:tc>
                <a:extLst>
                  <a:ext uri="{0D108BD9-81ED-4DB2-BD59-A6C34878D82A}">
                    <a16:rowId xmlns:a16="http://schemas.microsoft.com/office/drawing/2014/main" val="3223824675"/>
                  </a:ext>
                </a:extLst>
              </a:tr>
              <a:tr h="698096">
                <a:tc>
                  <a:txBody>
                    <a:bodyPr/>
                    <a:lstStyle/>
                    <a:p>
                      <a:r>
                        <a:rPr lang="en-GB" dirty="0" smtClean="0"/>
                        <a:t>Low Intensity Exercise</a:t>
                      </a:r>
                      <a:endParaRPr lang="en-GB" dirty="0"/>
                    </a:p>
                  </a:txBody>
                  <a:tcPr anchor="ctr"/>
                </a:tc>
                <a:tc>
                  <a:txBody>
                    <a:bodyPr/>
                    <a:lstStyle/>
                    <a:p>
                      <a:endParaRPr lang="en-GB" dirty="0"/>
                    </a:p>
                  </a:txBody>
                  <a:tcPr/>
                </a:tc>
                <a:tc>
                  <a:txBody>
                    <a:bodyPr/>
                    <a:lstStyle/>
                    <a:p>
                      <a:endParaRPr lang="en-GB"/>
                    </a:p>
                  </a:txBody>
                  <a:tcPr/>
                </a:tc>
                <a:extLst>
                  <a:ext uri="{0D108BD9-81ED-4DB2-BD59-A6C34878D82A}">
                    <a16:rowId xmlns:a16="http://schemas.microsoft.com/office/drawing/2014/main" val="1178356582"/>
                  </a:ext>
                </a:extLst>
              </a:tr>
              <a:tr h="698096">
                <a:tc>
                  <a:txBody>
                    <a:bodyPr/>
                    <a:lstStyle/>
                    <a:p>
                      <a:r>
                        <a:rPr lang="en-GB" dirty="0" smtClean="0"/>
                        <a:t>Stretching</a:t>
                      </a:r>
                      <a:endParaRPr lang="en-GB" dirty="0"/>
                    </a:p>
                  </a:txBody>
                  <a:tcPr anchor="ctr"/>
                </a:tc>
                <a:tc>
                  <a:txBody>
                    <a:bodyPr/>
                    <a:lstStyle/>
                    <a:p>
                      <a:endParaRPr lang="en-GB"/>
                    </a:p>
                  </a:txBody>
                  <a:tcPr/>
                </a:tc>
                <a:tc>
                  <a:txBody>
                    <a:bodyPr/>
                    <a:lstStyle/>
                    <a:p>
                      <a:endParaRPr lang="en-GB" dirty="0"/>
                    </a:p>
                  </a:txBody>
                  <a:tcPr/>
                </a:tc>
                <a:extLst>
                  <a:ext uri="{0D108BD9-81ED-4DB2-BD59-A6C34878D82A}">
                    <a16:rowId xmlns:a16="http://schemas.microsoft.com/office/drawing/2014/main" val="821095663"/>
                  </a:ext>
                </a:extLst>
              </a:tr>
            </a:tbl>
          </a:graphicData>
        </a:graphic>
      </p:graphicFrame>
      <p:graphicFrame>
        <p:nvGraphicFramePr>
          <p:cNvPr id="7" name="Table 6"/>
          <p:cNvGraphicFramePr>
            <a:graphicFrameLocks noGrp="1"/>
          </p:cNvGraphicFramePr>
          <p:nvPr>
            <p:extLst/>
          </p:nvPr>
        </p:nvGraphicFramePr>
        <p:xfrm>
          <a:off x="146955" y="7291935"/>
          <a:ext cx="6564088" cy="2512302"/>
        </p:xfrm>
        <a:graphic>
          <a:graphicData uri="http://schemas.openxmlformats.org/drawingml/2006/table">
            <a:tbl>
              <a:tblPr firstRow="1" bandRow="1">
                <a:tableStyleId>{5940675A-B579-460E-94D1-54222C63F5DA}</a:tableStyleId>
              </a:tblPr>
              <a:tblGrid>
                <a:gridCol w="3282044">
                  <a:extLst>
                    <a:ext uri="{9D8B030D-6E8A-4147-A177-3AD203B41FA5}">
                      <a16:colId xmlns:a16="http://schemas.microsoft.com/office/drawing/2014/main" val="1690906737"/>
                    </a:ext>
                  </a:extLst>
                </a:gridCol>
                <a:gridCol w="3282044">
                  <a:extLst>
                    <a:ext uri="{9D8B030D-6E8A-4147-A177-3AD203B41FA5}">
                      <a16:colId xmlns:a16="http://schemas.microsoft.com/office/drawing/2014/main" val="1136127040"/>
                    </a:ext>
                  </a:extLst>
                </a:gridCol>
              </a:tblGrid>
              <a:tr h="363462">
                <a:tc>
                  <a:txBody>
                    <a:bodyPr/>
                    <a:lstStyle/>
                    <a:p>
                      <a:pPr algn="ctr"/>
                      <a:r>
                        <a:rPr lang="en-GB" b="1" dirty="0" smtClean="0"/>
                        <a:t>Benefits</a:t>
                      </a:r>
                      <a:r>
                        <a:rPr lang="en-GB" b="1" baseline="0" dirty="0" smtClean="0"/>
                        <a:t> of a Warm Up</a:t>
                      </a:r>
                      <a:endParaRPr lang="en-GB" b="1" dirty="0"/>
                    </a:p>
                  </a:txBody>
                  <a:tcPr/>
                </a:tc>
                <a:tc>
                  <a:txBody>
                    <a:bodyPr/>
                    <a:lstStyle/>
                    <a:p>
                      <a:pPr algn="ctr"/>
                      <a:r>
                        <a:rPr lang="en-GB" b="1" dirty="0" smtClean="0"/>
                        <a:t>Benefits of a</a:t>
                      </a:r>
                      <a:r>
                        <a:rPr lang="en-GB" b="1" baseline="0" dirty="0" smtClean="0"/>
                        <a:t> Cool Down</a:t>
                      </a:r>
                      <a:endParaRPr lang="en-GB" b="1" dirty="0"/>
                    </a:p>
                  </a:txBody>
                  <a:tcPr/>
                </a:tc>
                <a:extLst>
                  <a:ext uri="{0D108BD9-81ED-4DB2-BD59-A6C34878D82A}">
                    <a16:rowId xmlns:a16="http://schemas.microsoft.com/office/drawing/2014/main" val="2083421434"/>
                  </a:ext>
                </a:extLst>
              </a:tr>
              <a:tr h="698096">
                <a:tc>
                  <a:txBody>
                    <a:bodyPr/>
                    <a:lstStyle/>
                    <a:p>
                      <a:r>
                        <a:rPr lang="en-GB" dirty="0" smtClean="0"/>
                        <a:t>1.</a:t>
                      </a:r>
                    </a:p>
                    <a:p>
                      <a:endParaRPr lang="en-GB" dirty="0" smtClean="0"/>
                    </a:p>
                    <a:p>
                      <a:r>
                        <a:rPr lang="en-GB" dirty="0" smtClean="0"/>
                        <a:t>2.</a:t>
                      </a:r>
                    </a:p>
                    <a:p>
                      <a:endParaRPr lang="en-GB" dirty="0" smtClean="0"/>
                    </a:p>
                    <a:p>
                      <a:r>
                        <a:rPr lang="en-GB" dirty="0" smtClean="0"/>
                        <a:t>3.</a:t>
                      </a:r>
                    </a:p>
                    <a:p>
                      <a:endParaRPr lang="en-GB" dirty="0" smtClean="0"/>
                    </a:p>
                    <a:p>
                      <a:r>
                        <a:rPr lang="en-GB" dirty="0" smtClean="0"/>
                        <a:t>4.</a:t>
                      </a:r>
                    </a:p>
                    <a:p>
                      <a:endParaRPr lang="en-GB" dirty="0" smtClean="0"/>
                    </a:p>
                    <a:p>
                      <a:r>
                        <a:rPr lang="en-GB" dirty="0" smtClean="0"/>
                        <a:t>5.</a:t>
                      </a:r>
                    </a:p>
                    <a:p>
                      <a:endParaRPr lang="en-GB" dirty="0" smtClean="0"/>
                    </a:p>
                  </a:txBody>
                  <a:tcPr/>
                </a:tc>
                <a:tc>
                  <a:txBody>
                    <a:bodyPr/>
                    <a:lstStyle/>
                    <a:p>
                      <a:r>
                        <a:rPr lang="en-GB" dirty="0" smtClean="0"/>
                        <a:t>1.</a:t>
                      </a:r>
                    </a:p>
                    <a:p>
                      <a:endParaRPr lang="en-GB" dirty="0" smtClean="0"/>
                    </a:p>
                    <a:p>
                      <a:r>
                        <a:rPr lang="en-GB" dirty="0" smtClean="0"/>
                        <a:t>2.</a:t>
                      </a:r>
                    </a:p>
                    <a:p>
                      <a:endParaRPr lang="en-GB" dirty="0" smtClean="0"/>
                    </a:p>
                    <a:p>
                      <a:r>
                        <a:rPr lang="en-GB" dirty="0" smtClean="0"/>
                        <a:t>3.</a:t>
                      </a:r>
                    </a:p>
                    <a:p>
                      <a:endParaRPr lang="en-GB" dirty="0" smtClean="0"/>
                    </a:p>
                    <a:p>
                      <a:r>
                        <a:rPr lang="en-GB" dirty="0" smtClean="0"/>
                        <a:t>4.</a:t>
                      </a:r>
                    </a:p>
                    <a:p>
                      <a:endParaRPr lang="en-GB" dirty="0" smtClean="0"/>
                    </a:p>
                    <a:p>
                      <a:r>
                        <a:rPr lang="en-GB" dirty="0" smtClean="0"/>
                        <a:t>5.</a:t>
                      </a:r>
                    </a:p>
                    <a:p>
                      <a:endParaRPr lang="en-GB" dirty="0"/>
                    </a:p>
                  </a:txBody>
                  <a:tcPr/>
                </a:tc>
                <a:extLst>
                  <a:ext uri="{0D108BD9-81ED-4DB2-BD59-A6C34878D82A}">
                    <a16:rowId xmlns:a16="http://schemas.microsoft.com/office/drawing/2014/main" val="1369478754"/>
                  </a:ext>
                </a:extLst>
              </a:tr>
            </a:tbl>
          </a:graphicData>
        </a:graphic>
      </p:graphicFrame>
    </p:spTree>
    <p:extLst>
      <p:ext uri="{BB962C8B-B14F-4D97-AF65-F5344CB8AC3E}">
        <p14:creationId xmlns:p14="http://schemas.microsoft.com/office/powerpoint/2010/main" val="3463202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0"/>
            <a:ext cx="6858000" cy="1200329"/>
          </a:xfrm>
          <a:prstGeom prst="rect">
            <a:avLst/>
          </a:prstGeom>
          <a:noFill/>
        </p:spPr>
        <p:txBody>
          <a:bodyPr wrap="square" rtlCol="0">
            <a:spAutoFit/>
          </a:bodyPr>
          <a:lstStyle/>
          <a:p>
            <a:r>
              <a:rPr lang="en-GB" b="1" dirty="0" smtClean="0"/>
              <a:t>GCSE Skeletal System: What do I need to know?</a:t>
            </a:r>
          </a:p>
          <a:p>
            <a:r>
              <a:rPr lang="en-GB" dirty="0" smtClean="0"/>
              <a:t>Know the structure of a synovial joint, know the 6 types of movement, know the two types of joint and the movements available, know the articulating bones of the knee, hip, shoulder and elbow.</a:t>
            </a: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2268326560"/>
              </p:ext>
            </p:extLst>
          </p:nvPr>
        </p:nvGraphicFramePr>
        <p:xfrm>
          <a:off x="147638" y="1200329"/>
          <a:ext cx="6577012" cy="822960"/>
        </p:xfrm>
        <a:graphic>
          <a:graphicData uri="http://schemas.openxmlformats.org/drawingml/2006/table">
            <a:tbl>
              <a:tblPr firstRow="1" bandRow="1">
                <a:tableStyleId>{5940675A-B579-460E-94D1-54222C63F5DA}</a:tableStyleId>
              </a:tblPr>
              <a:tblGrid>
                <a:gridCol w="6577012">
                  <a:extLst>
                    <a:ext uri="{9D8B030D-6E8A-4147-A177-3AD203B41FA5}">
                      <a16:colId xmlns:a16="http://schemas.microsoft.com/office/drawing/2014/main" val="1643706860"/>
                    </a:ext>
                  </a:extLst>
                </a:gridCol>
              </a:tblGrid>
              <a:tr h="338885">
                <a:tc>
                  <a:txBody>
                    <a:bodyPr/>
                    <a:lstStyle/>
                    <a:p>
                      <a:r>
                        <a:rPr lang="en-GB" sz="1200" b="1" dirty="0" smtClean="0"/>
                        <a:t>A synovial</a:t>
                      </a:r>
                      <a:r>
                        <a:rPr lang="en-GB" sz="1200" b="1" baseline="0" dirty="0" smtClean="0"/>
                        <a:t> joint is…</a:t>
                      </a:r>
                    </a:p>
                    <a:p>
                      <a:endParaRPr lang="en-GB" sz="1200" b="1" baseline="0" dirty="0" smtClean="0"/>
                    </a:p>
                    <a:p>
                      <a:endParaRPr lang="en-GB" sz="1200" b="1" dirty="0" smtClean="0"/>
                    </a:p>
                    <a:p>
                      <a:endParaRPr lang="en-GB" sz="1200" b="1" dirty="0"/>
                    </a:p>
                  </a:txBody>
                  <a:tcPr/>
                </a:tc>
                <a:extLst>
                  <a:ext uri="{0D108BD9-81ED-4DB2-BD59-A6C34878D82A}">
                    <a16:rowId xmlns:a16="http://schemas.microsoft.com/office/drawing/2014/main" val="4125385609"/>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576199877"/>
              </p:ext>
            </p:extLst>
          </p:nvPr>
        </p:nvGraphicFramePr>
        <p:xfrm>
          <a:off x="147638" y="2160588"/>
          <a:ext cx="6577012" cy="1355540"/>
        </p:xfrm>
        <a:graphic>
          <a:graphicData uri="http://schemas.openxmlformats.org/drawingml/2006/table">
            <a:tbl>
              <a:tblPr firstRow="1" bandRow="1">
                <a:tableStyleId>{5940675A-B579-460E-94D1-54222C63F5DA}</a:tableStyleId>
              </a:tblPr>
              <a:tblGrid>
                <a:gridCol w="1370212">
                  <a:extLst>
                    <a:ext uri="{9D8B030D-6E8A-4147-A177-3AD203B41FA5}">
                      <a16:colId xmlns:a16="http://schemas.microsoft.com/office/drawing/2014/main" val="945307766"/>
                    </a:ext>
                  </a:extLst>
                </a:gridCol>
                <a:gridCol w="5206800">
                  <a:extLst>
                    <a:ext uri="{9D8B030D-6E8A-4147-A177-3AD203B41FA5}">
                      <a16:colId xmlns:a16="http://schemas.microsoft.com/office/drawing/2014/main" val="83167468"/>
                    </a:ext>
                  </a:extLst>
                </a:gridCol>
              </a:tblGrid>
              <a:tr h="338885">
                <a:tc>
                  <a:txBody>
                    <a:bodyPr/>
                    <a:lstStyle/>
                    <a:p>
                      <a:r>
                        <a:rPr lang="en-GB" sz="1200" b="1" dirty="0" smtClean="0"/>
                        <a:t>Element</a:t>
                      </a:r>
                      <a:endParaRPr lang="en-GB" sz="1200" b="1" dirty="0"/>
                    </a:p>
                  </a:txBody>
                  <a:tcPr/>
                </a:tc>
                <a:tc>
                  <a:txBody>
                    <a:bodyPr/>
                    <a:lstStyle/>
                    <a:p>
                      <a:r>
                        <a:rPr lang="en-GB" sz="1200" b="1" dirty="0" smtClean="0"/>
                        <a:t>Function</a:t>
                      </a:r>
                      <a:endParaRPr lang="en-GB" sz="1200" b="1" dirty="0"/>
                    </a:p>
                  </a:txBody>
                  <a:tcPr/>
                </a:tc>
                <a:extLst>
                  <a:ext uri="{0D108BD9-81ED-4DB2-BD59-A6C34878D82A}">
                    <a16:rowId xmlns:a16="http://schemas.microsoft.com/office/drawing/2014/main" val="3552826503"/>
                  </a:ext>
                </a:extLst>
              </a:tr>
              <a:tr h="338885">
                <a:tc>
                  <a:txBody>
                    <a:bodyPr/>
                    <a:lstStyle/>
                    <a:p>
                      <a:r>
                        <a:rPr lang="en-GB" sz="1200" dirty="0" smtClean="0"/>
                        <a:t>Ligaments</a:t>
                      </a:r>
                      <a:endParaRPr lang="en-GB" sz="1200" dirty="0"/>
                    </a:p>
                  </a:txBody>
                  <a:tcPr/>
                </a:tc>
                <a:tc>
                  <a:txBody>
                    <a:bodyPr/>
                    <a:lstStyle/>
                    <a:p>
                      <a:endParaRPr lang="en-GB" sz="1200" dirty="0"/>
                    </a:p>
                  </a:txBody>
                  <a:tcPr/>
                </a:tc>
                <a:extLst>
                  <a:ext uri="{0D108BD9-81ED-4DB2-BD59-A6C34878D82A}">
                    <a16:rowId xmlns:a16="http://schemas.microsoft.com/office/drawing/2014/main" val="1943558442"/>
                  </a:ext>
                </a:extLst>
              </a:tr>
              <a:tr h="338885">
                <a:tc>
                  <a:txBody>
                    <a:bodyPr/>
                    <a:lstStyle/>
                    <a:p>
                      <a:r>
                        <a:rPr lang="en-GB" sz="1200" dirty="0" smtClean="0"/>
                        <a:t>Tendons</a:t>
                      </a:r>
                      <a:endParaRPr lang="en-GB" sz="1200" dirty="0"/>
                    </a:p>
                  </a:txBody>
                  <a:tcPr/>
                </a:tc>
                <a:tc>
                  <a:txBody>
                    <a:bodyPr/>
                    <a:lstStyle/>
                    <a:p>
                      <a:endParaRPr lang="en-GB" sz="1200" dirty="0"/>
                    </a:p>
                  </a:txBody>
                  <a:tcPr/>
                </a:tc>
                <a:extLst>
                  <a:ext uri="{0D108BD9-81ED-4DB2-BD59-A6C34878D82A}">
                    <a16:rowId xmlns:a16="http://schemas.microsoft.com/office/drawing/2014/main" val="3530064200"/>
                  </a:ext>
                </a:extLst>
              </a:tr>
              <a:tr h="338885">
                <a:tc>
                  <a:txBody>
                    <a:bodyPr/>
                    <a:lstStyle/>
                    <a:p>
                      <a:r>
                        <a:rPr lang="en-GB" sz="1200" dirty="0" smtClean="0"/>
                        <a:t>Cartilage</a:t>
                      </a:r>
                      <a:endParaRPr lang="en-GB" sz="1200" dirty="0"/>
                    </a:p>
                  </a:txBody>
                  <a:tcPr/>
                </a:tc>
                <a:tc>
                  <a:txBody>
                    <a:bodyPr/>
                    <a:lstStyle/>
                    <a:p>
                      <a:endParaRPr lang="en-GB" sz="1200" dirty="0"/>
                    </a:p>
                  </a:txBody>
                  <a:tcPr/>
                </a:tc>
                <a:extLst>
                  <a:ext uri="{0D108BD9-81ED-4DB2-BD59-A6C34878D82A}">
                    <a16:rowId xmlns:a16="http://schemas.microsoft.com/office/drawing/2014/main" val="2118243298"/>
                  </a:ext>
                </a:extLst>
              </a:tr>
            </a:tbl>
          </a:graphicData>
        </a:graphic>
      </p:graphicFrame>
      <p:graphicFrame>
        <p:nvGraphicFramePr>
          <p:cNvPr id="28" name="Table 27"/>
          <p:cNvGraphicFramePr>
            <a:graphicFrameLocks noGrp="1"/>
          </p:cNvGraphicFramePr>
          <p:nvPr>
            <p:extLst>
              <p:ext uri="{D42A27DB-BD31-4B8C-83A1-F6EECF244321}">
                <p14:modId xmlns:p14="http://schemas.microsoft.com/office/powerpoint/2010/main" val="982198407"/>
              </p:ext>
            </p:extLst>
          </p:nvPr>
        </p:nvGraphicFramePr>
        <p:xfrm>
          <a:off x="147638" y="7577727"/>
          <a:ext cx="6577012" cy="2167685"/>
        </p:xfrm>
        <a:graphic>
          <a:graphicData uri="http://schemas.openxmlformats.org/drawingml/2006/table">
            <a:tbl>
              <a:tblPr firstRow="1" bandRow="1">
                <a:tableStyleId>{5940675A-B579-460E-94D1-54222C63F5DA}</a:tableStyleId>
              </a:tblPr>
              <a:tblGrid>
                <a:gridCol w="862012">
                  <a:extLst>
                    <a:ext uri="{9D8B030D-6E8A-4147-A177-3AD203B41FA5}">
                      <a16:colId xmlns:a16="http://schemas.microsoft.com/office/drawing/2014/main" val="945307766"/>
                    </a:ext>
                  </a:extLst>
                </a:gridCol>
                <a:gridCol w="1485900">
                  <a:extLst>
                    <a:ext uri="{9D8B030D-6E8A-4147-A177-3AD203B41FA5}">
                      <a16:colId xmlns:a16="http://schemas.microsoft.com/office/drawing/2014/main" val="83167468"/>
                    </a:ext>
                  </a:extLst>
                </a:gridCol>
                <a:gridCol w="2114550">
                  <a:extLst>
                    <a:ext uri="{9D8B030D-6E8A-4147-A177-3AD203B41FA5}">
                      <a16:colId xmlns:a16="http://schemas.microsoft.com/office/drawing/2014/main" val="1674786236"/>
                    </a:ext>
                  </a:extLst>
                </a:gridCol>
                <a:gridCol w="2114550">
                  <a:extLst>
                    <a:ext uri="{9D8B030D-6E8A-4147-A177-3AD203B41FA5}">
                      <a16:colId xmlns:a16="http://schemas.microsoft.com/office/drawing/2014/main" val="3071593901"/>
                    </a:ext>
                  </a:extLst>
                </a:gridCol>
              </a:tblGrid>
              <a:tr h="338885">
                <a:tc>
                  <a:txBody>
                    <a:bodyPr/>
                    <a:lstStyle/>
                    <a:p>
                      <a:r>
                        <a:rPr lang="en-GB" sz="1200" b="1" dirty="0" smtClean="0"/>
                        <a:t>Joint</a:t>
                      </a:r>
                      <a:endParaRPr lang="en-GB" sz="1200" b="1" dirty="0"/>
                    </a:p>
                  </a:txBody>
                  <a:tcPr/>
                </a:tc>
                <a:tc>
                  <a:txBody>
                    <a:bodyPr/>
                    <a:lstStyle/>
                    <a:p>
                      <a:r>
                        <a:rPr lang="en-GB" sz="1200" b="1" dirty="0" smtClean="0"/>
                        <a:t>Type</a:t>
                      </a:r>
                      <a:endParaRPr lang="en-GB" sz="1200" b="1" dirty="0"/>
                    </a:p>
                  </a:txBody>
                  <a:tcPr/>
                </a:tc>
                <a:tc>
                  <a:txBody>
                    <a:bodyPr/>
                    <a:lstStyle/>
                    <a:p>
                      <a:r>
                        <a:rPr lang="en-GB" sz="1200" b="1" dirty="0" smtClean="0"/>
                        <a:t>Articulating Bones</a:t>
                      </a:r>
                      <a:endParaRPr lang="en-GB" sz="1200" b="1" dirty="0"/>
                    </a:p>
                  </a:txBody>
                  <a:tcPr/>
                </a:tc>
                <a:tc>
                  <a:txBody>
                    <a:bodyPr/>
                    <a:lstStyle/>
                    <a:p>
                      <a:r>
                        <a:rPr lang="en-GB" sz="1200" b="1" dirty="0" smtClean="0"/>
                        <a:t>Movements</a:t>
                      </a:r>
                      <a:endParaRPr lang="en-GB" sz="1200" b="1" dirty="0"/>
                    </a:p>
                  </a:txBody>
                  <a:tcPr/>
                </a:tc>
                <a:extLst>
                  <a:ext uri="{0D108BD9-81ED-4DB2-BD59-A6C34878D82A}">
                    <a16:rowId xmlns:a16="http://schemas.microsoft.com/office/drawing/2014/main" val="3552826503"/>
                  </a:ext>
                </a:extLst>
              </a:tr>
              <a:tr h="338885">
                <a:tc>
                  <a:txBody>
                    <a:bodyPr/>
                    <a:lstStyle/>
                    <a:p>
                      <a:r>
                        <a:rPr lang="en-GB" dirty="0" smtClean="0"/>
                        <a:t>Knee</a:t>
                      </a:r>
                      <a:endParaRPr lang="en-GB" dirty="0"/>
                    </a:p>
                  </a:txBody>
                  <a:tcPr anchor="ctr"/>
                </a:tc>
                <a:tc>
                  <a:txBody>
                    <a:bodyPr/>
                    <a:lstStyle/>
                    <a:p>
                      <a:endParaRPr lang="en-GB" sz="1200" dirty="0" smtClean="0"/>
                    </a:p>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1943558442"/>
                  </a:ext>
                </a:extLst>
              </a:tr>
              <a:tr h="338885">
                <a:tc>
                  <a:txBody>
                    <a:bodyPr/>
                    <a:lstStyle/>
                    <a:p>
                      <a:r>
                        <a:rPr lang="en-GB" dirty="0" smtClean="0"/>
                        <a:t>Hip</a:t>
                      </a:r>
                      <a:endParaRPr lang="en-GB" dirty="0"/>
                    </a:p>
                  </a:txBody>
                  <a:tcPr anchor="ctr"/>
                </a:tc>
                <a:tc>
                  <a:txBody>
                    <a:bodyPr/>
                    <a:lstStyle/>
                    <a:p>
                      <a:endParaRPr lang="en-GB" sz="1200" dirty="0" smtClean="0"/>
                    </a:p>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3530064200"/>
                  </a:ext>
                </a:extLst>
              </a:tr>
              <a:tr h="338885">
                <a:tc>
                  <a:txBody>
                    <a:bodyPr/>
                    <a:lstStyle/>
                    <a:p>
                      <a:r>
                        <a:rPr lang="en-GB" dirty="0" smtClean="0"/>
                        <a:t>Elbow</a:t>
                      </a:r>
                      <a:endParaRPr lang="en-GB" dirty="0"/>
                    </a:p>
                  </a:txBody>
                  <a:tcPr anchor="ctr"/>
                </a:tc>
                <a:tc>
                  <a:txBody>
                    <a:bodyPr/>
                    <a:lstStyle/>
                    <a:p>
                      <a:endParaRPr lang="en-GB" sz="1200" dirty="0" smtClean="0"/>
                    </a:p>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2118243298"/>
                  </a:ext>
                </a:extLst>
              </a:tr>
              <a:tr h="338885">
                <a:tc>
                  <a:txBody>
                    <a:bodyPr/>
                    <a:lstStyle/>
                    <a:p>
                      <a:r>
                        <a:rPr lang="en-GB" dirty="0" smtClean="0"/>
                        <a:t>Shoulder</a:t>
                      </a:r>
                      <a:endParaRPr lang="en-GB" dirty="0"/>
                    </a:p>
                  </a:txBody>
                  <a:tcPr anchor="ctr"/>
                </a:tc>
                <a:tc>
                  <a:txBody>
                    <a:bodyPr/>
                    <a:lstStyle/>
                    <a:p>
                      <a:endParaRPr lang="en-GB" sz="1200" dirty="0" smtClean="0"/>
                    </a:p>
                    <a:p>
                      <a:endParaRPr lang="en-GB" sz="1200" dirty="0"/>
                    </a:p>
                  </a:txBody>
                  <a:tcPr/>
                </a:tc>
                <a:tc>
                  <a:txBody>
                    <a:bodyPr/>
                    <a:lstStyle/>
                    <a:p>
                      <a:endParaRPr lang="en-GB" sz="1200" dirty="0"/>
                    </a:p>
                  </a:txBody>
                  <a:tcPr/>
                </a:tc>
                <a:tc>
                  <a:txBody>
                    <a:bodyPr/>
                    <a:lstStyle/>
                    <a:p>
                      <a:endParaRPr lang="en-GB" sz="1200" dirty="0"/>
                    </a:p>
                  </a:txBody>
                  <a:tcPr/>
                </a:tc>
                <a:extLst>
                  <a:ext uri="{0D108BD9-81ED-4DB2-BD59-A6C34878D82A}">
                    <a16:rowId xmlns:a16="http://schemas.microsoft.com/office/drawing/2014/main" val="1254985274"/>
                  </a:ext>
                </a:extLst>
              </a:tr>
            </a:tbl>
          </a:graphicData>
        </a:graphic>
      </p:graphicFrame>
      <p:grpSp>
        <p:nvGrpSpPr>
          <p:cNvPr id="42" name="Group 41"/>
          <p:cNvGrpSpPr/>
          <p:nvPr/>
        </p:nvGrpSpPr>
        <p:grpSpPr>
          <a:xfrm>
            <a:off x="522221" y="3649333"/>
            <a:ext cx="5827846" cy="3795189"/>
            <a:chOff x="634439" y="6091761"/>
            <a:chExt cx="5827846" cy="3795189"/>
          </a:xfrm>
        </p:grpSpPr>
        <p:pic>
          <p:nvPicPr>
            <p:cNvPr id="29" name="Picture 28"/>
            <p:cNvPicPr>
              <a:picLocks noChangeAspect="1"/>
            </p:cNvPicPr>
            <p:nvPr/>
          </p:nvPicPr>
          <p:blipFill rotWithShape="1">
            <a:blip r:embed="rId2" cstate="print"/>
            <a:srcRect r="60476"/>
            <a:stretch/>
          </p:blipFill>
          <p:spPr>
            <a:xfrm>
              <a:off x="762000" y="6091761"/>
              <a:ext cx="1473237" cy="1242489"/>
            </a:xfrm>
            <a:prstGeom prst="rect">
              <a:avLst/>
            </a:prstGeom>
            <a:ln>
              <a:solidFill>
                <a:srgbClr val="504F6B"/>
              </a:solidFill>
            </a:ln>
          </p:spPr>
        </p:pic>
        <p:pic>
          <p:nvPicPr>
            <p:cNvPr id="30" name="Picture 29"/>
            <p:cNvPicPr>
              <a:picLocks noChangeAspect="1"/>
            </p:cNvPicPr>
            <p:nvPr/>
          </p:nvPicPr>
          <p:blipFill rotWithShape="1">
            <a:blip r:embed="rId2" cstate="print"/>
            <a:srcRect l="53869"/>
            <a:stretch/>
          </p:blipFill>
          <p:spPr>
            <a:xfrm>
              <a:off x="2760081" y="6092250"/>
              <a:ext cx="1718840" cy="1242000"/>
            </a:xfrm>
            <a:prstGeom prst="rect">
              <a:avLst/>
            </a:prstGeom>
            <a:ln>
              <a:solidFill>
                <a:srgbClr val="504F6B"/>
              </a:solidFill>
            </a:ln>
          </p:spPr>
        </p:pic>
        <p:sp>
          <p:nvSpPr>
            <p:cNvPr id="31" name="TextBox 30"/>
            <p:cNvSpPr txBox="1"/>
            <p:nvPr/>
          </p:nvSpPr>
          <p:spPr>
            <a:xfrm>
              <a:off x="634439" y="7591683"/>
              <a:ext cx="1728358" cy="369332"/>
            </a:xfrm>
            <a:prstGeom prst="rect">
              <a:avLst/>
            </a:prstGeom>
            <a:noFill/>
          </p:spPr>
          <p:txBody>
            <a:bodyPr wrap="none" rtlCol="0">
              <a:spAutoFit/>
            </a:bodyPr>
            <a:lstStyle/>
            <a:p>
              <a:r>
                <a:rPr lang="en-GB" dirty="0" smtClean="0"/>
                <a:t>………………………..</a:t>
              </a:r>
              <a:endParaRPr lang="en-GB" dirty="0"/>
            </a:p>
          </p:txBody>
        </p:sp>
        <p:sp>
          <p:nvSpPr>
            <p:cNvPr id="32" name="TextBox 31"/>
            <p:cNvSpPr txBox="1"/>
            <p:nvPr/>
          </p:nvSpPr>
          <p:spPr>
            <a:xfrm>
              <a:off x="2750563" y="7591683"/>
              <a:ext cx="1728358" cy="369332"/>
            </a:xfrm>
            <a:prstGeom prst="rect">
              <a:avLst/>
            </a:prstGeom>
            <a:noFill/>
          </p:spPr>
          <p:txBody>
            <a:bodyPr wrap="none" rtlCol="0">
              <a:spAutoFit/>
            </a:bodyPr>
            <a:lstStyle/>
            <a:p>
              <a:r>
                <a:rPr lang="en-GB" dirty="0" smtClean="0"/>
                <a:t>………………………..</a:t>
              </a:r>
              <a:endParaRPr lang="en-GB" dirty="0"/>
            </a:p>
          </p:txBody>
        </p:sp>
        <p:pic>
          <p:nvPicPr>
            <p:cNvPr id="33" name="Picture 32"/>
            <p:cNvPicPr>
              <a:picLocks noChangeAspect="1"/>
            </p:cNvPicPr>
            <p:nvPr/>
          </p:nvPicPr>
          <p:blipFill rotWithShape="1">
            <a:blip r:embed="rId3" cstate="print"/>
            <a:srcRect r="47215"/>
            <a:stretch/>
          </p:blipFill>
          <p:spPr>
            <a:xfrm>
              <a:off x="5003765" y="6092250"/>
              <a:ext cx="1188682" cy="1242000"/>
            </a:xfrm>
            <a:prstGeom prst="rect">
              <a:avLst/>
            </a:prstGeom>
            <a:ln>
              <a:solidFill>
                <a:srgbClr val="504F6B"/>
              </a:solidFill>
            </a:ln>
          </p:spPr>
        </p:pic>
        <p:sp>
          <p:nvSpPr>
            <p:cNvPr id="34" name="TextBox 33"/>
            <p:cNvSpPr txBox="1"/>
            <p:nvPr/>
          </p:nvSpPr>
          <p:spPr>
            <a:xfrm>
              <a:off x="4733927" y="7591683"/>
              <a:ext cx="1728358" cy="369332"/>
            </a:xfrm>
            <a:prstGeom prst="rect">
              <a:avLst/>
            </a:prstGeom>
            <a:noFill/>
          </p:spPr>
          <p:txBody>
            <a:bodyPr wrap="none" rtlCol="0">
              <a:spAutoFit/>
            </a:bodyPr>
            <a:lstStyle/>
            <a:p>
              <a:r>
                <a:rPr lang="en-GB" dirty="0" smtClean="0"/>
                <a:t>………………………..</a:t>
              </a:r>
              <a:endParaRPr lang="en-GB" dirty="0"/>
            </a:p>
          </p:txBody>
        </p:sp>
        <p:pic>
          <p:nvPicPr>
            <p:cNvPr id="36" name="Picture 35"/>
            <p:cNvPicPr>
              <a:picLocks noChangeAspect="1"/>
            </p:cNvPicPr>
            <p:nvPr/>
          </p:nvPicPr>
          <p:blipFill>
            <a:blip r:embed="rId4" cstate="print"/>
            <a:stretch>
              <a:fillRect/>
            </a:stretch>
          </p:blipFill>
          <p:spPr>
            <a:xfrm>
              <a:off x="983774" y="8056265"/>
              <a:ext cx="1029687" cy="1242489"/>
            </a:xfrm>
            <a:prstGeom prst="rect">
              <a:avLst/>
            </a:prstGeom>
            <a:ln>
              <a:solidFill>
                <a:srgbClr val="504F6B"/>
              </a:solidFill>
            </a:ln>
          </p:spPr>
        </p:pic>
        <p:sp>
          <p:nvSpPr>
            <p:cNvPr id="37" name="TextBox 36"/>
            <p:cNvSpPr txBox="1"/>
            <p:nvPr/>
          </p:nvSpPr>
          <p:spPr>
            <a:xfrm>
              <a:off x="634439" y="9517618"/>
              <a:ext cx="1728358" cy="369332"/>
            </a:xfrm>
            <a:prstGeom prst="rect">
              <a:avLst/>
            </a:prstGeom>
            <a:noFill/>
          </p:spPr>
          <p:txBody>
            <a:bodyPr wrap="none" rtlCol="0">
              <a:spAutoFit/>
            </a:bodyPr>
            <a:lstStyle/>
            <a:p>
              <a:r>
                <a:rPr lang="en-GB" dirty="0" smtClean="0"/>
                <a:t>………………………..</a:t>
              </a:r>
              <a:endParaRPr lang="en-GB" dirty="0"/>
            </a:p>
          </p:txBody>
        </p:sp>
        <p:sp>
          <p:nvSpPr>
            <p:cNvPr id="38" name="TextBox 37"/>
            <p:cNvSpPr txBox="1"/>
            <p:nvPr/>
          </p:nvSpPr>
          <p:spPr>
            <a:xfrm>
              <a:off x="2750563" y="9517618"/>
              <a:ext cx="1728358" cy="369332"/>
            </a:xfrm>
            <a:prstGeom prst="rect">
              <a:avLst/>
            </a:prstGeom>
            <a:noFill/>
          </p:spPr>
          <p:txBody>
            <a:bodyPr wrap="none" rtlCol="0">
              <a:spAutoFit/>
            </a:bodyPr>
            <a:lstStyle/>
            <a:p>
              <a:r>
                <a:rPr lang="en-GB" dirty="0" smtClean="0"/>
                <a:t>………………………..</a:t>
              </a:r>
              <a:endParaRPr lang="en-GB" dirty="0"/>
            </a:p>
          </p:txBody>
        </p:sp>
        <p:sp>
          <p:nvSpPr>
            <p:cNvPr id="39" name="TextBox 38"/>
            <p:cNvSpPr txBox="1"/>
            <p:nvPr/>
          </p:nvSpPr>
          <p:spPr>
            <a:xfrm>
              <a:off x="4733927" y="9517618"/>
              <a:ext cx="1728358" cy="369332"/>
            </a:xfrm>
            <a:prstGeom prst="rect">
              <a:avLst/>
            </a:prstGeom>
            <a:noFill/>
          </p:spPr>
          <p:txBody>
            <a:bodyPr wrap="none" rtlCol="0">
              <a:spAutoFit/>
            </a:bodyPr>
            <a:lstStyle/>
            <a:p>
              <a:r>
                <a:rPr lang="en-GB" dirty="0" smtClean="0"/>
                <a:t>………………………..</a:t>
              </a:r>
              <a:endParaRPr lang="en-GB" dirty="0"/>
            </a:p>
          </p:txBody>
        </p:sp>
        <p:pic>
          <p:nvPicPr>
            <p:cNvPr id="40" name="Picture 3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782767" y="8038754"/>
              <a:ext cx="1696154" cy="1260000"/>
            </a:xfrm>
            <a:prstGeom prst="rect">
              <a:avLst/>
            </a:prstGeom>
            <a:ln>
              <a:solidFill>
                <a:srgbClr val="504F6B"/>
              </a:solidFill>
            </a:ln>
          </p:spPr>
        </p:pic>
        <p:pic>
          <p:nvPicPr>
            <p:cNvPr id="41" name="Picture 40"/>
            <p:cNvPicPr>
              <a:picLocks noChangeAspect="1"/>
            </p:cNvPicPr>
            <p:nvPr/>
          </p:nvPicPr>
          <p:blipFill>
            <a:blip r:embed="rId6" cstate="print"/>
            <a:stretch>
              <a:fillRect/>
            </a:stretch>
          </p:blipFill>
          <p:spPr>
            <a:xfrm>
              <a:off x="5003768" y="8038754"/>
              <a:ext cx="1188679" cy="1260000"/>
            </a:xfrm>
            <a:prstGeom prst="rect">
              <a:avLst/>
            </a:prstGeom>
            <a:ln>
              <a:solidFill>
                <a:srgbClr val="504F6B"/>
              </a:solidFill>
            </a:ln>
          </p:spPr>
        </p:pic>
      </p:grpSp>
    </p:spTree>
    <p:extLst>
      <p:ext uri="{BB962C8B-B14F-4D97-AF65-F5344CB8AC3E}">
        <p14:creationId xmlns:p14="http://schemas.microsoft.com/office/powerpoint/2010/main" val="26692551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562212" y="528818"/>
            <a:ext cx="5733575" cy="8848363"/>
          </a:xfrm>
          <a:prstGeom prst="rect">
            <a:avLst/>
          </a:prstGeom>
        </p:spPr>
      </p:pic>
    </p:spTree>
    <p:extLst>
      <p:ext uri="{BB962C8B-B14F-4D97-AF65-F5344CB8AC3E}">
        <p14:creationId xmlns:p14="http://schemas.microsoft.com/office/powerpoint/2010/main" val="9782570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0"/>
            <a:ext cx="6858000" cy="923330"/>
          </a:xfrm>
          <a:prstGeom prst="rect">
            <a:avLst/>
          </a:prstGeom>
          <a:noFill/>
        </p:spPr>
        <p:txBody>
          <a:bodyPr wrap="square" rtlCol="0">
            <a:spAutoFit/>
          </a:bodyPr>
          <a:lstStyle/>
          <a:p>
            <a:r>
              <a:rPr lang="en-GB" b="1" dirty="0" smtClean="0"/>
              <a:t>GCSE Injury Prevention: What do I need to know?</a:t>
            </a:r>
          </a:p>
          <a:p>
            <a:r>
              <a:rPr lang="en-GB" dirty="0" smtClean="0"/>
              <a:t>Understand how the risk of injury can be reduced and know potential hazards in a range of settings.</a:t>
            </a:r>
            <a:endParaRPr lang="en-GB" dirty="0"/>
          </a:p>
        </p:txBody>
      </p:sp>
      <p:graphicFrame>
        <p:nvGraphicFramePr>
          <p:cNvPr id="5" name="Table 4"/>
          <p:cNvGraphicFramePr>
            <a:graphicFrameLocks noGrp="1"/>
          </p:cNvGraphicFramePr>
          <p:nvPr>
            <p:extLst/>
          </p:nvPr>
        </p:nvGraphicFramePr>
        <p:xfrm>
          <a:off x="135586" y="1165923"/>
          <a:ext cx="6545132" cy="3853942"/>
        </p:xfrm>
        <a:graphic>
          <a:graphicData uri="http://schemas.openxmlformats.org/drawingml/2006/table">
            <a:tbl>
              <a:tblPr firstRow="1" bandRow="1">
                <a:tableStyleId>{5940675A-B579-460E-94D1-54222C63F5DA}</a:tableStyleId>
              </a:tblPr>
              <a:tblGrid>
                <a:gridCol w="1873457">
                  <a:extLst>
                    <a:ext uri="{9D8B030D-6E8A-4147-A177-3AD203B41FA5}">
                      <a16:colId xmlns:a16="http://schemas.microsoft.com/office/drawing/2014/main" val="3604572715"/>
                    </a:ext>
                  </a:extLst>
                </a:gridCol>
                <a:gridCol w="4671675">
                  <a:extLst>
                    <a:ext uri="{9D8B030D-6E8A-4147-A177-3AD203B41FA5}">
                      <a16:colId xmlns:a16="http://schemas.microsoft.com/office/drawing/2014/main" val="2119232546"/>
                    </a:ext>
                  </a:extLst>
                </a:gridCol>
              </a:tblGrid>
              <a:tr h="363462">
                <a:tc>
                  <a:txBody>
                    <a:bodyPr/>
                    <a:lstStyle/>
                    <a:p>
                      <a:pPr algn="ctr"/>
                      <a:r>
                        <a:rPr lang="en-GB" b="1" dirty="0" smtClean="0"/>
                        <a:t>Setting</a:t>
                      </a:r>
                      <a:endParaRPr lang="en-GB" b="1" dirty="0"/>
                    </a:p>
                  </a:txBody>
                  <a:tcPr/>
                </a:tc>
                <a:tc>
                  <a:txBody>
                    <a:bodyPr/>
                    <a:lstStyle/>
                    <a:p>
                      <a:pPr algn="ctr"/>
                      <a:r>
                        <a:rPr lang="en-GB" b="1" dirty="0" smtClean="0"/>
                        <a:t>Potential</a:t>
                      </a:r>
                      <a:r>
                        <a:rPr lang="en-GB" b="1" baseline="0" dirty="0" smtClean="0"/>
                        <a:t> </a:t>
                      </a:r>
                      <a:r>
                        <a:rPr lang="en-GB" b="1" dirty="0" smtClean="0"/>
                        <a:t>Hazards</a:t>
                      </a:r>
                      <a:endParaRPr lang="en-GB" b="1" dirty="0"/>
                    </a:p>
                  </a:txBody>
                  <a:tcPr/>
                </a:tc>
                <a:extLst>
                  <a:ext uri="{0D108BD9-81ED-4DB2-BD59-A6C34878D82A}">
                    <a16:rowId xmlns:a16="http://schemas.microsoft.com/office/drawing/2014/main" val="3353281738"/>
                  </a:ext>
                </a:extLst>
              </a:tr>
              <a:tr h="698096">
                <a:tc>
                  <a:txBody>
                    <a:bodyPr/>
                    <a:lstStyle/>
                    <a:p>
                      <a:r>
                        <a:rPr lang="en-GB" dirty="0" smtClean="0"/>
                        <a:t>Sports Hall</a:t>
                      </a:r>
                      <a:endParaRPr lang="en-GB" dirty="0"/>
                    </a:p>
                  </a:txBody>
                  <a:tcPr anchor="ctr"/>
                </a:tc>
                <a:tc>
                  <a:txBody>
                    <a:bodyPr/>
                    <a:lstStyle/>
                    <a:p>
                      <a:endParaRPr lang="en-GB" dirty="0"/>
                    </a:p>
                  </a:txBody>
                  <a:tcPr/>
                </a:tc>
                <a:extLst>
                  <a:ext uri="{0D108BD9-81ED-4DB2-BD59-A6C34878D82A}">
                    <a16:rowId xmlns:a16="http://schemas.microsoft.com/office/drawing/2014/main" val="1464514372"/>
                  </a:ext>
                </a:extLst>
              </a:tr>
              <a:tr h="698096">
                <a:tc>
                  <a:txBody>
                    <a:bodyPr/>
                    <a:lstStyle/>
                    <a:p>
                      <a:r>
                        <a:rPr lang="en-GB" dirty="0" smtClean="0"/>
                        <a:t>Fitness Centre</a:t>
                      </a:r>
                      <a:endParaRPr lang="en-GB" dirty="0"/>
                    </a:p>
                  </a:txBody>
                  <a:tcPr anchor="ctr"/>
                </a:tc>
                <a:tc>
                  <a:txBody>
                    <a:bodyPr/>
                    <a:lstStyle/>
                    <a:p>
                      <a:endParaRPr lang="en-GB" dirty="0"/>
                    </a:p>
                  </a:txBody>
                  <a:tcPr/>
                </a:tc>
                <a:extLst>
                  <a:ext uri="{0D108BD9-81ED-4DB2-BD59-A6C34878D82A}">
                    <a16:rowId xmlns:a16="http://schemas.microsoft.com/office/drawing/2014/main" val="2336235026"/>
                  </a:ext>
                </a:extLst>
              </a:tr>
              <a:tr h="698096">
                <a:tc>
                  <a:txBody>
                    <a:bodyPr/>
                    <a:lstStyle/>
                    <a:p>
                      <a:r>
                        <a:rPr lang="en-GB" dirty="0" smtClean="0"/>
                        <a:t>Playing Fields</a:t>
                      </a:r>
                      <a:endParaRPr lang="en-GB" dirty="0"/>
                    </a:p>
                  </a:txBody>
                  <a:tcPr anchor="ctr"/>
                </a:tc>
                <a:tc>
                  <a:txBody>
                    <a:bodyPr/>
                    <a:lstStyle/>
                    <a:p>
                      <a:endParaRPr lang="en-GB" dirty="0"/>
                    </a:p>
                  </a:txBody>
                  <a:tcPr/>
                </a:tc>
                <a:extLst>
                  <a:ext uri="{0D108BD9-81ED-4DB2-BD59-A6C34878D82A}">
                    <a16:rowId xmlns:a16="http://schemas.microsoft.com/office/drawing/2014/main" val="2606239647"/>
                  </a:ext>
                </a:extLst>
              </a:tr>
              <a:tr h="698096">
                <a:tc>
                  <a:txBody>
                    <a:bodyPr/>
                    <a:lstStyle/>
                    <a:p>
                      <a:r>
                        <a:rPr lang="en-GB" dirty="0" smtClean="0"/>
                        <a:t>Swimming Pool</a:t>
                      </a:r>
                      <a:endParaRPr lang="en-GB" dirty="0"/>
                    </a:p>
                  </a:txBody>
                  <a:tcPr anchor="ctr"/>
                </a:tc>
                <a:tc>
                  <a:txBody>
                    <a:bodyPr/>
                    <a:lstStyle/>
                    <a:p>
                      <a:endParaRPr lang="en-GB" dirty="0"/>
                    </a:p>
                  </a:txBody>
                  <a:tcPr/>
                </a:tc>
                <a:extLst>
                  <a:ext uri="{0D108BD9-81ED-4DB2-BD59-A6C34878D82A}">
                    <a16:rowId xmlns:a16="http://schemas.microsoft.com/office/drawing/2014/main" val="3611642285"/>
                  </a:ext>
                </a:extLst>
              </a:tr>
              <a:tr h="698096">
                <a:tc>
                  <a:txBody>
                    <a:bodyPr/>
                    <a:lstStyle/>
                    <a:p>
                      <a:r>
                        <a:rPr lang="en-GB" dirty="0" smtClean="0"/>
                        <a:t>Artificial Turf</a:t>
                      </a:r>
                      <a:endParaRPr lang="en-GB" dirty="0"/>
                    </a:p>
                  </a:txBody>
                  <a:tcPr anchor="ctr"/>
                </a:tc>
                <a:tc>
                  <a:txBody>
                    <a:bodyPr/>
                    <a:lstStyle/>
                    <a:p>
                      <a:endParaRPr lang="en-GB" dirty="0"/>
                    </a:p>
                  </a:txBody>
                  <a:tcPr/>
                </a:tc>
                <a:extLst>
                  <a:ext uri="{0D108BD9-81ED-4DB2-BD59-A6C34878D82A}">
                    <a16:rowId xmlns:a16="http://schemas.microsoft.com/office/drawing/2014/main" val="1497682074"/>
                  </a:ext>
                </a:extLst>
              </a:tr>
            </a:tbl>
          </a:graphicData>
        </a:graphic>
      </p:graphicFrame>
      <p:graphicFrame>
        <p:nvGraphicFramePr>
          <p:cNvPr id="6" name="Table 5"/>
          <p:cNvGraphicFramePr>
            <a:graphicFrameLocks noGrp="1"/>
          </p:cNvGraphicFramePr>
          <p:nvPr>
            <p:extLst/>
          </p:nvPr>
        </p:nvGraphicFramePr>
        <p:xfrm>
          <a:off x="135586" y="5193423"/>
          <a:ext cx="6545132" cy="3993400"/>
        </p:xfrm>
        <a:graphic>
          <a:graphicData uri="http://schemas.openxmlformats.org/drawingml/2006/table">
            <a:tbl>
              <a:tblPr firstRow="1" bandRow="1">
                <a:tableStyleId>{5940675A-B579-460E-94D1-54222C63F5DA}</a:tableStyleId>
              </a:tblPr>
              <a:tblGrid>
                <a:gridCol w="1873457">
                  <a:extLst>
                    <a:ext uri="{9D8B030D-6E8A-4147-A177-3AD203B41FA5}">
                      <a16:colId xmlns:a16="http://schemas.microsoft.com/office/drawing/2014/main" val="2876810769"/>
                    </a:ext>
                  </a:extLst>
                </a:gridCol>
                <a:gridCol w="4671675">
                  <a:extLst>
                    <a:ext uri="{9D8B030D-6E8A-4147-A177-3AD203B41FA5}">
                      <a16:colId xmlns:a16="http://schemas.microsoft.com/office/drawing/2014/main" val="3931955061"/>
                    </a:ext>
                  </a:extLst>
                </a:gridCol>
              </a:tblGrid>
              <a:tr h="363462">
                <a:tc>
                  <a:txBody>
                    <a:bodyPr/>
                    <a:lstStyle/>
                    <a:p>
                      <a:pPr algn="ctr"/>
                      <a:r>
                        <a:rPr lang="en-GB" b="1" dirty="0" smtClean="0"/>
                        <a:t>Method of</a:t>
                      </a:r>
                      <a:r>
                        <a:rPr lang="en-GB" b="1" baseline="0" dirty="0" smtClean="0"/>
                        <a:t> Reducing Risk</a:t>
                      </a:r>
                      <a:endParaRPr lang="en-GB" b="1" dirty="0"/>
                    </a:p>
                  </a:txBody>
                  <a:tcPr/>
                </a:tc>
                <a:tc>
                  <a:txBody>
                    <a:bodyPr/>
                    <a:lstStyle/>
                    <a:p>
                      <a:pPr algn="ctr"/>
                      <a:r>
                        <a:rPr lang="en-GB" b="1" dirty="0" smtClean="0"/>
                        <a:t>Sporting Examples</a:t>
                      </a:r>
                      <a:endParaRPr lang="en-GB" b="1" dirty="0"/>
                    </a:p>
                  </a:txBody>
                  <a:tcPr/>
                </a:tc>
                <a:extLst>
                  <a:ext uri="{0D108BD9-81ED-4DB2-BD59-A6C34878D82A}">
                    <a16:rowId xmlns:a16="http://schemas.microsoft.com/office/drawing/2014/main" val="349823175"/>
                  </a:ext>
                </a:extLst>
              </a:tr>
              <a:tr h="698096">
                <a:tc>
                  <a:txBody>
                    <a:bodyPr/>
                    <a:lstStyle/>
                    <a:p>
                      <a:r>
                        <a:rPr lang="en-GB" dirty="0" smtClean="0"/>
                        <a:t>Personal Protective Equipment</a:t>
                      </a:r>
                      <a:endParaRPr lang="en-GB" dirty="0"/>
                    </a:p>
                  </a:txBody>
                  <a:tcPr anchor="ctr"/>
                </a:tc>
                <a:tc>
                  <a:txBody>
                    <a:bodyPr/>
                    <a:lstStyle/>
                    <a:p>
                      <a:endParaRPr lang="en-GB" dirty="0"/>
                    </a:p>
                  </a:txBody>
                  <a:tcPr/>
                </a:tc>
                <a:extLst>
                  <a:ext uri="{0D108BD9-81ED-4DB2-BD59-A6C34878D82A}">
                    <a16:rowId xmlns:a16="http://schemas.microsoft.com/office/drawing/2014/main" val="4204759811"/>
                  </a:ext>
                </a:extLst>
              </a:tr>
              <a:tr h="698096">
                <a:tc>
                  <a:txBody>
                    <a:bodyPr/>
                    <a:lstStyle/>
                    <a:p>
                      <a:r>
                        <a:rPr lang="en-GB" dirty="0" smtClean="0"/>
                        <a:t>Correct Clothing / Footwear</a:t>
                      </a:r>
                      <a:endParaRPr lang="en-GB" dirty="0"/>
                    </a:p>
                  </a:txBody>
                  <a:tcPr anchor="ctr"/>
                </a:tc>
                <a:tc>
                  <a:txBody>
                    <a:bodyPr/>
                    <a:lstStyle/>
                    <a:p>
                      <a:endParaRPr lang="en-GB" dirty="0"/>
                    </a:p>
                  </a:txBody>
                  <a:tcPr/>
                </a:tc>
                <a:extLst>
                  <a:ext uri="{0D108BD9-81ED-4DB2-BD59-A6C34878D82A}">
                    <a16:rowId xmlns:a16="http://schemas.microsoft.com/office/drawing/2014/main" val="1745539768"/>
                  </a:ext>
                </a:extLst>
              </a:tr>
              <a:tr h="698096">
                <a:tc>
                  <a:txBody>
                    <a:bodyPr/>
                    <a:lstStyle/>
                    <a:p>
                      <a:r>
                        <a:rPr lang="en-GB" dirty="0" smtClean="0"/>
                        <a:t>Appropriate Level of Competition</a:t>
                      </a:r>
                      <a:endParaRPr lang="en-GB" dirty="0"/>
                    </a:p>
                  </a:txBody>
                  <a:tcPr anchor="ctr"/>
                </a:tc>
                <a:tc>
                  <a:txBody>
                    <a:bodyPr/>
                    <a:lstStyle/>
                    <a:p>
                      <a:endParaRPr lang="en-GB" dirty="0"/>
                    </a:p>
                  </a:txBody>
                  <a:tcPr/>
                </a:tc>
                <a:extLst>
                  <a:ext uri="{0D108BD9-81ED-4DB2-BD59-A6C34878D82A}">
                    <a16:rowId xmlns:a16="http://schemas.microsoft.com/office/drawing/2014/main" val="3521858211"/>
                  </a:ext>
                </a:extLst>
              </a:tr>
              <a:tr h="698096">
                <a:tc>
                  <a:txBody>
                    <a:bodyPr/>
                    <a:lstStyle/>
                    <a:p>
                      <a:r>
                        <a:rPr lang="en-GB" dirty="0" smtClean="0"/>
                        <a:t>Lifting</a:t>
                      </a:r>
                      <a:r>
                        <a:rPr lang="en-GB" baseline="0" dirty="0" smtClean="0"/>
                        <a:t> &amp; Carrying Equipment Safely </a:t>
                      </a:r>
                      <a:endParaRPr lang="en-GB" dirty="0"/>
                    </a:p>
                  </a:txBody>
                  <a:tcPr anchor="ctr"/>
                </a:tc>
                <a:tc>
                  <a:txBody>
                    <a:bodyPr/>
                    <a:lstStyle/>
                    <a:p>
                      <a:endParaRPr lang="en-GB" dirty="0"/>
                    </a:p>
                  </a:txBody>
                  <a:tcPr/>
                </a:tc>
                <a:extLst>
                  <a:ext uri="{0D108BD9-81ED-4DB2-BD59-A6C34878D82A}">
                    <a16:rowId xmlns:a16="http://schemas.microsoft.com/office/drawing/2014/main" val="783123092"/>
                  </a:ext>
                </a:extLst>
              </a:tr>
              <a:tr h="698096">
                <a:tc>
                  <a:txBody>
                    <a:bodyPr/>
                    <a:lstStyle/>
                    <a:p>
                      <a:r>
                        <a:rPr lang="en-GB" dirty="0" smtClean="0"/>
                        <a:t>Use of Warm Up / Cool Down</a:t>
                      </a:r>
                      <a:endParaRPr lang="en-GB" dirty="0"/>
                    </a:p>
                  </a:txBody>
                  <a:tcPr anchor="ctr"/>
                </a:tc>
                <a:tc>
                  <a:txBody>
                    <a:bodyPr/>
                    <a:lstStyle/>
                    <a:p>
                      <a:endParaRPr lang="en-GB" dirty="0"/>
                    </a:p>
                  </a:txBody>
                  <a:tcPr/>
                </a:tc>
                <a:extLst>
                  <a:ext uri="{0D108BD9-81ED-4DB2-BD59-A6C34878D82A}">
                    <a16:rowId xmlns:a16="http://schemas.microsoft.com/office/drawing/2014/main" val="1422268778"/>
                  </a:ext>
                </a:extLst>
              </a:tr>
            </a:tbl>
          </a:graphicData>
        </a:graphic>
      </p:graphicFrame>
    </p:spTree>
    <p:extLst>
      <p:ext uri="{BB962C8B-B14F-4D97-AF65-F5344CB8AC3E}">
        <p14:creationId xmlns:p14="http://schemas.microsoft.com/office/powerpoint/2010/main" val="5296194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562212" y="1052453"/>
            <a:ext cx="5733575" cy="7801093"/>
          </a:xfrm>
          <a:prstGeom prst="rect">
            <a:avLst/>
          </a:prstGeom>
        </p:spPr>
      </p:pic>
    </p:spTree>
    <p:extLst>
      <p:ext uri="{BB962C8B-B14F-4D97-AF65-F5344CB8AC3E}">
        <p14:creationId xmlns:p14="http://schemas.microsoft.com/office/powerpoint/2010/main" val="1336007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stretch>
            <a:fillRect/>
          </a:stretch>
        </p:blipFill>
        <p:spPr>
          <a:xfrm>
            <a:off x="562212" y="620416"/>
            <a:ext cx="5733575" cy="8665167"/>
          </a:xfrm>
          <a:prstGeom prst="rect">
            <a:avLst/>
          </a:prstGeom>
        </p:spPr>
      </p:pic>
    </p:spTree>
    <p:extLst>
      <p:ext uri="{BB962C8B-B14F-4D97-AF65-F5344CB8AC3E}">
        <p14:creationId xmlns:p14="http://schemas.microsoft.com/office/powerpoint/2010/main" val="2455395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stretch>
            <a:fillRect/>
          </a:stretch>
        </p:blipFill>
        <p:spPr>
          <a:xfrm>
            <a:off x="562212" y="620416"/>
            <a:ext cx="5733575" cy="8665167"/>
          </a:xfrm>
          <a:prstGeom prst="rect">
            <a:avLst/>
          </a:prstGeom>
        </p:spPr>
      </p:pic>
    </p:spTree>
    <p:extLst>
      <p:ext uri="{BB962C8B-B14F-4D97-AF65-F5344CB8AC3E}">
        <p14:creationId xmlns:p14="http://schemas.microsoft.com/office/powerpoint/2010/main" val="3805782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0"/>
            <a:ext cx="6858000" cy="1200329"/>
          </a:xfrm>
          <a:prstGeom prst="rect">
            <a:avLst/>
          </a:prstGeom>
          <a:noFill/>
        </p:spPr>
        <p:txBody>
          <a:bodyPr wrap="square" rtlCol="0">
            <a:spAutoFit/>
          </a:bodyPr>
          <a:lstStyle/>
          <a:p>
            <a:r>
              <a:rPr lang="en-GB" b="1" dirty="0" smtClean="0"/>
              <a:t>GCSE Muscular System: What do I need to know?</a:t>
            </a:r>
          </a:p>
          <a:p>
            <a:r>
              <a:rPr lang="en-GB" dirty="0" smtClean="0"/>
              <a:t>Know the location of the major muscles in the body, know the role of the agonist, antagonist and fixator, know the three main antagonistic pairs</a:t>
            </a:r>
            <a:endParaRPr lang="en-GB"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649222"/>
            <a:ext cx="6858000" cy="4890721"/>
          </a:xfrm>
          <a:prstGeom prst="rect">
            <a:avLst/>
          </a:prstGeom>
        </p:spPr>
      </p:pic>
      <p:sp>
        <p:nvSpPr>
          <p:cNvPr id="3" name="Rectangle 2"/>
          <p:cNvSpPr/>
          <p:nvPr/>
        </p:nvSpPr>
        <p:spPr>
          <a:xfrm>
            <a:off x="5449079" y="2164702"/>
            <a:ext cx="1390262" cy="335902"/>
          </a:xfrm>
          <a:prstGeom prst="rect">
            <a:avLst/>
          </a:prstGeom>
          <a:solidFill>
            <a:schemeClr val="bg1"/>
          </a:solidFill>
          <a:ln>
            <a:solidFill>
              <a:srgbClr val="4D4D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p:cNvSpPr/>
          <p:nvPr/>
        </p:nvSpPr>
        <p:spPr>
          <a:xfrm>
            <a:off x="5449079" y="2680182"/>
            <a:ext cx="1390262" cy="335902"/>
          </a:xfrm>
          <a:prstGeom prst="rect">
            <a:avLst/>
          </a:prstGeom>
          <a:solidFill>
            <a:schemeClr val="bg1"/>
          </a:solidFill>
          <a:ln>
            <a:solidFill>
              <a:srgbClr val="4D4D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27"/>
          <p:cNvSpPr/>
          <p:nvPr/>
        </p:nvSpPr>
        <p:spPr>
          <a:xfrm>
            <a:off x="5449079" y="3169966"/>
            <a:ext cx="1390262" cy="335902"/>
          </a:xfrm>
          <a:prstGeom prst="rect">
            <a:avLst/>
          </a:prstGeom>
          <a:solidFill>
            <a:schemeClr val="bg1"/>
          </a:solidFill>
          <a:ln>
            <a:solidFill>
              <a:srgbClr val="4D4D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ectangle 28"/>
          <p:cNvSpPr/>
          <p:nvPr/>
        </p:nvSpPr>
        <p:spPr>
          <a:xfrm>
            <a:off x="5449077" y="4003434"/>
            <a:ext cx="1390262" cy="335902"/>
          </a:xfrm>
          <a:prstGeom prst="rect">
            <a:avLst/>
          </a:prstGeom>
          <a:solidFill>
            <a:schemeClr val="bg1"/>
          </a:solidFill>
          <a:ln>
            <a:solidFill>
              <a:srgbClr val="4D4D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p:cNvSpPr/>
          <p:nvPr/>
        </p:nvSpPr>
        <p:spPr>
          <a:xfrm>
            <a:off x="5449077" y="4581932"/>
            <a:ext cx="1390262" cy="335902"/>
          </a:xfrm>
          <a:prstGeom prst="rect">
            <a:avLst/>
          </a:prstGeom>
          <a:solidFill>
            <a:schemeClr val="bg1"/>
          </a:solidFill>
          <a:ln>
            <a:solidFill>
              <a:srgbClr val="4D4D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p:cNvSpPr/>
          <p:nvPr/>
        </p:nvSpPr>
        <p:spPr>
          <a:xfrm>
            <a:off x="5449077" y="5450281"/>
            <a:ext cx="1390262" cy="335902"/>
          </a:xfrm>
          <a:prstGeom prst="rect">
            <a:avLst/>
          </a:prstGeom>
          <a:solidFill>
            <a:schemeClr val="bg1"/>
          </a:solidFill>
          <a:ln>
            <a:solidFill>
              <a:srgbClr val="4D4D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p:cNvSpPr/>
          <p:nvPr/>
        </p:nvSpPr>
        <p:spPr>
          <a:xfrm>
            <a:off x="2733869" y="2318958"/>
            <a:ext cx="1390262" cy="335902"/>
          </a:xfrm>
          <a:prstGeom prst="rect">
            <a:avLst/>
          </a:prstGeom>
          <a:solidFill>
            <a:schemeClr val="bg1"/>
          </a:solidFill>
          <a:ln>
            <a:solidFill>
              <a:srgbClr val="4D4D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p:cNvSpPr/>
          <p:nvPr/>
        </p:nvSpPr>
        <p:spPr>
          <a:xfrm>
            <a:off x="2733869" y="2774886"/>
            <a:ext cx="1390262" cy="335902"/>
          </a:xfrm>
          <a:prstGeom prst="rect">
            <a:avLst/>
          </a:prstGeom>
          <a:solidFill>
            <a:schemeClr val="bg1"/>
          </a:solidFill>
          <a:ln>
            <a:solidFill>
              <a:srgbClr val="4D4D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p:cNvSpPr/>
          <p:nvPr/>
        </p:nvSpPr>
        <p:spPr>
          <a:xfrm>
            <a:off x="-4667" y="2606935"/>
            <a:ext cx="1390262" cy="335902"/>
          </a:xfrm>
          <a:prstGeom prst="rect">
            <a:avLst/>
          </a:prstGeom>
          <a:solidFill>
            <a:schemeClr val="bg1"/>
          </a:solidFill>
          <a:ln>
            <a:solidFill>
              <a:srgbClr val="4D4D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p:cNvSpPr/>
          <p:nvPr/>
        </p:nvSpPr>
        <p:spPr>
          <a:xfrm>
            <a:off x="-4667" y="3391730"/>
            <a:ext cx="1390262" cy="335902"/>
          </a:xfrm>
          <a:prstGeom prst="rect">
            <a:avLst/>
          </a:prstGeom>
          <a:solidFill>
            <a:schemeClr val="bg1"/>
          </a:solidFill>
          <a:ln>
            <a:solidFill>
              <a:srgbClr val="4D4D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p:cNvSpPr/>
          <p:nvPr/>
        </p:nvSpPr>
        <p:spPr>
          <a:xfrm>
            <a:off x="0" y="4354409"/>
            <a:ext cx="1390262" cy="335902"/>
          </a:xfrm>
          <a:prstGeom prst="rect">
            <a:avLst/>
          </a:prstGeom>
          <a:solidFill>
            <a:schemeClr val="bg1"/>
          </a:solidFill>
          <a:ln>
            <a:solidFill>
              <a:srgbClr val="4D4D6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37" name="Table 36"/>
          <p:cNvGraphicFramePr>
            <a:graphicFrameLocks noGrp="1"/>
          </p:cNvGraphicFramePr>
          <p:nvPr>
            <p:extLst/>
          </p:nvPr>
        </p:nvGraphicFramePr>
        <p:xfrm>
          <a:off x="0" y="6741949"/>
          <a:ext cx="6858001" cy="1409700"/>
        </p:xfrm>
        <a:graphic>
          <a:graphicData uri="http://schemas.openxmlformats.org/drawingml/2006/table">
            <a:tbl>
              <a:tblPr firstRow="1" bandRow="1">
                <a:tableStyleId>{5940675A-B579-460E-94D1-54222C63F5DA}</a:tableStyleId>
              </a:tblPr>
              <a:tblGrid>
                <a:gridCol w="1686506">
                  <a:extLst>
                    <a:ext uri="{9D8B030D-6E8A-4147-A177-3AD203B41FA5}">
                      <a16:colId xmlns:a16="http://schemas.microsoft.com/office/drawing/2014/main" val="2852944107"/>
                    </a:ext>
                  </a:extLst>
                </a:gridCol>
                <a:gridCol w="5171495">
                  <a:extLst>
                    <a:ext uri="{9D8B030D-6E8A-4147-A177-3AD203B41FA5}">
                      <a16:colId xmlns:a16="http://schemas.microsoft.com/office/drawing/2014/main" val="3035578730"/>
                    </a:ext>
                  </a:extLst>
                </a:gridCol>
              </a:tblGrid>
              <a:tr h="237347">
                <a:tc>
                  <a:txBody>
                    <a:bodyPr/>
                    <a:lstStyle/>
                    <a:p>
                      <a:r>
                        <a:rPr lang="en-GB" b="1" dirty="0" smtClean="0"/>
                        <a:t>Type</a:t>
                      </a:r>
                      <a:endParaRPr lang="en-GB" b="1" dirty="0"/>
                    </a:p>
                  </a:txBody>
                  <a:tcPr/>
                </a:tc>
                <a:tc>
                  <a:txBody>
                    <a:bodyPr/>
                    <a:lstStyle/>
                    <a:p>
                      <a:r>
                        <a:rPr lang="en-GB" b="1" dirty="0" smtClean="0"/>
                        <a:t>Description</a:t>
                      </a:r>
                      <a:endParaRPr lang="en-GB" b="1" dirty="0"/>
                    </a:p>
                  </a:txBody>
                  <a:tcPr/>
                </a:tc>
                <a:extLst>
                  <a:ext uri="{0D108BD9-81ED-4DB2-BD59-A6C34878D82A}">
                    <a16:rowId xmlns:a16="http://schemas.microsoft.com/office/drawing/2014/main" val="330711942"/>
                  </a:ext>
                </a:extLst>
              </a:tr>
              <a:tr h="370840">
                <a:tc>
                  <a:txBody>
                    <a:bodyPr/>
                    <a:lstStyle/>
                    <a:p>
                      <a:r>
                        <a:rPr lang="en-GB" dirty="0" smtClean="0"/>
                        <a:t>Agonist</a:t>
                      </a:r>
                      <a:endParaRPr lang="en-GB" dirty="0"/>
                    </a:p>
                  </a:txBody>
                  <a:tcPr/>
                </a:tc>
                <a:tc>
                  <a:txBody>
                    <a:bodyPr/>
                    <a:lstStyle/>
                    <a:p>
                      <a:endParaRPr lang="en-GB" dirty="0"/>
                    </a:p>
                  </a:txBody>
                  <a:tcPr/>
                </a:tc>
                <a:extLst>
                  <a:ext uri="{0D108BD9-81ED-4DB2-BD59-A6C34878D82A}">
                    <a16:rowId xmlns:a16="http://schemas.microsoft.com/office/drawing/2014/main" val="3020798105"/>
                  </a:ext>
                </a:extLst>
              </a:tr>
              <a:tr h="370840">
                <a:tc>
                  <a:txBody>
                    <a:bodyPr/>
                    <a:lstStyle/>
                    <a:p>
                      <a:r>
                        <a:rPr lang="en-GB" dirty="0" smtClean="0"/>
                        <a:t>Antagonist</a:t>
                      </a:r>
                      <a:endParaRPr lang="en-GB" dirty="0"/>
                    </a:p>
                  </a:txBody>
                  <a:tcPr/>
                </a:tc>
                <a:tc>
                  <a:txBody>
                    <a:bodyPr/>
                    <a:lstStyle/>
                    <a:p>
                      <a:endParaRPr lang="en-GB"/>
                    </a:p>
                  </a:txBody>
                  <a:tcPr/>
                </a:tc>
                <a:extLst>
                  <a:ext uri="{0D108BD9-81ED-4DB2-BD59-A6C34878D82A}">
                    <a16:rowId xmlns:a16="http://schemas.microsoft.com/office/drawing/2014/main" val="1057559330"/>
                  </a:ext>
                </a:extLst>
              </a:tr>
              <a:tr h="370840">
                <a:tc>
                  <a:txBody>
                    <a:bodyPr/>
                    <a:lstStyle/>
                    <a:p>
                      <a:r>
                        <a:rPr lang="en-GB" dirty="0" smtClean="0"/>
                        <a:t>Fixator</a:t>
                      </a:r>
                      <a:endParaRPr lang="en-GB" dirty="0"/>
                    </a:p>
                  </a:txBody>
                  <a:tcPr/>
                </a:tc>
                <a:tc>
                  <a:txBody>
                    <a:bodyPr/>
                    <a:lstStyle/>
                    <a:p>
                      <a:endParaRPr lang="en-GB" dirty="0"/>
                    </a:p>
                  </a:txBody>
                  <a:tcPr/>
                </a:tc>
                <a:extLst>
                  <a:ext uri="{0D108BD9-81ED-4DB2-BD59-A6C34878D82A}">
                    <a16:rowId xmlns:a16="http://schemas.microsoft.com/office/drawing/2014/main" val="2319094150"/>
                  </a:ext>
                </a:extLst>
              </a:tr>
            </a:tbl>
          </a:graphicData>
        </a:graphic>
      </p:graphicFrame>
      <p:graphicFrame>
        <p:nvGraphicFramePr>
          <p:cNvPr id="4" name="Table 3"/>
          <p:cNvGraphicFramePr>
            <a:graphicFrameLocks noGrp="1"/>
          </p:cNvGraphicFramePr>
          <p:nvPr>
            <p:extLst/>
          </p:nvPr>
        </p:nvGraphicFramePr>
        <p:xfrm>
          <a:off x="-23328" y="8393269"/>
          <a:ext cx="6858001" cy="1483360"/>
        </p:xfrm>
        <a:graphic>
          <a:graphicData uri="http://schemas.openxmlformats.org/drawingml/2006/table">
            <a:tbl>
              <a:tblPr firstRow="1" bandRow="1">
                <a:tableStyleId>{5940675A-B579-460E-94D1-54222C63F5DA}</a:tableStyleId>
              </a:tblPr>
              <a:tblGrid>
                <a:gridCol w="961475">
                  <a:extLst>
                    <a:ext uri="{9D8B030D-6E8A-4147-A177-3AD203B41FA5}">
                      <a16:colId xmlns:a16="http://schemas.microsoft.com/office/drawing/2014/main" val="291447674"/>
                    </a:ext>
                  </a:extLst>
                </a:gridCol>
                <a:gridCol w="2948263">
                  <a:extLst>
                    <a:ext uri="{9D8B030D-6E8A-4147-A177-3AD203B41FA5}">
                      <a16:colId xmlns:a16="http://schemas.microsoft.com/office/drawing/2014/main" val="684913531"/>
                    </a:ext>
                  </a:extLst>
                </a:gridCol>
                <a:gridCol w="2948263">
                  <a:extLst>
                    <a:ext uri="{9D8B030D-6E8A-4147-A177-3AD203B41FA5}">
                      <a16:colId xmlns:a16="http://schemas.microsoft.com/office/drawing/2014/main" val="3396860075"/>
                    </a:ext>
                  </a:extLst>
                </a:gridCol>
              </a:tblGrid>
              <a:tr h="370840">
                <a:tc>
                  <a:txBody>
                    <a:bodyPr/>
                    <a:lstStyle/>
                    <a:p>
                      <a:r>
                        <a:rPr lang="en-GB" b="1" dirty="0" smtClean="0"/>
                        <a:t>Joint</a:t>
                      </a:r>
                      <a:endParaRPr lang="en-GB" b="1" dirty="0"/>
                    </a:p>
                  </a:txBody>
                  <a:tcPr/>
                </a:tc>
                <a:tc>
                  <a:txBody>
                    <a:bodyPr/>
                    <a:lstStyle/>
                    <a:p>
                      <a:r>
                        <a:rPr lang="en-GB" b="1" dirty="0" smtClean="0"/>
                        <a:t>Muscle</a:t>
                      </a:r>
                      <a:r>
                        <a:rPr lang="en-GB" b="1" baseline="0" dirty="0" smtClean="0"/>
                        <a:t> Pair</a:t>
                      </a:r>
                      <a:endParaRPr lang="en-GB" b="1" dirty="0"/>
                    </a:p>
                  </a:txBody>
                  <a:tcPr/>
                </a:tc>
                <a:tc>
                  <a:txBody>
                    <a:bodyPr/>
                    <a:lstStyle/>
                    <a:p>
                      <a:r>
                        <a:rPr lang="en-GB" b="1" dirty="0" smtClean="0"/>
                        <a:t>Movements</a:t>
                      </a:r>
                      <a:endParaRPr lang="en-GB" b="1" dirty="0"/>
                    </a:p>
                  </a:txBody>
                  <a:tcPr/>
                </a:tc>
                <a:extLst>
                  <a:ext uri="{0D108BD9-81ED-4DB2-BD59-A6C34878D82A}">
                    <a16:rowId xmlns:a16="http://schemas.microsoft.com/office/drawing/2014/main" val="3009141830"/>
                  </a:ext>
                </a:extLst>
              </a:tr>
              <a:tr h="370840">
                <a:tc>
                  <a:txBody>
                    <a:bodyPr/>
                    <a:lstStyle/>
                    <a:p>
                      <a:r>
                        <a:rPr lang="en-GB" dirty="0" smtClean="0"/>
                        <a:t>Shoulder</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474337960"/>
                  </a:ext>
                </a:extLst>
              </a:tr>
              <a:tr h="370840">
                <a:tc>
                  <a:txBody>
                    <a:bodyPr/>
                    <a:lstStyle/>
                    <a:p>
                      <a:r>
                        <a:rPr lang="en-GB" dirty="0" smtClean="0"/>
                        <a:t>Elbow</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363485994"/>
                  </a:ext>
                </a:extLst>
              </a:tr>
              <a:tr h="370840">
                <a:tc>
                  <a:txBody>
                    <a:bodyPr/>
                    <a:lstStyle/>
                    <a:p>
                      <a:r>
                        <a:rPr lang="en-GB" dirty="0" smtClean="0"/>
                        <a:t>Knee</a:t>
                      </a:r>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62487901"/>
                  </a:ext>
                </a:extLst>
              </a:tr>
            </a:tbl>
          </a:graphicData>
        </a:graphic>
      </p:graphicFrame>
    </p:spTree>
    <p:extLst>
      <p:ext uri="{BB962C8B-B14F-4D97-AF65-F5344CB8AC3E}">
        <p14:creationId xmlns:p14="http://schemas.microsoft.com/office/powerpoint/2010/main" val="37460944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0"/>
            <a:ext cx="6858000" cy="923330"/>
          </a:xfrm>
          <a:prstGeom prst="rect">
            <a:avLst/>
          </a:prstGeom>
          <a:noFill/>
        </p:spPr>
        <p:txBody>
          <a:bodyPr wrap="square" rtlCol="0">
            <a:spAutoFit/>
          </a:bodyPr>
          <a:lstStyle/>
          <a:p>
            <a:r>
              <a:rPr lang="en-GB" b="1" dirty="0" smtClean="0"/>
              <a:t>GCSE Muscular System: What do I need to know?</a:t>
            </a:r>
          </a:p>
          <a:p>
            <a:r>
              <a:rPr lang="en-GB" dirty="0" smtClean="0"/>
              <a:t>Know the movement caused when each muscle is the agonist and give sporting examples.</a:t>
            </a:r>
            <a:endParaRPr lang="en-GB" dirty="0"/>
          </a:p>
        </p:txBody>
      </p:sp>
      <p:graphicFrame>
        <p:nvGraphicFramePr>
          <p:cNvPr id="38" name="Table 37"/>
          <p:cNvGraphicFramePr>
            <a:graphicFrameLocks noGrp="1"/>
          </p:cNvGraphicFramePr>
          <p:nvPr>
            <p:extLst/>
          </p:nvPr>
        </p:nvGraphicFramePr>
        <p:xfrm>
          <a:off x="1" y="1059024"/>
          <a:ext cx="6858000" cy="8396156"/>
        </p:xfrm>
        <a:graphic>
          <a:graphicData uri="http://schemas.openxmlformats.org/drawingml/2006/table">
            <a:tbl>
              <a:tblPr firstRow="1" bandRow="1">
                <a:tableStyleId>{5940675A-B579-460E-94D1-54222C63F5DA}</a:tableStyleId>
              </a:tblPr>
              <a:tblGrid>
                <a:gridCol w="1268962">
                  <a:extLst>
                    <a:ext uri="{9D8B030D-6E8A-4147-A177-3AD203B41FA5}">
                      <a16:colId xmlns:a16="http://schemas.microsoft.com/office/drawing/2014/main" val="596446260"/>
                    </a:ext>
                  </a:extLst>
                </a:gridCol>
                <a:gridCol w="1380931">
                  <a:extLst>
                    <a:ext uri="{9D8B030D-6E8A-4147-A177-3AD203B41FA5}">
                      <a16:colId xmlns:a16="http://schemas.microsoft.com/office/drawing/2014/main" val="782950271"/>
                    </a:ext>
                  </a:extLst>
                </a:gridCol>
                <a:gridCol w="1380931">
                  <a:extLst>
                    <a:ext uri="{9D8B030D-6E8A-4147-A177-3AD203B41FA5}">
                      <a16:colId xmlns:a16="http://schemas.microsoft.com/office/drawing/2014/main" val="3771234315"/>
                    </a:ext>
                  </a:extLst>
                </a:gridCol>
                <a:gridCol w="2827176">
                  <a:extLst>
                    <a:ext uri="{9D8B030D-6E8A-4147-A177-3AD203B41FA5}">
                      <a16:colId xmlns:a16="http://schemas.microsoft.com/office/drawing/2014/main" val="1153907878"/>
                    </a:ext>
                  </a:extLst>
                </a:gridCol>
              </a:tblGrid>
              <a:tr h="433874">
                <a:tc>
                  <a:txBody>
                    <a:bodyPr/>
                    <a:lstStyle/>
                    <a:p>
                      <a:pPr algn="ctr"/>
                      <a:r>
                        <a:rPr lang="en-GB" b="1" dirty="0" smtClean="0"/>
                        <a:t>Muscle</a:t>
                      </a:r>
                      <a:endParaRPr lang="en-GB" b="1" dirty="0"/>
                    </a:p>
                  </a:txBody>
                  <a:tcPr/>
                </a:tc>
                <a:tc>
                  <a:txBody>
                    <a:bodyPr/>
                    <a:lstStyle/>
                    <a:p>
                      <a:pPr algn="ctr"/>
                      <a:r>
                        <a:rPr lang="en-GB" b="1" dirty="0" smtClean="0"/>
                        <a:t>Movement?</a:t>
                      </a:r>
                      <a:endParaRPr lang="en-GB" b="1" dirty="0"/>
                    </a:p>
                  </a:txBody>
                  <a:tcPr/>
                </a:tc>
                <a:tc>
                  <a:txBody>
                    <a:bodyPr/>
                    <a:lstStyle/>
                    <a:p>
                      <a:pPr algn="ctr"/>
                      <a:r>
                        <a:rPr lang="en-GB" b="1" dirty="0" smtClean="0"/>
                        <a:t>At which joint?</a:t>
                      </a:r>
                      <a:endParaRPr lang="en-GB" b="1" dirty="0"/>
                    </a:p>
                  </a:txBody>
                  <a:tcPr/>
                </a:tc>
                <a:tc>
                  <a:txBody>
                    <a:bodyPr/>
                    <a:lstStyle/>
                    <a:p>
                      <a:pPr algn="ctr"/>
                      <a:r>
                        <a:rPr lang="en-GB" b="1" dirty="0" smtClean="0"/>
                        <a:t>Sporting example</a:t>
                      </a:r>
                      <a:endParaRPr lang="en-GB" b="1" dirty="0"/>
                    </a:p>
                  </a:txBody>
                  <a:tcPr/>
                </a:tc>
                <a:extLst>
                  <a:ext uri="{0D108BD9-81ED-4DB2-BD59-A6C34878D82A}">
                    <a16:rowId xmlns:a16="http://schemas.microsoft.com/office/drawing/2014/main" val="930717619"/>
                  </a:ext>
                </a:extLst>
              </a:tr>
              <a:tr h="884698">
                <a:tc>
                  <a:txBody>
                    <a:bodyPr/>
                    <a:lstStyle/>
                    <a:p>
                      <a:r>
                        <a:rPr lang="en-GB" dirty="0" smtClean="0"/>
                        <a:t>Bicep</a:t>
                      </a:r>
                      <a:endParaRPr lang="en-GB" dirty="0"/>
                    </a:p>
                  </a:txBody>
                  <a:tcPr anchor="ct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827591387"/>
                  </a:ext>
                </a:extLst>
              </a:tr>
              <a:tr h="884698">
                <a:tc>
                  <a:txBody>
                    <a:bodyPr/>
                    <a:lstStyle/>
                    <a:p>
                      <a:r>
                        <a:rPr lang="en-GB" dirty="0" err="1" smtClean="0"/>
                        <a:t>Tricep</a:t>
                      </a:r>
                      <a:endParaRPr lang="en-GB" dirty="0"/>
                    </a:p>
                  </a:txBody>
                  <a:tcPr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839959950"/>
                  </a:ext>
                </a:extLst>
              </a:tr>
              <a:tr h="884698">
                <a:tc>
                  <a:txBody>
                    <a:bodyPr/>
                    <a:lstStyle/>
                    <a:p>
                      <a:r>
                        <a:rPr lang="en-GB" dirty="0" err="1" smtClean="0"/>
                        <a:t>Quadricep</a:t>
                      </a:r>
                      <a:endParaRPr lang="en-GB" dirty="0"/>
                    </a:p>
                  </a:txBody>
                  <a:tcPr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2078933957"/>
                  </a:ext>
                </a:extLst>
              </a:tr>
              <a:tr h="884698">
                <a:tc>
                  <a:txBody>
                    <a:bodyPr/>
                    <a:lstStyle/>
                    <a:p>
                      <a:r>
                        <a:rPr lang="en-GB" dirty="0" smtClean="0"/>
                        <a:t>Hamstring</a:t>
                      </a:r>
                      <a:endParaRPr lang="en-GB" dirty="0"/>
                    </a:p>
                  </a:txBody>
                  <a:tcPr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300856550"/>
                  </a:ext>
                </a:extLst>
              </a:tr>
              <a:tr h="884698">
                <a:tc>
                  <a:txBody>
                    <a:bodyPr/>
                    <a:lstStyle/>
                    <a:p>
                      <a:r>
                        <a:rPr lang="en-GB" dirty="0" smtClean="0"/>
                        <a:t>Deltoid</a:t>
                      </a:r>
                      <a:endParaRPr lang="en-GB" dirty="0"/>
                    </a:p>
                  </a:txBody>
                  <a:tcPr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2235503640"/>
                  </a:ext>
                </a:extLst>
              </a:tr>
              <a:tr h="884698">
                <a:tc>
                  <a:txBody>
                    <a:bodyPr/>
                    <a:lstStyle/>
                    <a:p>
                      <a:r>
                        <a:rPr lang="en-GB" dirty="0" smtClean="0"/>
                        <a:t>Latissimus </a:t>
                      </a:r>
                      <a:r>
                        <a:rPr lang="en-GB" dirty="0" err="1" smtClean="0"/>
                        <a:t>Dorsi</a:t>
                      </a:r>
                      <a:endParaRPr lang="en-GB" dirty="0"/>
                    </a:p>
                  </a:txBody>
                  <a:tcPr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199170266"/>
                  </a:ext>
                </a:extLst>
              </a:tr>
              <a:tr h="884698">
                <a:tc>
                  <a:txBody>
                    <a:bodyPr/>
                    <a:lstStyle/>
                    <a:p>
                      <a:r>
                        <a:rPr lang="en-GB" dirty="0" err="1" smtClean="0"/>
                        <a:t>Gluteals</a:t>
                      </a:r>
                      <a:endParaRPr lang="en-GB" dirty="0"/>
                    </a:p>
                  </a:txBody>
                  <a:tcPr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653291251"/>
                  </a:ext>
                </a:extLst>
              </a:tr>
              <a:tr h="884698">
                <a:tc>
                  <a:txBody>
                    <a:bodyPr/>
                    <a:lstStyle/>
                    <a:p>
                      <a:r>
                        <a:rPr lang="en-GB" dirty="0" smtClean="0"/>
                        <a:t>Gastrocnemius</a:t>
                      </a:r>
                      <a:endParaRPr lang="en-GB" dirty="0"/>
                    </a:p>
                  </a:txBody>
                  <a:tcPr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33804021"/>
                  </a:ext>
                </a:extLst>
              </a:tr>
              <a:tr h="884698">
                <a:tc>
                  <a:txBody>
                    <a:bodyPr/>
                    <a:lstStyle/>
                    <a:p>
                      <a:r>
                        <a:rPr lang="en-GB" dirty="0" smtClean="0"/>
                        <a:t>Abdominals</a:t>
                      </a:r>
                      <a:endParaRPr lang="en-GB" dirty="0"/>
                    </a:p>
                  </a:txBody>
                  <a:tcPr anchor="ct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308270943"/>
                  </a:ext>
                </a:extLst>
              </a:tr>
            </a:tbl>
          </a:graphicData>
        </a:graphic>
      </p:graphicFrame>
    </p:spTree>
    <p:extLst>
      <p:ext uri="{BB962C8B-B14F-4D97-AF65-F5344CB8AC3E}">
        <p14:creationId xmlns:p14="http://schemas.microsoft.com/office/powerpoint/2010/main" val="22411272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stretch>
            <a:fillRect/>
          </a:stretch>
        </p:blipFill>
        <p:spPr>
          <a:xfrm>
            <a:off x="562212" y="620416"/>
            <a:ext cx="5733575" cy="8665167"/>
          </a:xfrm>
          <a:prstGeom prst="rect">
            <a:avLst/>
          </a:prstGeom>
        </p:spPr>
      </p:pic>
    </p:spTree>
    <p:extLst>
      <p:ext uri="{BB962C8B-B14F-4D97-AF65-F5344CB8AC3E}">
        <p14:creationId xmlns:p14="http://schemas.microsoft.com/office/powerpoint/2010/main" val="2975217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0"/>
            <a:ext cx="6858000" cy="923330"/>
          </a:xfrm>
          <a:prstGeom prst="rect">
            <a:avLst/>
          </a:prstGeom>
          <a:noFill/>
        </p:spPr>
        <p:txBody>
          <a:bodyPr wrap="square" rtlCol="0">
            <a:spAutoFit/>
          </a:bodyPr>
          <a:lstStyle/>
          <a:p>
            <a:r>
              <a:rPr lang="en-GB" b="1" dirty="0" smtClean="0"/>
              <a:t>GCSE Levers: What do I need to know?</a:t>
            </a:r>
          </a:p>
          <a:p>
            <a:r>
              <a:rPr lang="en-GB" dirty="0" smtClean="0"/>
              <a:t>Know the three classes of lever and their use in sport. Know the definition of mechanical advantage.</a:t>
            </a:r>
            <a:endParaRPr lang="en-GB" dirty="0"/>
          </a:p>
        </p:txBody>
      </p:sp>
      <p:pic>
        <p:nvPicPr>
          <p:cNvPr id="7" name="Picture 6"/>
          <p:cNvPicPr>
            <a:picLocks noChangeAspect="1"/>
          </p:cNvPicPr>
          <p:nvPr/>
        </p:nvPicPr>
        <p:blipFill>
          <a:blip r:embed="rId2" cstate="print"/>
          <a:stretch>
            <a:fillRect/>
          </a:stretch>
        </p:blipFill>
        <p:spPr>
          <a:xfrm>
            <a:off x="269528" y="1001094"/>
            <a:ext cx="2143125" cy="1819275"/>
          </a:xfrm>
          <a:prstGeom prst="rect">
            <a:avLst/>
          </a:prstGeom>
          <a:ln>
            <a:solidFill>
              <a:schemeClr val="tx1"/>
            </a:solidFill>
          </a:ln>
        </p:spPr>
      </p:pic>
      <p:sp>
        <p:nvSpPr>
          <p:cNvPr id="8" name="TextBox 7"/>
          <p:cNvSpPr txBox="1"/>
          <p:nvPr/>
        </p:nvSpPr>
        <p:spPr>
          <a:xfrm>
            <a:off x="2536468" y="1001094"/>
            <a:ext cx="3907352" cy="338554"/>
          </a:xfrm>
          <a:prstGeom prst="rect">
            <a:avLst/>
          </a:prstGeom>
          <a:noFill/>
        </p:spPr>
        <p:txBody>
          <a:bodyPr wrap="none" rtlCol="0">
            <a:spAutoFit/>
          </a:bodyPr>
          <a:lstStyle/>
          <a:p>
            <a:r>
              <a:rPr lang="en-GB" sz="1600" b="1" dirty="0" smtClean="0"/>
              <a:t>Type of Lever _________________________</a:t>
            </a:r>
          </a:p>
        </p:txBody>
      </p:sp>
      <p:pic>
        <p:nvPicPr>
          <p:cNvPr id="9" name="Picture 8"/>
          <p:cNvPicPr>
            <a:picLocks noChangeAspect="1"/>
          </p:cNvPicPr>
          <p:nvPr/>
        </p:nvPicPr>
        <p:blipFill>
          <a:blip r:embed="rId3" cstate="print"/>
          <a:stretch>
            <a:fillRect/>
          </a:stretch>
        </p:blipFill>
        <p:spPr>
          <a:xfrm>
            <a:off x="364660" y="3266395"/>
            <a:ext cx="1948564" cy="1819275"/>
          </a:xfrm>
          <a:prstGeom prst="rect">
            <a:avLst/>
          </a:prstGeom>
          <a:ln>
            <a:solidFill>
              <a:schemeClr val="tx1"/>
            </a:solidFill>
          </a:ln>
        </p:spPr>
      </p:pic>
      <p:pic>
        <p:nvPicPr>
          <p:cNvPr id="10" name="Picture 9"/>
          <p:cNvPicPr>
            <a:picLocks noChangeAspect="1"/>
          </p:cNvPicPr>
          <p:nvPr/>
        </p:nvPicPr>
        <p:blipFill rotWithShape="1">
          <a:blip r:embed="rId4" cstate="print"/>
          <a:srcRect b="6647"/>
          <a:stretch/>
        </p:blipFill>
        <p:spPr>
          <a:xfrm>
            <a:off x="402371" y="5531696"/>
            <a:ext cx="1873142" cy="1819275"/>
          </a:xfrm>
          <a:prstGeom prst="rect">
            <a:avLst/>
          </a:prstGeom>
          <a:ln>
            <a:solidFill>
              <a:schemeClr val="tx1"/>
            </a:solidFill>
          </a:ln>
        </p:spPr>
      </p:pic>
      <p:graphicFrame>
        <p:nvGraphicFramePr>
          <p:cNvPr id="11" name="Table 10"/>
          <p:cNvGraphicFramePr>
            <a:graphicFrameLocks noGrp="1"/>
          </p:cNvGraphicFramePr>
          <p:nvPr>
            <p:extLst/>
          </p:nvPr>
        </p:nvGraphicFramePr>
        <p:xfrm>
          <a:off x="2542592" y="1338465"/>
          <a:ext cx="3901228" cy="1402080"/>
        </p:xfrm>
        <a:graphic>
          <a:graphicData uri="http://schemas.openxmlformats.org/drawingml/2006/table">
            <a:tbl>
              <a:tblPr firstRow="1" bandRow="1">
                <a:tableStyleId>{5940675A-B579-460E-94D1-54222C63F5DA}</a:tableStyleId>
              </a:tblPr>
              <a:tblGrid>
                <a:gridCol w="3901228">
                  <a:extLst>
                    <a:ext uri="{9D8B030D-6E8A-4147-A177-3AD203B41FA5}">
                      <a16:colId xmlns:a16="http://schemas.microsoft.com/office/drawing/2014/main" val="3606459196"/>
                    </a:ext>
                  </a:extLst>
                </a:gridCol>
              </a:tblGrid>
              <a:tr h="370840">
                <a:tc>
                  <a:txBody>
                    <a:bodyPr/>
                    <a:lstStyle/>
                    <a:p>
                      <a:r>
                        <a:rPr lang="en-GB" sz="1600" b="1" dirty="0" smtClean="0"/>
                        <a:t>Where is it found in the body?</a:t>
                      </a:r>
                    </a:p>
                    <a:p>
                      <a:endParaRPr lang="en-GB" sz="1600" b="1" dirty="0"/>
                    </a:p>
                  </a:txBody>
                  <a:tcPr/>
                </a:tc>
                <a:extLst>
                  <a:ext uri="{0D108BD9-81ED-4DB2-BD59-A6C34878D82A}">
                    <a16:rowId xmlns:a16="http://schemas.microsoft.com/office/drawing/2014/main" val="1112099237"/>
                  </a:ext>
                </a:extLst>
              </a:tr>
              <a:tr h="370840">
                <a:tc>
                  <a:txBody>
                    <a:bodyPr/>
                    <a:lstStyle/>
                    <a:p>
                      <a:r>
                        <a:rPr lang="en-GB" sz="1600" b="1" dirty="0" smtClean="0"/>
                        <a:t>Sporting</a:t>
                      </a:r>
                      <a:r>
                        <a:rPr lang="en-GB" sz="1600" b="1" baseline="0" dirty="0" smtClean="0"/>
                        <a:t> example:</a:t>
                      </a:r>
                    </a:p>
                    <a:p>
                      <a:endParaRPr lang="en-GB" sz="1600" b="1" baseline="0" dirty="0" smtClean="0"/>
                    </a:p>
                    <a:p>
                      <a:endParaRPr lang="en-GB" sz="1600" b="1" dirty="0"/>
                    </a:p>
                  </a:txBody>
                  <a:tcPr/>
                </a:tc>
                <a:extLst>
                  <a:ext uri="{0D108BD9-81ED-4DB2-BD59-A6C34878D82A}">
                    <a16:rowId xmlns:a16="http://schemas.microsoft.com/office/drawing/2014/main" val="807857266"/>
                  </a:ext>
                </a:extLst>
              </a:tr>
            </a:tbl>
          </a:graphicData>
        </a:graphic>
      </p:graphicFrame>
      <p:sp>
        <p:nvSpPr>
          <p:cNvPr id="23" name="TextBox 22"/>
          <p:cNvSpPr txBox="1"/>
          <p:nvPr/>
        </p:nvSpPr>
        <p:spPr>
          <a:xfrm>
            <a:off x="2536468" y="3274096"/>
            <a:ext cx="3907352" cy="338554"/>
          </a:xfrm>
          <a:prstGeom prst="rect">
            <a:avLst/>
          </a:prstGeom>
          <a:noFill/>
        </p:spPr>
        <p:txBody>
          <a:bodyPr wrap="none" rtlCol="0">
            <a:spAutoFit/>
          </a:bodyPr>
          <a:lstStyle/>
          <a:p>
            <a:r>
              <a:rPr lang="en-GB" sz="1600" b="1" dirty="0" smtClean="0"/>
              <a:t>Type of Lever _________________________</a:t>
            </a:r>
          </a:p>
        </p:txBody>
      </p:sp>
      <p:graphicFrame>
        <p:nvGraphicFramePr>
          <p:cNvPr id="24" name="Table 23"/>
          <p:cNvGraphicFramePr>
            <a:graphicFrameLocks noGrp="1"/>
          </p:cNvGraphicFramePr>
          <p:nvPr>
            <p:extLst/>
          </p:nvPr>
        </p:nvGraphicFramePr>
        <p:xfrm>
          <a:off x="2542592" y="3611467"/>
          <a:ext cx="3901228" cy="1402080"/>
        </p:xfrm>
        <a:graphic>
          <a:graphicData uri="http://schemas.openxmlformats.org/drawingml/2006/table">
            <a:tbl>
              <a:tblPr firstRow="1" bandRow="1">
                <a:tableStyleId>{5940675A-B579-460E-94D1-54222C63F5DA}</a:tableStyleId>
              </a:tblPr>
              <a:tblGrid>
                <a:gridCol w="3901228">
                  <a:extLst>
                    <a:ext uri="{9D8B030D-6E8A-4147-A177-3AD203B41FA5}">
                      <a16:colId xmlns:a16="http://schemas.microsoft.com/office/drawing/2014/main" val="3606459196"/>
                    </a:ext>
                  </a:extLst>
                </a:gridCol>
              </a:tblGrid>
              <a:tr h="370840">
                <a:tc>
                  <a:txBody>
                    <a:bodyPr/>
                    <a:lstStyle/>
                    <a:p>
                      <a:r>
                        <a:rPr lang="en-GB" sz="1600" b="1" dirty="0" smtClean="0"/>
                        <a:t>Where is it found in the body?</a:t>
                      </a:r>
                    </a:p>
                    <a:p>
                      <a:endParaRPr lang="en-GB" sz="1600" b="1" dirty="0"/>
                    </a:p>
                  </a:txBody>
                  <a:tcPr/>
                </a:tc>
                <a:extLst>
                  <a:ext uri="{0D108BD9-81ED-4DB2-BD59-A6C34878D82A}">
                    <a16:rowId xmlns:a16="http://schemas.microsoft.com/office/drawing/2014/main" val="1112099237"/>
                  </a:ext>
                </a:extLst>
              </a:tr>
              <a:tr h="370840">
                <a:tc>
                  <a:txBody>
                    <a:bodyPr/>
                    <a:lstStyle/>
                    <a:p>
                      <a:r>
                        <a:rPr lang="en-GB" sz="1600" b="1" dirty="0" smtClean="0"/>
                        <a:t>Sporting</a:t>
                      </a:r>
                      <a:r>
                        <a:rPr lang="en-GB" sz="1600" b="1" baseline="0" dirty="0" smtClean="0"/>
                        <a:t> example:</a:t>
                      </a:r>
                    </a:p>
                    <a:p>
                      <a:endParaRPr lang="en-GB" sz="1600" b="1" baseline="0" dirty="0" smtClean="0"/>
                    </a:p>
                    <a:p>
                      <a:endParaRPr lang="en-GB" sz="1600" b="1" dirty="0"/>
                    </a:p>
                  </a:txBody>
                  <a:tcPr/>
                </a:tc>
                <a:extLst>
                  <a:ext uri="{0D108BD9-81ED-4DB2-BD59-A6C34878D82A}">
                    <a16:rowId xmlns:a16="http://schemas.microsoft.com/office/drawing/2014/main" val="807857266"/>
                  </a:ext>
                </a:extLst>
              </a:tr>
            </a:tbl>
          </a:graphicData>
        </a:graphic>
      </p:graphicFrame>
      <p:sp>
        <p:nvSpPr>
          <p:cNvPr id="25" name="TextBox 24"/>
          <p:cNvSpPr txBox="1"/>
          <p:nvPr/>
        </p:nvSpPr>
        <p:spPr>
          <a:xfrm>
            <a:off x="2536468" y="5558058"/>
            <a:ext cx="3907352" cy="338554"/>
          </a:xfrm>
          <a:prstGeom prst="rect">
            <a:avLst/>
          </a:prstGeom>
          <a:noFill/>
        </p:spPr>
        <p:txBody>
          <a:bodyPr wrap="none" rtlCol="0">
            <a:spAutoFit/>
          </a:bodyPr>
          <a:lstStyle/>
          <a:p>
            <a:r>
              <a:rPr lang="en-GB" sz="1600" b="1" dirty="0" smtClean="0"/>
              <a:t>Type of Lever _________________________</a:t>
            </a:r>
          </a:p>
        </p:txBody>
      </p:sp>
      <p:graphicFrame>
        <p:nvGraphicFramePr>
          <p:cNvPr id="26" name="Table 25"/>
          <p:cNvGraphicFramePr>
            <a:graphicFrameLocks noGrp="1"/>
          </p:cNvGraphicFramePr>
          <p:nvPr>
            <p:extLst/>
          </p:nvPr>
        </p:nvGraphicFramePr>
        <p:xfrm>
          <a:off x="2542592" y="5895429"/>
          <a:ext cx="3901228" cy="1402080"/>
        </p:xfrm>
        <a:graphic>
          <a:graphicData uri="http://schemas.openxmlformats.org/drawingml/2006/table">
            <a:tbl>
              <a:tblPr firstRow="1" bandRow="1">
                <a:tableStyleId>{5940675A-B579-460E-94D1-54222C63F5DA}</a:tableStyleId>
              </a:tblPr>
              <a:tblGrid>
                <a:gridCol w="3901228">
                  <a:extLst>
                    <a:ext uri="{9D8B030D-6E8A-4147-A177-3AD203B41FA5}">
                      <a16:colId xmlns:a16="http://schemas.microsoft.com/office/drawing/2014/main" val="3606459196"/>
                    </a:ext>
                  </a:extLst>
                </a:gridCol>
              </a:tblGrid>
              <a:tr h="370840">
                <a:tc>
                  <a:txBody>
                    <a:bodyPr/>
                    <a:lstStyle/>
                    <a:p>
                      <a:r>
                        <a:rPr lang="en-GB" sz="1600" b="1" dirty="0" smtClean="0"/>
                        <a:t>Where is it found in the body?</a:t>
                      </a:r>
                    </a:p>
                    <a:p>
                      <a:endParaRPr lang="en-GB" sz="1600" b="1" dirty="0"/>
                    </a:p>
                  </a:txBody>
                  <a:tcPr/>
                </a:tc>
                <a:extLst>
                  <a:ext uri="{0D108BD9-81ED-4DB2-BD59-A6C34878D82A}">
                    <a16:rowId xmlns:a16="http://schemas.microsoft.com/office/drawing/2014/main" val="1112099237"/>
                  </a:ext>
                </a:extLst>
              </a:tr>
              <a:tr h="370840">
                <a:tc>
                  <a:txBody>
                    <a:bodyPr/>
                    <a:lstStyle/>
                    <a:p>
                      <a:r>
                        <a:rPr lang="en-GB" sz="1600" b="1" dirty="0" smtClean="0"/>
                        <a:t>Sporting</a:t>
                      </a:r>
                      <a:r>
                        <a:rPr lang="en-GB" sz="1600" b="1" baseline="0" dirty="0" smtClean="0"/>
                        <a:t> example:</a:t>
                      </a:r>
                    </a:p>
                    <a:p>
                      <a:endParaRPr lang="en-GB" sz="1600" b="1" baseline="0" dirty="0" smtClean="0"/>
                    </a:p>
                    <a:p>
                      <a:endParaRPr lang="en-GB" sz="1600" b="1" dirty="0"/>
                    </a:p>
                  </a:txBody>
                  <a:tcPr/>
                </a:tc>
                <a:extLst>
                  <a:ext uri="{0D108BD9-81ED-4DB2-BD59-A6C34878D82A}">
                    <a16:rowId xmlns:a16="http://schemas.microsoft.com/office/drawing/2014/main" val="807857266"/>
                  </a:ext>
                </a:extLst>
              </a:tr>
            </a:tbl>
          </a:graphicData>
        </a:graphic>
      </p:graphicFrame>
      <p:graphicFrame>
        <p:nvGraphicFramePr>
          <p:cNvPr id="38" name="Table 37"/>
          <p:cNvGraphicFramePr>
            <a:graphicFrameLocks noGrp="1"/>
          </p:cNvGraphicFramePr>
          <p:nvPr>
            <p:extLst/>
          </p:nvPr>
        </p:nvGraphicFramePr>
        <p:xfrm>
          <a:off x="364660" y="7537581"/>
          <a:ext cx="6079160" cy="2133600"/>
        </p:xfrm>
        <a:graphic>
          <a:graphicData uri="http://schemas.openxmlformats.org/drawingml/2006/table">
            <a:tbl>
              <a:tblPr firstRow="1" bandRow="1">
                <a:tableStyleId>{5940675A-B579-460E-94D1-54222C63F5DA}</a:tableStyleId>
              </a:tblPr>
              <a:tblGrid>
                <a:gridCol w="6079160">
                  <a:extLst>
                    <a:ext uri="{9D8B030D-6E8A-4147-A177-3AD203B41FA5}">
                      <a16:colId xmlns:a16="http://schemas.microsoft.com/office/drawing/2014/main" val="3606459196"/>
                    </a:ext>
                  </a:extLst>
                </a:gridCol>
              </a:tblGrid>
              <a:tr h="370840">
                <a:tc>
                  <a:txBody>
                    <a:bodyPr/>
                    <a:lstStyle/>
                    <a:p>
                      <a:r>
                        <a:rPr lang="en-GB" sz="1600" b="1" dirty="0" smtClean="0"/>
                        <a:t>Second</a:t>
                      </a:r>
                      <a:r>
                        <a:rPr lang="en-GB" sz="1600" b="1" baseline="0" dirty="0" smtClean="0"/>
                        <a:t> class levers have a mechanical ____________ because the ________ is closer to the fulcrum than the ________. This means that _________________________________________________________.</a:t>
                      </a:r>
                      <a:endParaRPr lang="en-GB" sz="1600" b="1" dirty="0" smtClean="0"/>
                    </a:p>
                    <a:p>
                      <a:endParaRPr lang="en-GB" sz="1600" b="1" dirty="0"/>
                    </a:p>
                  </a:txBody>
                  <a:tcPr/>
                </a:tc>
                <a:extLst>
                  <a:ext uri="{0D108BD9-81ED-4DB2-BD59-A6C34878D82A}">
                    <a16:rowId xmlns:a16="http://schemas.microsoft.com/office/drawing/2014/main" val="1112099237"/>
                  </a:ext>
                </a:extLst>
              </a:tr>
              <a:tr h="370840">
                <a:tc>
                  <a:txBody>
                    <a:bodyPr/>
                    <a:lstStyle/>
                    <a:p>
                      <a:r>
                        <a:rPr lang="en-GB" sz="1600" b="1" dirty="0" smtClean="0"/>
                        <a:t>Third</a:t>
                      </a:r>
                      <a:r>
                        <a:rPr lang="en-GB" sz="1600" b="1" baseline="0" dirty="0" smtClean="0"/>
                        <a:t> class levers have a mechanical ____________ because the ________ is closer to the fulcrum than the ________. This means that _________________________________________________________.</a:t>
                      </a:r>
                    </a:p>
                    <a:p>
                      <a:endParaRPr lang="en-GB" sz="1600" b="1" dirty="0"/>
                    </a:p>
                  </a:txBody>
                  <a:tcPr/>
                </a:tc>
                <a:extLst>
                  <a:ext uri="{0D108BD9-81ED-4DB2-BD59-A6C34878D82A}">
                    <a16:rowId xmlns:a16="http://schemas.microsoft.com/office/drawing/2014/main" val="807857266"/>
                  </a:ext>
                </a:extLst>
              </a:tr>
            </a:tbl>
          </a:graphicData>
        </a:graphic>
      </p:graphicFrame>
    </p:spTree>
    <p:extLst>
      <p:ext uri="{BB962C8B-B14F-4D97-AF65-F5344CB8AC3E}">
        <p14:creationId xmlns:p14="http://schemas.microsoft.com/office/powerpoint/2010/main" val="6118464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53</TotalTime>
  <Words>1157</Words>
  <Application>Microsoft Office PowerPoint</Application>
  <PresentationFormat>A4 Paper (210x297 mm)</PresentationFormat>
  <Paragraphs>295</Paragraphs>
  <Slides>32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Arial</vt:lpstr>
      <vt:lpstr>Calibri</vt:lpstr>
      <vt:lpstr>Calibri Light</vt:lpstr>
      <vt:lpstr>Gill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Lawnswood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std</dc:creator>
  <cp:lastModifiedBy>N Thompson</cp:lastModifiedBy>
  <cp:revision>8</cp:revision>
  <dcterms:created xsi:type="dcterms:W3CDTF">2018-02-21T07:23:35Z</dcterms:created>
  <dcterms:modified xsi:type="dcterms:W3CDTF">2020-09-04T10:29:18Z</dcterms:modified>
</cp:coreProperties>
</file>