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6858000" cy="12192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showGuides="1">
      <p:cViewPr varScale="1">
        <p:scale>
          <a:sx n="63" d="100"/>
          <a:sy n="63" d="100"/>
        </p:scale>
        <p:origin x="3360" y="90"/>
      </p:cViewPr>
      <p:guideLst>
        <p:guide orient="horz" pos="384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362903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732911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645738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1435438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2008988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0327C1-E775-409F-AF71-04094605ED35}" type="datetimeFigureOut">
              <a:rPr lang="en-GB" smtClean="0"/>
              <a:t>10/09/2025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3708077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0327C1-E775-409F-AF71-04094605ED35}" type="datetimeFigureOut">
              <a:rPr lang="en-GB" smtClean="0"/>
              <a:t>10/09/2025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173535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0327C1-E775-409F-AF71-04094605ED35}" type="datetimeFigureOut">
              <a:rPr lang="en-GB" smtClean="0"/>
              <a:t>10/09/2025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200855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0327C1-E775-409F-AF71-04094605ED35}" type="datetimeFigureOut">
              <a:rPr lang="en-GB" smtClean="0"/>
              <a:t>10/09/2025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959216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C0327C1-E775-409F-AF71-04094605ED35}" type="datetimeFigureOut">
              <a:rPr lang="en-GB" smtClean="0"/>
              <a:t>10/09/2025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191794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C0327C1-E775-409F-AF71-04094605ED35}" type="datetimeFigureOut">
              <a:rPr lang="en-GB" smtClean="0"/>
              <a:t>10/09/2025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2310841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0C0327C1-E775-409F-AF71-04094605ED35}" type="datetimeFigureOut">
              <a:rPr lang="en-GB" smtClean="0"/>
              <a:t>10/09/2025</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27845504-72D7-48C5-9164-D65597B99416}" type="slidenum">
              <a:rPr lang="en-GB" smtClean="0"/>
              <a:t>‹#›</a:t>
            </a:fld>
            <a:endParaRPr lang="en-GB"/>
          </a:p>
        </p:txBody>
      </p:sp>
    </p:spTree>
    <p:extLst>
      <p:ext uri="{BB962C8B-B14F-4D97-AF65-F5344CB8AC3E}">
        <p14:creationId xmlns:p14="http://schemas.microsoft.com/office/powerpoint/2010/main" val="21032667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03" y="-134644"/>
            <a:ext cx="5915025" cy="699239"/>
          </a:xfrm>
        </p:spPr>
        <p:txBody>
          <a:bodyPr>
            <a:normAutofit/>
          </a:bodyPr>
          <a:lstStyle/>
          <a:p>
            <a:pPr algn="ctr"/>
            <a:r>
              <a:rPr lang="en-GB" sz="2400" b="1" u="sng" dirty="0">
                <a:solidFill>
                  <a:srgbClr val="FF0000"/>
                </a:solidFill>
                <a:latin typeface="Tahoma" panose="020B0604030504040204" pitchFamily="34" charset="0"/>
                <a:ea typeface="Tahoma" panose="020B0604030504040204" pitchFamily="34" charset="0"/>
                <a:cs typeface="Tahoma" panose="020B0604030504040204" pitchFamily="34" charset="0"/>
              </a:rPr>
              <a:t>Curriculum Intent 2025-2026</a:t>
            </a:r>
          </a:p>
        </p:txBody>
      </p:sp>
      <p:sp>
        <p:nvSpPr>
          <p:cNvPr id="3" name="Content Placeholder 2"/>
          <p:cNvSpPr>
            <a:spLocks noGrp="1"/>
          </p:cNvSpPr>
          <p:nvPr>
            <p:ph idx="1"/>
          </p:nvPr>
        </p:nvSpPr>
        <p:spPr>
          <a:xfrm>
            <a:off x="-139556" y="714554"/>
            <a:ext cx="6742468" cy="344276"/>
          </a:xfrm>
        </p:spPr>
        <p:txBody>
          <a:bodyPr>
            <a:noAutofit/>
          </a:bodyPr>
          <a:lstStyle/>
          <a:p>
            <a:pPr marL="0" indent="0" algn="ctr">
              <a:buNone/>
            </a:pPr>
            <a:r>
              <a:rPr lang="en-GB" sz="1800" b="1" u="sng" dirty="0">
                <a:latin typeface="Tahoma" panose="020B0604030504040204" pitchFamily="34" charset="0"/>
                <a:ea typeface="Tahoma" panose="020B0604030504040204" pitchFamily="34" charset="0"/>
                <a:cs typeface="Tahoma" panose="020B0604030504040204" pitchFamily="34" charset="0"/>
              </a:rPr>
              <a:t>Intent </a:t>
            </a:r>
          </a:p>
        </p:txBody>
      </p:sp>
      <p:pic>
        <p:nvPicPr>
          <p:cNvPr id="4" name="Picture 3"/>
          <p:cNvPicPr>
            <a:picLocks noChangeAspect="1"/>
          </p:cNvPicPr>
          <p:nvPr/>
        </p:nvPicPr>
        <p:blipFill>
          <a:blip r:embed="rId2"/>
          <a:stretch>
            <a:fillRect/>
          </a:stretch>
        </p:blipFill>
        <p:spPr>
          <a:xfrm>
            <a:off x="6092220" y="1"/>
            <a:ext cx="707660" cy="1058830"/>
          </a:xfrm>
          <a:prstGeom prst="rect">
            <a:avLst/>
          </a:prstGeom>
        </p:spPr>
      </p:pic>
      <p:sp>
        <p:nvSpPr>
          <p:cNvPr id="5" name="Title 1"/>
          <p:cNvSpPr txBox="1">
            <a:spLocks/>
          </p:cNvSpPr>
          <p:nvPr/>
        </p:nvSpPr>
        <p:spPr>
          <a:xfrm>
            <a:off x="36203" y="227280"/>
            <a:ext cx="5915025" cy="69923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2400" b="1" u="sng" dirty="0">
                <a:solidFill>
                  <a:srgbClr val="FF0000"/>
                </a:solidFill>
                <a:latin typeface="Tahoma" panose="020B0604030504040204" pitchFamily="34" charset="0"/>
                <a:ea typeface="Tahoma" panose="020B0604030504040204" pitchFamily="34" charset="0"/>
                <a:cs typeface="Tahoma" panose="020B0604030504040204" pitchFamily="34" charset="0"/>
              </a:rPr>
              <a:t>Health and Social Care </a:t>
            </a:r>
          </a:p>
        </p:txBody>
      </p:sp>
      <p:sp>
        <p:nvSpPr>
          <p:cNvPr id="6" name="Content Placeholder 2"/>
          <p:cNvSpPr txBox="1">
            <a:spLocks/>
          </p:cNvSpPr>
          <p:nvPr/>
        </p:nvSpPr>
        <p:spPr>
          <a:xfrm>
            <a:off x="36203" y="1119263"/>
            <a:ext cx="6742115" cy="3112784"/>
          </a:xfrm>
          <a:prstGeom prst="rect">
            <a:avLst/>
          </a:prstGeom>
          <a:ln>
            <a:solidFill>
              <a:schemeClr val="tx1"/>
            </a:solidFill>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10000"/>
              </a:lnSpc>
              <a:buNone/>
            </a:pPr>
            <a:r>
              <a:rPr lang="en-GB" sz="1200" dirty="0">
                <a:latin typeface="Tahoma" panose="020B0604030504040204" pitchFamily="34" charset="0"/>
                <a:ea typeface="Tahoma" panose="020B0604030504040204" pitchFamily="34" charset="0"/>
                <a:cs typeface="Tahoma" panose="020B0604030504040204" pitchFamily="34" charset="0"/>
              </a:rPr>
              <a:t>At Ecclesfield School, we recognise the importance of being a well-rounded individual and being valued member of the community.</a:t>
            </a:r>
          </a:p>
          <a:p>
            <a:pPr marL="0" indent="0" algn="just">
              <a:lnSpc>
                <a:spcPct val="110000"/>
              </a:lnSpc>
              <a:buNone/>
            </a:pPr>
            <a:r>
              <a:rPr lang="en-GB" sz="1200" dirty="0">
                <a:latin typeface="Tahoma" panose="020B0604030504040204" pitchFamily="34" charset="0"/>
                <a:ea typeface="Tahoma" panose="020B0604030504040204" pitchFamily="34" charset="0"/>
                <a:cs typeface="Tahoma" panose="020B0604030504040204" pitchFamily="34" charset="0"/>
              </a:rPr>
              <a:t>The Health and Social Care department is responsible for developing children’s social, emotional, and cultural knowledge which is needed to access further learning in their life and  eventually employment.  The Health and Social Care department aims for our students to not only develop educational skills but also strives for students to be empathetic, thoughtful, and understanding which is provided through gaining understanding individuals circumstances and life events. By studying scenarios and situations we are allowing pupils to have a holistic view of society and giving them the tools they need to recognise their own personal skills and how they can develop them in their future life.</a:t>
            </a:r>
          </a:p>
          <a:p>
            <a:pPr marL="0" indent="0" algn="just">
              <a:lnSpc>
                <a:spcPct val="110000"/>
              </a:lnSpc>
              <a:buNone/>
            </a:pPr>
            <a:r>
              <a:rPr lang="en-GB" sz="1200" dirty="0">
                <a:latin typeface="Tahoma" panose="020B0604030504040204" pitchFamily="34" charset="0"/>
                <a:ea typeface="Tahoma" panose="020B0604030504040204" pitchFamily="34" charset="0"/>
                <a:cs typeface="Tahoma" panose="020B0604030504040204" pitchFamily="34" charset="0"/>
              </a:rPr>
              <a:t>Our belief is to ensure we teach high quality lessons so that students enjoy Health and Social Care which facilitates them to use their embedded skills in their personal and working life. Through our teaching we will instil </a:t>
            </a:r>
            <a:r>
              <a:rPr lang="en-US" sz="1200" dirty="0">
                <a:latin typeface="Tahoma" panose="020B0604030504040204" pitchFamily="34" charset="0"/>
                <a:ea typeface="Tahoma" panose="020B0604030504040204" pitchFamily="34" charset="0"/>
                <a:cs typeface="Tahoma" panose="020B0604030504040204" pitchFamily="34" charset="0"/>
              </a:rPr>
              <a:t>our school values and transferable life skills such as work hard, be kind, aim high and show GRIT.</a:t>
            </a:r>
            <a:endParaRPr lang="en-GB" sz="1200" dirty="0">
              <a:latin typeface="Tahoma" panose="020B0604030504040204" pitchFamily="34" charset="0"/>
              <a:ea typeface="Tahoma" panose="020B0604030504040204" pitchFamily="34" charset="0"/>
              <a:cs typeface="Tahoma" panose="020B0604030504040204" pitchFamily="34" charset="0"/>
            </a:endParaRPr>
          </a:p>
          <a:p>
            <a:pPr marL="0" indent="0">
              <a:buFont typeface="Arial" panose="020B0604020202020204" pitchFamily="34" charset="0"/>
              <a:buNone/>
            </a:pPr>
            <a:endParaRPr lang="en-GB" sz="1200" dirty="0">
              <a:latin typeface="Tahoma" panose="020B0604030504040204" pitchFamily="34" charset="0"/>
              <a:ea typeface="Tahoma" panose="020B0604030504040204" pitchFamily="34" charset="0"/>
              <a:cs typeface="Tahoma" panose="020B0604030504040204" pitchFamily="34" charset="0"/>
            </a:endParaRPr>
          </a:p>
        </p:txBody>
      </p:sp>
      <p:sp>
        <p:nvSpPr>
          <p:cNvPr id="9" name="Content Placeholder 2"/>
          <p:cNvSpPr txBox="1">
            <a:spLocks/>
          </p:cNvSpPr>
          <p:nvPr/>
        </p:nvSpPr>
        <p:spPr>
          <a:xfrm>
            <a:off x="-139556" y="4292479"/>
            <a:ext cx="6742468" cy="439118"/>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en-GB" sz="1800" b="1" u="sng" dirty="0">
                <a:latin typeface="Tahoma" panose="020B0604030504040204" pitchFamily="34" charset="0"/>
                <a:ea typeface="Tahoma" panose="020B0604030504040204" pitchFamily="34" charset="0"/>
                <a:cs typeface="Tahoma" panose="020B0604030504040204" pitchFamily="34" charset="0"/>
              </a:rPr>
              <a:t>Implementation</a:t>
            </a:r>
          </a:p>
        </p:txBody>
      </p:sp>
      <p:sp>
        <p:nvSpPr>
          <p:cNvPr id="10" name="Content Placeholder 2"/>
          <p:cNvSpPr txBox="1">
            <a:spLocks/>
          </p:cNvSpPr>
          <p:nvPr/>
        </p:nvSpPr>
        <p:spPr>
          <a:xfrm>
            <a:off x="0" y="4859953"/>
            <a:ext cx="6742468" cy="3049286"/>
          </a:xfrm>
          <a:prstGeom prst="rect">
            <a:avLst/>
          </a:prstGeom>
          <a:ln>
            <a:solidFill>
              <a:schemeClr val="tx1"/>
            </a:solidFill>
          </a:ln>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00000"/>
              </a:lnSpc>
              <a:buNone/>
            </a:pPr>
            <a:r>
              <a:rPr lang="en-GB" sz="1400" dirty="0">
                <a:latin typeface="Tahoma" panose="020B0604030504040204" pitchFamily="34" charset="0"/>
                <a:ea typeface="Tahoma" panose="020B0604030504040204" pitchFamily="34" charset="0"/>
                <a:cs typeface="Tahoma" panose="020B0604030504040204" pitchFamily="34" charset="0"/>
              </a:rPr>
              <a:t>In KS4 there is an opportunity for students to gain a Health and Social Care qualification in OCR. Over the two years of study at Ecclesfield School they will have gained a well-rounded view of society, through our teaching strategies used to help pupils learn and progress. Allowing pupils to develop skills and knowledge where they can identify both positive and negative situations and how they can impact their own and others health and wellbeing. Through using tier three vocabulary and making regular reference to previous work pupils will develop their literacy skills and schema. As well as developing this their interpersonal skills will also progress  through real-life situations that will enrich pupils with knowledge of the society they live in and gain valuable knowledge of different cultures, values and beliefs. This will be done by integrating with the local community, guest speakers, and visiting post 16 opportunities. Spaced retrieval is used to help pupils know more and remember more in the form of starter activities, mini plenaries, end of lesson plenaries and both formal and informal assessment.</a:t>
            </a:r>
          </a:p>
          <a:p>
            <a:pPr marL="0" indent="0">
              <a:buNone/>
            </a:pPr>
            <a:endParaRPr lang="en-GB" sz="12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11" name="Content Placeholder 2"/>
          <p:cNvSpPr txBox="1">
            <a:spLocks/>
          </p:cNvSpPr>
          <p:nvPr/>
        </p:nvSpPr>
        <p:spPr>
          <a:xfrm>
            <a:off x="0" y="4538520"/>
            <a:ext cx="6742468" cy="43911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GB" sz="1800" b="1" dirty="0">
                <a:latin typeface="Tahoma" panose="020B0604030504040204" pitchFamily="34" charset="0"/>
                <a:ea typeface="Tahoma" panose="020B0604030504040204" pitchFamily="34" charset="0"/>
                <a:cs typeface="Tahoma" panose="020B0604030504040204" pitchFamily="34" charset="0"/>
              </a:rPr>
              <a:t>2 Year Plan</a:t>
            </a:r>
          </a:p>
        </p:txBody>
      </p:sp>
      <p:sp>
        <p:nvSpPr>
          <p:cNvPr id="16" name="Content Placeholder 2"/>
          <p:cNvSpPr txBox="1">
            <a:spLocks/>
          </p:cNvSpPr>
          <p:nvPr/>
        </p:nvSpPr>
        <p:spPr>
          <a:xfrm>
            <a:off x="0" y="11813640"/>
            <a:ext cx="6742468" cy="28370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GB" sz="1800" b="1" dirty="0">
                <a:solidFill>
                  <a:srgbClr val="FF0000"/>
                </a:solidFill>
                <a:latin typeface="Tahoma" panose="020B0604030504040204" pitchFamily="34" charset="0"/>
                <a:ea typeface="Tahoma" panose="020B0604030504040204" pitchFamily="34" charset="0"/>
                <a:cs typeface="Tahoma" panose="020B0604030504040204" pitchFamily="34" charset="0"/>
              </a:rPr>
              <a:t>Work Hard ǀ Be Kind ǀ Aim High ǀ Show GRIT</a:t>
            </a:r>
          </a:p>
        </p:txBody>
      </p:sp>
    </p:spTree>
    <p:extLst>
      <p:ext uri="{BB962C8B-B14F-4D97-AF65-F5344CB8AC3E}">
        <p14:creationId xmlns:p14="http://schemas.microsoft.com/office/powerpoint/2010/main" val="33799947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1499</TotalTime>
  <Words>408</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Tahoma</vt:lpstr>
      <vt:lpstr>Office Theme</vt:lpstr>
      <vt:lpstr>Curriculum Intent 2025-2026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Intent 2019-2020</dc:title>
  <dc:creator>Ryan Willson</dc:creator>
  <cp:lastModifiedBy>M Fletcher (Ecclesfield Staff)</cp:lastModifiedBy>
  <cp:revision>46</cp:revision>
  <cp:lastPrinted>2021-07-15T11:57:57Z</cp:lastPrinted>
  <dcterms:created xsi:type="dcterms:W3CDTF">2019-03-27T18:22:44Z</dcterms:created>
  <dcterms:modified xsi:type="dcterms:W3CDTF">2025-09-10T09:33:32Z</dcterms:modified>
</cp:coreProperties>
</file>