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84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3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5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06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9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1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43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43DA-1C9E-42D4-8BD0-E0A9FE3C448C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9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4" b="21875"/>
          <a:stretch/>
        </p:blipFill>
        <p:spPr>
          <a:xfrm>
            <a:off x="8476646" y="0"/>
            <a:ext cx="626076" cy="70743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49159" y="42032"/>
            <a:ext cx="402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10: Year Overview 2025-26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10801"/>
              </p:ext>
            </p:extLst>
          </p:nvPr>
        </p:nvGraphicFramePr>
        <p:xfrm>
          <a:off x="165095" y="529797"/>
          <a:ext cx="8372480" cy="5960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5819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940301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090636">
                  <a:extLst>
                    <a:ext uri="{9D8B030D-6E8A-4147-A177-3AD203B41FA5}">
                      <a16:colId xmlns:a16="http://schemas.microsoft.com/office/drawing/2014/main" val="3250013594"/>
                    </a:ext>
                  </a:extLst>
                </a:gridCol>
                <a:gridCol w="1363974">
                  <a:extLst>
                    <a:ext uri="{9D8B030D-6E8A-4147-A177-3AD203B41FA5}">
                      <a16:colId xmlns:a16="http://schemas.microsoft.com/office/drawing/2014/main" val="1323922861"/>
                    </a:ext>
                  </a:extLst>
                </a:gridCol>
                <a:gridCol w="1016833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066035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164441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  <a:gridCol w="1164441">
                  <a:extLst>
                    <a:ext uri="{9D8B030D-6E8A-4147-A177-3AD203B41FA5}">
                      <a16:colId xmlns:a16="http://schemas.microsoft.com/office/drawing/2014/main" val="2440911220"/>
                    </a:ext>
                  </a:extLst>
                </a:gridCol>
              </a:tblGrid>
              <a:tr h="565578"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of Learning 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RO32</a:t>
                      </a:r>
                    </a:p>
                    <a:p>
                      <a:r>
                        <a:rPr lang="en-GB" sz="10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Principles</a:t>
                      </a:r>
                      <a:r>
                        <a:rPr lang="en-GB" sz="10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care in health and social care settings</a:t>
                      </a:r>
                      <a:endParaRPr lang="en-GB" sz="10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RO35</a:t>
                      </a:r>
                    </a:p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promotions campaigns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Topic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Safeguarding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n-lt"/>
                        </a:rPr>
                        <a:t>Understand Infection</a:t>
                      </a:r>
                      <a:r>
                        <a:rPr lang="en-GB" sz="900" baseline="0" dirty="0">
                          <a:latin typeface="+mn-lt"/>
                        </a:rPr>
                        <a:t> prevention 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safety and security measures protect individuals </a:t>
                      </a:r>
                      <a:endParaRPr lang="en-GB" sz="9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Know the Current</a:t>
                      </a:r>
                      <a:r>
                        <a:rPr lang="en-GB" sz="800" baseline="0" dirty="0">
                          <a:latin typeface="+mn-lt"/>
                        </a:rPr>
                        <a:t> public health issues and the impact on society 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 the Factors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that influence health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create a health promotion campaign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Deliver and Evaluate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health promotion campaigns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Skills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Inferring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</a:t>
                      </a:r>
                    </a:p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 </a:t>
                      </a:r>
                      <a:endParaRPr lang="en-GB" sz="9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Inferring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</a:t>
                      </a:r>
                    </a:p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 </a:t>
                      </a:r>
                      <a:endParaRPr lang="en-GB" sz="9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Inferring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</a:t>
                      </a:r>
                    </a:p>
                    <a:p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  <a:p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 </a:t>
                      </a:r>
                      <a:endParaRPr lang="en-GB" sz="9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health issues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health issues </a:t>
                      </a:r>
                    </a:p>
                    <a:p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health issues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health issues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Reasons to why individuals need safeguarding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</a:rPr>
                        <a:t>Impacts of good and bad safeguarding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General cleanliness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Personal hygiene measures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dirty="0">
                          <a:latin typeface="+mn-lt"/>
                        </a:rPr>
                        <a:t>Personal</a:t>
                      </a:r>
                      <a:r>
                        <a:rPr lang="en-GB" sz="900" baseline="0" dirty="0">
                          <a:latin typeface="+mn-lt"/>
                        </a:rPr>
                        <a:t> protective equipment for individuals 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Safety Procedures and equipment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Moving and handling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importance of procedures and measures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procedures and measures protect health and social care settings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- The importance of</a:t>
                      </a:r>
                      <a:r>
                        <a:rPr lang="en-GB" sz="800" baseline="0" dirty="0">
                          <a:latin typeface="+mn-lt"/>
                        </a:rPr>
                        <a:t> a healthy society </a:t>
                      </a:r>
                    </a:p>
                    <a:p>
                      <a:r>
                        <a:rPr lang="en-GB" sz="800" baseline="0" dirty="0">
                          <a:latin typeface="+mn-lt"/>
                        </a:rPr>
                        <a:t>- Current challenges in public health services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</a:rPr>
                        <a:t>Organisations that support public 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</a:rPr>
                        <a:t>What are the current health promotion campaigns 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Lifestyle choices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Education and socio-economic 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to lead a healthy lifestyle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Barriers to a healthy lifestyle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Lifestyle choices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Education and socio-economic 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to lead a healthy lifestyle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Barriers to a healthy lifestyle </a:t>
                      </a:r>
                    </a:p>
                    <a:p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Practical demonstration of health promotion campaign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how it would be effective to the community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646580"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Assessment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Explanation</a:t>
                      </a:r>
                      <a:r>
                        <a:rPr lang="en-GB" sz="800" baseline="0" dirty="0">
                          <a:latin typeface="+mn-lt"/>
                        </a:rPr>
                        <a:t> of public health challenges in written coursework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 explanation of the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barriers leading to a healthy lifestyle and the benefits of a health promotion campaign in written coursework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Produce a plan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a health promotion campaign in written coursework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Practical </a:t>
                      </a: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demonstration of health promotion and </a:t>
                      </a:r>
                      <a:endParaRPr lang="en-GB" sz="800" baseline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coursework to support evidence </a:t>
                      </a: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050" b="0" dirty="0" err="1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Ecco</a:t>
                      </a:r>
                      <a:r>
                        <a:rPr lang="en-GB" sz="1050" b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Values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8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8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8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8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8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800" b="1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</a:t>
                      </a:r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KIND </a:t>
                      </a:r>
                    </a:p>
                    <a:p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 GRIT </a:t>
                      </a:r>
                    </a:p>
                    <a:p>
                      <a:r>
                        <a:rPr lang="en-GB" sz="1000" b="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 skills and knowledge that could help in the community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</a:t>
                      </a:r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KIND </a:t>
                      </a:r>
                    </a:p>
                    <a:p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 GRIT </a:t>
                      </a:r>
                    </a:p>
                    <a:p>
                      <a:r>
                        <a:rPr lang="en-GB" sz="1000" b="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 skills and knowledge that could help in the community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</a:t>
                      </a:r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KIND </a:t>
                      </a:r>
                    </a:p>
                    <a:p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 GRIT </a:t>
                      </a:r>
                    </a:p>
                    <a:p>
                      <a:r>
                        <a:rPr lang="en-GB" sz="1000" b="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 skills and knowledge that could help in the community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</a:t>
                      </a:r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KIND </a:t>
                      </a:r>
                    </a:p>
                    <a:p>
                      <a:r>
                        <a:rPr lang="en-GB" sz="1000" b="1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 GRIT </a:t>
                      </a:r>
                    </a:p>
                    <a:p>
                      <a:r>
                        <a:rPr lang="en-GB" sz="1000" b="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 skills and knowledge that could help in the community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849" y="26850"/>
            <a:ext cx="402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Subject/Course: Health and Social Care  </a:t>
            </a:r>
          </a:p>
        </p:txBody>
      </p:sp>
    </p:spTree>
    <p:extLst>
      <p:ext uri="{BB962C8B-B14F-4D97-AF65-F5344CB8AC3E}">
        <p14:creationId xmlns:p14="http://schemas.microsoft.com/office/powerpoint/2010/main" val="140091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4" b="21875"/>
          <a:stretch/>
        </p:blipFill>
        <p:spPr>
          <a:xfrm>
            <a:off x="8517924" y="10747"/>
            <a:ext cx="626076" cy="70743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69341"/>
              </p:ext>
            </p:extLst>
          </p:nvPr>
        </p:nvGraphicFramePr>
        <p:xfrm>
          <a:off x="145444" y="409160"/>
          <a:ext cx="8667750" cy="6170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030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127309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127309">
                  <a:extLst>
                    <a:ext uri="{9D8B030D-6E8A-4147-A177-3AD203B41FA5}">
                      <a16:colId xmlns:a16="http://schemas.microsoft.com/office/drawing/2014/main" val="3250013594"/>
                    </a:ext>
                  </a:extLst>
                </a:gridCol>
                <a:gridCol w="1227514">
                  <a:extLst>
                    <a:ext uri="{9D8B030D-6E8A-4147-A177-3AD203B41FA5}">
                      <a16:colId xmlns:a16="http://schemas.microsoft.com/office/drawing/2014/main" val="668211049"/>
                    </a:ext>
                  </a:extLst>
                </a:gridCol>
                <a:gridCol w="1110608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068855">
                  <a:extLst>
                    <a:ext uri="{9D8B030D-6E8A-4147-A177-3AD203B41FA5}">
                      <a16:colId xmlns:a16="http://schemas.microsoft.com/office/drawing/2014/main" val="3478898638"/>
                    </a:ext>
                  </a:extLst>
                </a:gridCol>
                <a:gridCol w="1068855">
                  <a:extLst>
                    <a:ext uri="{9D8B030D-6E8A-4147-A177-3AD203B41FA5}">
                      <a16:colId xmlns:a16="http://schemas.microsoft.com/office/drawing/2014/main" val="928610852"/>
                    </a:ext>
                  </a:extLst>
                </a:gridCol>
                <a:gridCol w="1313270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</a:tblGrid>
              <a:tr h="502050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of Learning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RO32</a:t>
                      </a:r>
                    </a:p>
                    <a:p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Principles</a:t>
                      </a:r>
                      <a:r>
                        <a:rPr lang="en-GB" sz="105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care in health and social care settings</a:t>
                      </a:r>
                      <a:endParaRPr lang="en-GB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RO35</a:t>
                      </a:r>
                    </a:p>
                    <a:p>
                      <a:r>
                        <a:rPr lang="en-GB" sz="105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promotions campaigns </a:t>
                      </a:r>
                    </a:p>
                    <a:p>
                      <a:endParaRPr lang="en-GB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842576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Topic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how to support individuals to maintain their rights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importance of the person-centres values and how they are applied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how to communicate effectively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Know the Current</a:t>
                      </a:r>
                      <a:r>
                        <a:rPr lang="en-GB" sz="800" baseline="0" dirty="0">
                          <a:latin typeface="+mn-lt"/>
                        </a:rPr>
                        <a:t> public health issues and the impact on society 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 the Factors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that influence health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create a health promotion campaign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Deliver and Evaluate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health promotion campaigns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986639"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Skills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Inferring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Inferring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Justification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health issues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health issues </a:t>
                      </a:r>
                    </a:p>
                    <a:p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health issues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health issues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 of the barriers to a healthy lifestyle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249718"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The rights of individuals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Maintaining rights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Challenging discriminating behaviour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 person centred values and 6s and when applied in health and social care settings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effect when not used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Verbal skills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Non-verbal communication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communication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Specialist communication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Factor that can positively effect communication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- The importance of</a:t>
                      </a:r>
                      <a:r>
                        <a:rPr lang="en-GB" sz="800" baseline="0" dirty="0">
                          <a:latin typeface="+mn-lt"/>
                        </a:rPr>
                        <a:t> a healthy society </a:t>
                      </a:r>
                    </a:p>
                    <a:p>
                      <a:r>
                        <a:rPr lang="en-GB" sz="800" baseline="0" dirty="0">
                          <a:latin typeface="+mn-lt"/>
                        </a:rPr>
                        <a:t>- Current challenges in public health services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</a:rPr>
                        <a:t>Organisations that support public 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</a:rPr>
                        <a:t>What are the current health promotion campaigns 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Lifestyle choices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Education and socio-economic 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to lead a healthy lifestyle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Barriers to a healthy lifestyle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Lifestyle choices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Education and socio-economic factors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to lead a healthy lifestyle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Barriers to a healthy lifestyle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Practical demonstration of health promotion campaign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how it would be effective to the community 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1041856"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Assessment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examination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Explanation</a:t>
                      </a:r>
                      <a:r>
                        <a:rPr lang="en-GB" sz="800" baseline="0" dirty="0">
                          <a:latin typeface="+mn-lt"/>
                        </a:rPr>
                        <a:t> of public health challenges in written coursework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 explanation of the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barriers leading to a healthy lifestyle and the benefits of a health promotion campaign in written coursework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Produce a plan</a:t>
                      </a: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a health promotion campaign in written coursework</a:t>
                      </a:r>
                      <a:endParaRPr lang="en-GB" sz="80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Practical </a:t>
                      </a: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demonstration of health promotion and </a:t>
                      </a:r>
                      <a:endParaRPr lang="en-GB" sz="800" baseline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800" baseline="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coursework to support evidence </a:t>
                      </a:r>
                      <a:r>
                        <a:rPr lang="en-GB" sz="800" dirty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1173613">
                <a:tc>
                  <a:txBody>
                    <a:bodyPr/>
                    <a:lstStyle/>
                    <a:p>
                      <a:r>
                        <a:rPr lang="en-GB" sz="105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Ecco</a:t>
                      </a:r>
                      <a:r>
                        <a:rPr lang="en-GB" sz="105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Values</a:t>
                      </a:r>
                    </a:p>
                  </a:txBody>
                  <a:tcPr vert="vert27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7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7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7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7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7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7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  <a:endParaRPr lang="en-GB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</a:t>
                      </a:r>
                      <a:r>
                        <a:rPr lang="en-GB" sz="7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HARD </a:t>
                      </a:r>
                      <a:endParaRPr lang="en-GB" sz="7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Empathetic</a:t>
                      </a:r>
                      <a:r>
                        <a:rPr lang="en-GB" sz="7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towards individual, and show compassion for different situations</a:t>
                      </a:r>
                      <a:endParaRPr lang="en-GB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different individuals upbringings and situations 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different individuals upbringings and situations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different individuals upbringings and situations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49159" y="42032"/>
            <a:ext cx="402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11: Year Overview 2025-26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849" y="26850"/>
            <a:ext cx="402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Subject/Course: Health and Social Care  </a:t>
            </a:r>
          </a:p>
        </p:txBody>
      </p:sp>
    </p:spTree>
    <p:extLst>
      <p:ext uri="{BB962C8B-B14F-4D97-AF65-F5344CB8AC3E}">
        <p14:creationId xmlns:p14="http://schemas.microsoft.com/office/powerpoint/2010/main" val="222602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856</Words>
  <Application>Microsoft Office PowerPoint</Application>
  <PresentationFormat>On-screen Show (4:3)</PresentationFormat>
  <Paragraphs>192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>Ecclesfield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Silcock</dc:creator>
  <cp:lastModifiedBy>M Fletcher (Ecclesfield Staff)</cp:lastModifiedBy>
  <cp:revision>31</cp:revision>
  <dcterms:created xsi:type="dcterms:W3CDTF">2019-04-15T09:54:23Z</dcterms:created>
  <dcterms:modified xsi:type="dcterms:W3CDTF">2025-06-20T08:31:35Z</dcterms:modified>
</cp:coreProperties>
</file>