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8" r:id="rId2"/>
  </p:sldIdLst>
  <p:sldSz cx="6858000" cy="12192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showGuides="1">
      <p:cViewPr varScale="1">
        <p:scale>
          <a:sx n="63" d="100"/>
          <a:sy n="63" d="100"/>
        </p:scale>
        <p:origin x="3360" y="78"/>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6E23DB0-1886-4192-8909-78C8EC1A5F8D}" type="datetimeFigureOut">
              <a:rPr lang="en-GB" smtClean="0"/>
              <a:t>10/09/2025</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C037C42-9C39-4D08-87A0-2E774D9BFCA5}" type="slidenum">
              <a:rPr lang="en-GB" smtClean="0"/>
              <a:t>‹#›</a:t>
            </a:fld>
            <a:endParaRPr lang="en-GB"/>
          </a:p>
        </p:txBody>
      </p:sp>
    </p:spTree>
    <p:extLst>
      <p:ext uri="{BB962C8B-B14F-4D97-AF65-F5344CB8AC3E}">
        <p14:creationId xmlns:p14="http://schemas.microsoft.com/office/powerpoint/2010/main" val="1818016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A4A64DD-EA11-4F50-9E17-50C47DD5B419}" type="datetimeFigureOut">
              <a:rPr lang="en-GB" smtClean="0"/>
              <a:t>10/09/2025</a:t>
            </a:fld>
            <a:endParaRPr lang="en-GB"/>
          </a:p>
        </p:txBody>
      </p:sp>
      <p:sp>
        <p:nvSpPr>
          <p:cNvPr id="4" name="Slide Image Placeholder 3"/>
          <p:cNvSpPr>
            <a:spLocks noGrp="1" noRot="1" noChangeAspect="1"/>
          </p:cNvSpPr>
          <p:nvPr>
            <p:ph type="sldImg" idx="2"/>
          </p:nvPr>
        </p:nvSpPr>
        <p:spPr>
          <a:xfrm>
            <a:off x="2457450" y="1241425"/>
            <a:ext cx="18827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509C9EC-FE2F-42CE-94E8-153379D58F89}" type="slidenum">
              <a:rPr lang="en-GB" smtClean="0"/>
              <a:t>‹#›</a:t>
            </a:fld>
            <a:endParaRPr lang="en-GB"/>
          </a:p>
        </p:txBody>
      </p:sp>
    </p:spTree>
    <p:extLst>
      <p:ext uri="{BB962C8B-B14F-4D97-AF65-F5344CB8AC3E}">
        <p14:creationId xmlns:p14="http://schemas.microsoft.com/office/powerpoint/2010/main" val="1248449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509C9EC-FE2F-42CE-94E8-153379D58F89}" type="slidenum">
              <a:rPr lang="en-GB" smtClean="0"/>
              <a:t>1</a:t>
            </a:fld>
            <a:endParaRPr lang="en-GB"/>
          </a:p>
        </p:txBody>
      </p:sp>
    </p:spTree>
    <p:extLst>
      <p:ext uri="{BB962C8B-B14F-4D97-AF65-F5344CB8AC3E}">
        <p14:creationId xmlns:p14="http://schemas.microsoft.com/office/powerpoint/2010/main" val="13376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362903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732911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645738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1435438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2008988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0327C1-E775-409F-AF71-04094605ED35}" type="datetimeFigureOut">
              <a:rPr lang="en-GB" smtClean="0"/>
              <a:t>10/09/2025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370807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0327C1-E775-409F-AF71-04094605ED35}" type="datetimeFigureOut">
              <a:rPr lang="en-GB" smtClean="0"/>
              <a:t>10/09/2025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173535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0327C1-E775-409F-AF71-04094605ED35}" type="datetimeFigureOut">
              <a:rPr lang="en-GB" smtClean="0"/>
              <a:t>10/09/2025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200855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0327C1-E775-409F-AF71-04094605ED35}" type="datetimeFigureOut">
              <a:rPr lang="en-GB" smtClean="0"/>
              <a:t>10/09/2025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95921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C0327C1-E775-409F-AF71-04094605ED35}" type="datetimeFigureOut">
              <a:rPr lang="en-GB" smtClean="0"/>
              <a:t>10/09/2025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191794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C0327C1-E775-409F-AF71-04094605ED35}" type="datetimeFigureOut">
              <a:rPr lang="en-GB" smtClean="0"/>
              <a:t>10/09/2025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2310841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0C0327C1-E775-409F-AF71-04094605ED35}" type="datetimeFigureOut">
              <a:rPr lang="en-GB" smtClean="0"/>
              <a:t>10/09/2025</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27845504-72D7-48C5-9164-D65597B99416}" type="slidenum">
              <a:rPr lang="en-GB" smtClean="0"/>
              <a:t>‹#›</a:t>
            </a:fld>
            <a:endParaRPr lang="en-GB"/>
          </a:p>
        </p:txBody>
      </p:sp>
    </p:spTree>
    <p:extLst>
      <p:ext uri="{BB962C8B-B14F-4D97-AF65-F5344CB8AC3E}">
        <p14:creationId xmlns:p14="http://schemas.microsoft.com/office/powerpoint/2010/main" val="2103266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03" y="76718"/>
            <a:ext cx="5915025" cy="699239"/>
          </a:xfrm>
        </p:spPr>
        <p:txBody>
          <a:bodyPr>
            <a:normAutofit/>
          </a:bodyPr>
          <a:lstStyle/>
          <a:p>
            <a:pPr algn="ctr"/>
            <a:r>
              <a:rPr lang="en-GB" b="1" u="sng" dirty="0">
                <a:solidFill>
                  <a:srgbClr val="FF0000"/>
                </a:solidFill>
                <a:latin typeface="Tahoma" panose="020B0604030504040204" pitchFamily="34" charset="0"/>
                <a:ea typeface="Tahoma" panose="020B0604030504040204" pitchFamily="34" charset="0"/>
                <a:cs typeface="Tahoma" panose="020B0604030504040204" pitchFamily="34" charset="0"/>
              </a:rPr>
              <a:t>Curriculum Intent</a:t>
            </a:r>
          </a:p>
        </p:txBody>
      </p:sp>
      <p:sp>
        <p:nvSpPr>
          <p:cNvPr id="3" name="Content Placeholder 2"/>
          <p:cNvSpPr>
            <a:spLocks noGrp="1"/>
          </p:cNvSpPr>
          <p:nvPr>
            <p:ph idx="1"/>
          </p:nvPr>
        </p:nvSpPr>
        <p:spPr>
          <a:xfrm>
            <a:off x="-7382" y="1160869"/>
            <a:ext cx="6742468" cy="439118"/>
          </a:xfrm>
        </p:spPr>
        <p:txBody>
          <a:bodyPr>
            <a:noAutofit/>
          </a:bodyPr>
          <a:lstStyle/>
          <a:p>
            <a:pPr marL="0" indent="0" algn="ctr">
              <a:buNone/>
            </a:pPr>
            <a:r>
              <a:rPr lang="en-GB" sz="2000" b="1" u="sng" dirty="0">
                <a:latin typeface="Tahoma" panose="020B0604030504040204" pitchFamily="34" charset="0"/>
                <a:ea typeface="Tahoma" panose="020B0604030504040204" pitchFamily="34" charset="0"/>
                <a:cs typeface="Tahoma" panose="020B0604030504040204" pitchFamily="34" charset="0"/>
              </a:rPr>
              <a:t>Intent</a:t>
            </a:r>
            <a:endParaRPr lang="en-GB" sz="2800" b="1" u="sng"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3"/>
          <a:stretch>
            <a:fillRect/>
          </a:stretch>
        </p:blipFill>
        <p:spPr>
          <a:xfrm>
            <a:off x="5951229" y="0"/>
            <a:ext cx="848652" cy="1269788"/>
          </a:xfrm>
          <a:prstGeom prst="rect">
            <a:avLst/>
          </a:prstGeom>
        </p:spPr>
      </p:pic>
      <p:sp>
        <p:nvSpPr>
          <p:cNvPr id="5" name="Title 1"/>
          <p:cNvSpPr txBox="1">
            <a:spLocks/>
          </p:cNvSpPr>
          <p:nvPr/>
        </p:nvSpPr>
        <p:spPr>
          <a:xfrm>
            <a:off x="36203" y="539335"/>
            <a:ext cx="5915025" cy="699239"/>
          </a:xfrm>
          <a:prstGeom prst="rect">
            <a:avLst/>
          </a:prstGeom>
        </p:spPr>
        <p:txBody>
          <a:bodyPr vert="horz" lIns="91440" tIns="45720" rIns="91440" bIns="45720" rtlCol="0" anchor="ctr">
            <a:normAutofit fontScale="85000" lnSpcReduction="1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b="1" u="sng" dirty="0">
                <a:solidFill>
                  <a:srgbClr val="FF0000"/>
                </a:solidFill>
                <a:latin typeface="Tahoma" panose="020B0604030504040204" pitchFamily="34" charset="0"/>
                <a:ea typeface="Tahoma" panose="020B0604030504040204" pitchFamily="34" charset="0"/>
                <a:cs typeface="Tahoma" panose="020B0604030504040204" pitchFamily="34" charset="0"/>
              </a:rPr>
              <a:t>Physical Education Department</a:t>
            </a:r>
          </a:p>
        </p:txBody>
      </p:sp>
      <p:sp>
        <p:nvSpPr>
          <p:cNvPr id="6" name="Content Placeholder 2"/>
          <p:cNvSpPr txBox="1">
            <a:spLocks/>
          </p:cNvSpPr>
          <p:nvPr/>
        </p:nvSpPr>
        <p:spPr>
          <a:xfrm>
            <a:off x="57413" y="1503170"/>
            <a:ext cx="6742468" cy="2329050"/>
          </a:xfrm>
          <a:prstGeom prst="rect">
            <a:avLst/>
          </a:prstGeom>
          <a:ln>
            <a:solidFill>
              <a:schemeClr val="tx1"/>
            </a:solidFill>
          </a:ln>
        </p:spPr>
        <p:txBody>
          <a:bodyPr vert="horz" lIns="91440" tIns="45720" rIns="91440" bIns="45720" rtlCol="0">
            <a:normAutofit fontScale="62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sz="1800" b="1" dirty="0">
                <a:solidFill>
                  <a:srgbClr val="FF0000"/>
                </a:solidFill>
                <a:latin typeface="Tahoma" panose="020B0604030504040204" pitchFamily="34" charset="0"/>
                <a:ea typeface="Tahoma" panose="020B0604030504040204" pitchFamily="34" charset="0"/>
                <a:cs typeface="Tahoma" panose="020B0604030504040204" pitchFamily="34" charset="0"/>
              </a:rPr>
              <a:t>Explain the principles behind your department’s curriculum – i.e. how will your subject impact on pupils:</a:t>
            </a:r>
          </a:p>
          <a:p>
            <a:pPr marL="0" indent="0" algn="just">
              <a:buNone/>
            </a:pPr>
            <a:r>
              <a:rPr lang="en-US" sz="1900" dirty="0">
                <a:latin typeface="Tahoma" panose="020B0604030504040204" pitchFamily="34" charset="0"/>
                <a:ea typeface="Tahoma" panose="020B0604030504040204" pitchFamily="34" charset="0"/>
                <a:cs typeface="Tahoma" panose="020B0604030504040204" pitchFamily="34" charset="0"/>
              </a:rPr>
              <a:t>At Ecclesfield School, we recognise the importance of PE and the role it has to play in promoting long term, healthy lifestyles and making a positive impact on physical, mental and social health. </a:t>
            </a:r>
          </a:p>
          <a:p>
            <a:pPr marL="0" indent="0" algn="just">
              <a:buNone/>
            </a:pPr>
            <a:r>
              <a:rPr lang="en-GB" sz="1900" dirty="0">
                <a:latin typeface="Tahoma" panose="020B0604030504040204" pitchFamily="34" charset="0"/>
                <a:ea typeface="Tahoma" panose="020B0604030504040204" pitchFamily="34" charset="0"/>
                <a:cs typeface="Tahoma" panose="020B0604030504040204" pitchFamily="34" charset="0"/>
              </a:rPr>
              <a:t>The Physical Education department provide opportunities for student success through a broad curriculum and competitive experiences, </a:t>
            </a:r>
            <a:r>
              <a:rPr lang="en-US" sz="1900" dirty="0">
                <a:latin typeface="Tahoma" panose="020B0604030504040204" pitchFamily="34" charset="0"/>
                <a:ea typeface="Tahoma" panose="020B0604030504040204" pitchFamily="34" charset="0"/>
                <a:cs typeface="Tahoma" panose="020B0604030504040204" pitchFamily="34" charset="0"/>
              </a:rPr>
              <a:t>not only as a participant but in leadership roles such as a coach, official or choreographer. </a:t>
            </a:r>
            <a:r>
              <a:rPr lang="en-GB" sz="1900" dirty="0">
                <a:latin typeface="Tahoma" panose="020B0604030504040204" pitchFamily="34" charset="0"/>
                <a:ea typeface="Tahoma" panose="020B0604030504040204" pitchFamily="34" charset="0"/>
                <a:cs typeface="Tahoma" panose="020B0604030504040204" pitchFamily="34" charset="0"/>
              </a:rPr>
              <a:t>The Physical Education department aims to motivate our students to become confident, physically competent and gain knowledge and understanding to take responsibility for engagement in physical activities </a:t>
            </a:r>
            <a:r>
              <a:rPr lang="en-GB" sz="1900">
                <a:latin typeface="Tahoma" panose="020B0604030504040204" pitchFamily="34" charset="0"/>
                <a:ea typeface="Tahoma" panose="020B0604030504040204" pitchFamily="34" charset="0"/>
                <a:cs typeface="Tahoma" panose="020B0604030504040204" pitchFamily="34" charset="0"/>
              </a:rPr>
              <a:t>for life.</a:t>
            </a:r>
            <a:endParaRPr lang="en-GB" sz="19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en-GB" sz="1900" dirty="0">
                <a:latin typeface="Tahoma" panose="020B0604030504040204" pitchFamily="34" charset="0"/>
                <a:ea typeface="Tahoma" panose="020B0604030504040204" pitchFamily="34" charset="0"/>
                <a:cs typeface="Tahoma" panose="020B0604030504040204" pitchFamily="34" charset="0"/>
              </a:rPr>
              <a:t>In addition to this, we focus on providing opportunities for students to compete in sport and other activities in order to strive for their best, build resilience and embed values such as team work, kindness and respect. Our belief is to ensure we teach high quality lessons so that students enjoy physical activity to embed a lifelong healthy and active lifestyle after their school experience. </a:t>
            </a:r>
            <a:r>
              <a:rPr lang="en-US" sz="1900" dirty="0">
                <a:latin typeface="Tahoma" panose="020B0604030504040204" pitchFamily="34" charset="0"/>
                <a:ea typeface="Tahoma" panose="020B0604030504040204" pitchFamily="34" charset="0"/>
                <a:cs typeface="Tahoma" panose="020B0604030504040204" pitchFamily="34" charset="0"/>
              </a:rPr>
              <a:t>Through our teaching of PE, we will instill our school values and transferable life skills such as work hard, be kind, aim high and show GRIT. </a:t>
            </a:r>
            <a:endParaRPr lang="en-GB" sz="19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9" name="Content Placeholder 2"/>
          <p:cNvSpPr txBox="1">
            <a:spLocks/>
          </p:cNvSpPr>
          <p:nvPr/>
        </p:nvSpPr>
        <p:spPr>
          <a:xfrm>
            <a:off x="-17499" y="3954962"/>
            <a:ext cx="6742468" cy="439118"/>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GB" sz="2000" b="1" u="sng" dirty="0">
                <a:latin typeface="Tahoma" panose="020B0604030504040204" pitchFamily="34" charset="0"/>
                <a:ea typeface="Tahoma" panose="020B0604030504040204" pitchFamily="34" charset="0"/>
                <a:cs typeface="Tahoma" panose="020B0604030504040204" pitchFamily="34" charset="0"/>
              </a:rPr>
              <a:t>Implementation</a:t>
            </a:r>
            <a:endParaRPr lang="en-GB" sz="2800" b="1" u="sng" dirty="0">
              <a:latin typeface="Tahoma" panose="020B0604030504040204" pitchFamily="34" charset="0"/>
              <a:ea typeface="Tahoma" panose="020B0604030504040204" pitchFamily="34" charset="0"/>
              <a:cs typeface="Tahoma" panose="020B0604030504040204" pitchFamily="34" charset="0"/>
            </a:endParaRPr>
          </a:p>
        </p:txBody>
      </p:sp>
      <p:sp>
        <p:nvSpPr>
          <p:cNvPr id="10" name="Content Placeholder 2"/>
          <p:cNvSpPr txBox="1">
            <a:spLocks/>
          </p:cNvSpPr>
          <p:nvPr/>
        </p:nvSpPr>
        <p:spPr>
          <a:xfrm>
            <a:off x="36203" y="4894180"/>
            <a:ext cx="6742468" cy="6399197"/>
          </a:xfrm>
          <a:prstGeom prst="rect">
            <a:avLst/>
          </a:prstGeom>
          <a:ln>
            <a:solidFill>
              <a:schemeClr val="tx1"/>
            </a:solidFill>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200" b="1" dirty="0">
                <a:solidFill>
                  <a:srgbClr val="FF0000"/>
                </a:solidFill>
                <a:latin typeface="Tahoma" panose="020B0604030504040204" pitchFamily="34" charset="0"/>
                <a:ea typeface="Tahoma" panose="020B0604030504040204" pitchFamily="34" charset="0"/>
                <a:cs typeface="Tahoma" panose="020B0604030504040204" pitchFamily="34" charset="0"/>
              </a:rPr>
              <a:t>Give an overview of what your curriculum will achieve (in the classroom and through enrichment opportunities):</a:t>
            </a:r>
          </a:p>
          <a:p>
            <a:pPr marL="0" indent="0" algn="just">
              <a:buNone/>
            </a:pPr>
            <a:r>
              <a:rPr lang="en-GB" sz="1200" dirty="0">
                <a:latin typeface="Tahoma" panose="020B0604030504040204" pitchFamily="34" charset="0"/>
                <a:ea typeface="Tahoma" panose="020B0604030504040204" pitchFamily="34" charset="0"/>
                <a:cs typeface="Tahoma" panose="020B0604030504040204" pitchFamily="34" charset="0"/>
              </a:rPr>
              <a:t>We aim for our pupils to strive for a healthy, active and successful lifestyle during their five years at school and in the future. Our curriculum is in line with the National Curriculum and will be engaging and provide a broad range of activities that are sequenced so pupils learn the knowledge, skills and content in a logical order and is presented to students over time in a coherent way. </a:t>
            </a:r>
          </a:p>
          <a:p>
            <a:pPr marL="0" indent="0" algn="just">
              <a:buNone/>
            </a:pPr>
            <a:r>
              <a:rPr lang="en-GB" sz="1200" dirty="0">
                <a:latin typeface="Tahoma" panose="020B0604030504040204" pitchFamily="34" charset="0"/>
                <a:ea typeface="Tahoma" panose="020B0604030504040204" pitchFamily="34" charset="0"/>
                <a:cs typeface="Tahoma" panose="020B0604030504040204" pitchFamily="34" charset="0"/>
              </a:rPr>
              <a:t>In KS3 teachers will plan challenging lessons in sports activities including games, aesthetics, net and wall, striking and fielding, athletics and our alternative sports which gives cultural capital to our pupils and introduces them to a world of sport.</a:t>
            </a:r>
          </a:p>
          <a:p>
            <a:pPr marL="0" indent="0" algn="just">
              <a:buNone/>
            </a:pPr>
            <a:r>
              <a:rPr lang="en-GB" sz="1200" dirty="0">
                <a:latin typeface="Tahoma" panose="020B0604030504040204" pitchFamily="34" charset="0"/>
                <a:ea typeface="Tahoma" panose="020B0604030504040204" pitchFamily="34" charset="0"/>
                <a:cs typeface="Tahoma" panose="020B0604030504040204" pitchFamily="34" charset="0"/>
              </a:rPr>
              <a:t>In KS4 there will be an opportunity for students to gain a qualification in OCR GCSE PE or OCR Cambridge National Sport Science alongside core PE. In these qualifications we will implement high quality teaching strategies to help pupils learn and progress rapidly and to also enable our pupils to develop skills they will use once they leave us. We use tier three vocabulary which is common practice within our lessons and we make connections between previous knowledge to help develop pupils schema. Spaced retrieval is used to help pupils know more and remember more in the form of starter activities, mini plenaries, end of lesson plenaries and both formal and informal assessment.</a:t>
            </a:r>
          </a:p>
          <a:p>
            <a:pPr marL="0" indent="0" algn="just">
              <a:buNone/>
            </a:pPr>
            <a:r>
              <a:rPr lang="en-GB" sz="1200" dirty="0">
                <a:latin typeface="Tahoma" panose="020B0604030504040204" pitchFamily="34" charset="0"/>
                <a:ea typeface="Tahoma" panose="020B0604030504040204" pitchFamily="34" charset="0"/>
                <a:cs typeface="Tahoma" panose="020B0604030504040204" pitchFamily="34" charset="0"/>
              </a:rPr>
              <a:t>If pupils don’t take our subject as a qualification, they will still receive one hour of physical education each week. During this hour we intend to promote lifelong active lifestyles through a models based approach of learning. Sport Education, Cooperative Learning and Personalised System for Instruction are the models used. We push cultural capital within these lessons so pupils can become mature young adults responsible for their own health as well as others. It is essential that pupils have the knowledge to be educated citizens and learn how to appreciate themselves and others physically, mentally and socially. </a:t>
            </a:r>
          </a:p>
          <a:p>
            <a:pPr marL="0" indent="0" algn="just">
              <a:buNone/>
            </a:pPr>
            <a:r>
              <a:rPr lang="en-US" sz="1200" dirty="0">
                <a:latin typeface="Tahoma" panose="020B0604030504040204" pitchFamily="34" charset="0"/>
                <a:ea typeface="Tahoma" panose="020B0604030504040204" pitchFamily="34" charset="0"/>
                <a:cs typeface="Tahoma" panose="020B0604030504040204" pitchFamily="34" charset="0"/>
              </a:rPr>
              <a:t>Our extra-curricular programme is open to all our students to attend on a competitive and social basis, which is run throughout the academic year and for those wishing to play competitively have further opportunities to represent the school locally, regionally and nationally in various sporting activities. We also run trips on an annual basis for those wishing to play competitive sport abroad against further afield opposition but also for pupils who may wish to experience sport in a recreational environment and learn a new skill at the same time. We run football tours, netball tours which are mainly competitive based and we also run a ski trip and a water sports trip on a recreational basis. This is a fantastic experience for our students, to be coached by professionals and learn a new skill gaining more cultural capital along with embedding those skills and tactics into a competitive situation.</a:t>
            </a:r>
            <a:endParaRPr lang="en-GB" sz="1200" dirty="0">
              <a:latin typeface="Tahoma" panose="020B0604030504040204" pitchFamily="34" charset="0"/>
              <a:ea typeface="Tahoma" panose="020B0604030504040204" pitchFamily="34" charset="0"/>
              <a:cs typeface="Tahoma" panose="020B0604030504040204" pitchFamily="34" charset="0"/>
            </a:endParaRPr>
          </a:p>
        </p:txBody>
      </p:sp>
      <p:sp>
        <p:nvSpPr>
          <p:cNvPr id="11" name="Content Placeholder 2"/>
          <p:cNvSpPr txBox="1">
            <a:spLocks/>
          </p:cNvSpPr>
          <p:nvPr/>
        </p:nvSpPr>
        <p:spPr>
          <a:xfrm>
            <a:off x="0" y="4445857"/>
            <a:ext cx="6742468" cy="43911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b="1" dirty="0">
                <a:latin typeface="Tahoma" panose="020B0604030504040204" pitchFamily="34" charset="0"/>
                <a:ea typeface="Tahoma" panose="020B0604030504040204" pitchFamily="34" charset="0"/>
                <a:cs typeface="Tahoma" panose="020B0604030504040204" pitchFamily="34" charset="0"/>
              </a:rPr>
              <a:t>5 Year Plan</a:t>
            </a:r>
          </a:p>
        </p:txBody>
      </p:sp>
      <p:sp>
        <p:nvSpPr>
          <p:cNvPr id="16" name="Content Placeholder 2"/>
          <p:cNvSpPr txBox="1">
            <a:spLocks/>
          </p:cNvSpPr>
          <p:nvPr/>
        </p:nvSpPr>
        <p:spPr>
          <a:xfrm>
            <a:off x="36203" y="11293378"/>
            <a:ext cx="6742468" cy="28370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GB" sz="1800" b="1" dirty="0">
                <a:solidFill>
                  <a:srgbClr val="FF0000"/>
                </a:solidFill>
                <a:latin typeface="Tahoma" panose="020B0604030504040204" pitchFamily="34" charset="0"/>
                <a:ea typeface="Tahoma" panose="020B0604030504040204" pitchFamily="34" charset="0"/>
                <a:cs typeface="Tahoma" panose="020B0604030504040204" pitchFamily="34" charset="0"/>
              </a:rPr>
              <a:t>Work Hard ǀ Be Kind ǀ Aim High ǀ Show GRIT</a:t>
            </a:r>
          </a:p>
        </p:txBody>
      </p:sp>
    </p:spTree>
    <p:extLst>
      <p:ext uri="{BB962C8B-B14F-4D97-AF65-F5344CB8AC3E}">
        <p14:creationId xmlns:p14="http://schemas.microsoft.com/office/powerpoint/2010/main" val="33799947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398</TotalTime>
  <Words>762</Words>
  <Application>Microsoft Office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Tahoma</vt:lpstr>
      <vt:lpstr>Office Theme</vt:lpstr>
      <vt:lpstr>Curriculum Intent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Intent 2019-2020</dc:title>
  <dc:creator>Ryan Willson</dc:creator>
  <cp:lastModifiedBy>N Thompson (Ecclesfield Staff)</cp:lastModifiedBy>
  <cp:revision>46</cp:revision>
  <cp:lastPrinted>2019-07-18T08:24:18Z</cp:lastPrinted>
  <dcterms:created xsi:type="dcterms:W3CDTF">2019-03-27T18:22:44Z</dcterms:created>
  <dcterms:modified xsi:type="dcterms:W3CDTF">2025-09-10T11:34:56Z</dcterms:modified>
</cp:coreProperties>
</file>