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handoutMasterIdLst>
    <p:handoutMasterId r:id="rId8"/>
  </p:handoutMasterIdLst>
  <p:sldIdLst>
    <p:sldId id="258" r:id="rId5"/>
    <p:sldId id="259" r:id="rId6"/>
    <p:sldId id="260" r:id="rId7"/>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59" userDrawn="1">
          <p15:clr>
            <a:srgbClr val="A4A3A4"/>
          </p15:clr>
        </p15:guide>
        <p15:guide id="2" pos="119" userDrawn="1">
          <p15:clr>
            <a:srgbClr val="A4A3A4"/>
          </p15:clr>
        </p15:guide>
        <p15:guide id="3" orient="horz" pos="5910" userDrawn="1">
          <p15:clr>
            <a:srgbClr val="A4A3A4"/>
          </p15:clr>
        </p15:guide>
        <p15:guide id="4" pos="417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FF9900"/>
    <a:srgbClr val="D60093"/>
    <a:srgbClr val="CC3300"/>
    <a:srgbClr val="0099FF"/>
    <a:srgbClr val="FF66CC"/>
    <a:srgbClr val="99CCFF"/>
    <a:srgbClr val="C7362D"/>
    <a:srgbClr val="99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84" autoAdjust="0"/>
    <p:restoredTop sz="95890"/>
  </p:normalViewPr>
  <p:slideViewPr>
    <p:cSldViewPr snapToGrid="0" showGuides="1">
      <p:cViewPr varScale="1">
        <p:scale>
          <a:sx n="76" d="100"/>
          <a:sy n="76" d="100"/>
        </p:scale>
        <p:origin x="3560" y="192"/>
      </p:cViewPr>
      <p:guideLst>
        <p:guide orient="horz" pos="1759"/>
        <p:guide pos="119"/>
        <p:guide orient="horz" pos="5910"/>
        <p:guide pos="4178"/>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64028048-CD60-4947-9FF6-58909B0C496C}" type="datetimeFigureOut">
              <a:rPr lang="en-GB" smtClean="0"/>
              <a:t>23/04/2026</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36F7DA66-7C90-4D46-BB05-A4F8A03378CF}" type="slidenum">
              <a:rPr lang="en-GB" smtClean="0"/>
              <a:t>‹#›</a:t>
            </a:fld>
            <a:endParaRPr lang="en-GB"/>
          </a:p>
        </p:txBody>
      </p:sp>
    </p:spTree>
    <p:extLst>
      <p:ext uri="{BB962C8B-B14F-4D97-AF65-F5344CB8AC3E}">
        <p14:creationId xmlns:p14="http://schemas.microsoft.com/office/powerpoint/2010/main" val="394549219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F0F4536-1622-421F-8ACF-317DA8CA5AF9}" type="datetimeFigureOut">
              <a:rPr lang="en-GB" smtClean="0"/>
              <a:t>23/04/2026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671E46-942C-4001-A2EB-4EC7464102C8}" type="slidenum">
              <a:rPr lang="en-GB" smtClean="0"/>
              <a:t>‹#›</a:t>
            </a:fld>
            <a:endParaRPr lang="en-GB"/>
          </a:p>
        </p:txBody>
      </p:sp>
    </p:spTree>
    <p:extLst>
      <p:ext uri="{BB962C8B-B14F-4D97-AF65-F5344CB8AC3E}">
        <p14:creationId xmlns:p14="http://schemas.microsoft.com/office/powerpoint/2010/main" val="3369046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0F4536-1622-421F-8ACF-317DA8CA5AF9}" type="datetimeFigureOut">
              <a:rPr lang="en-GB" smtClean="0"/>
              <a:t>23/04/2026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671E46-942C-4001-A2EB-4EC7464102C8}" type="slidenum">
              <a:rPr lang="en-GB" smtClean="0"/>
              <a:t>‹#›</a:t>
            </a:fld>
            <a:endParaRPr lang="en-GB"/>
          </a:p>
        </p:txBody>
      </p:sp>
    </p:spTree>
    <p:extLst>
      <p:ext uri="{BB962C8B-B14F-4D97-AF65-F5344CB8AC3E}">
        <p14:creationId xmlns:p14="http://schemas.microsoft.com/office/powerpoint/2010/main" val="4084772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0F4536-1622-421F-8ACF-317DA8CA5AF9}" type="datetimeFigureOut">
              <a:rPr lang="en-GB" smtClean="0"/>
              <a:t>23/04/2026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671E46-942C-4001-A2EB-4EC7464102C8}" type="slidenum">
              <a:rPr lang="en-GB" smtClean="0"/>
              <a:t>‹#›</a:t>
            </a:fld>
            <a:endParaRPr lang="en-GB"/>
          </a:p>
        </p:txBody>
      </p:sp>
    </p:spTree>
    <p:extLst>
      <p:ext uri="{BB962C8B-B14F-4D97-AF65-F5344CB8AC3E}">
        <p14:creationId xmlns:p14="http://schemas.microsoft.com/office/powerpoint/2010/main" val="2738740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0F4536-1622-421F-8ACF-317DA8CA5AF9}" type="datetimeFigureOut">
              <a:rPr lang="en-GB" smtClean="0"/>
              <a:t>23/04/2026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671E46-942C-4001-A2EB-4EC7464102C8}" type="slidenum">
              <a:rPr lang="en-GB" smtClean="0"/>
              <a:t>‹#›</a:t>
            </a:fld>
            <a:endParaRPr lang="en-GB"/>
          </a:p>
        </p:txBody>
      </p:sp>
    </p:spTree>
    <p:extLst>
      <p:ext uri="{BB962C8B-B14F-4D97-AF65-F5344CB8AC3E}">
        <p14:creationId xmlns:p14="http://schemas.microsoft.com/office/powerpoint/2010/main" val="3266424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F0F4536-1622-421F-8ACF-317DA8CA5AF9}" type="datetimeFigureOut">
              <a:rPr lang="en-GB" smtClean="0"/>
              <a:t>23/04/2026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671E46-942C-4001-A2EB-4EC7464102C8}" type="slidenum">
              <a:rPr lang="en-GB" smtClean="0"/>
              <a:t>‹#›</a:t>
            </a:fld>
            <a:endParaRPr lang="en-GB"/>
          </a:p>
        </p:txBody>
      </p:sp>
    </p:spTree>
    <p:extLst>
      <p:ext uri="{BB962C8B-B14F-4D97-AF65-F5344CB8AC3E}">
        <p14:creationId xmlns:p14="http://schemas.microsoft.com/office/powerpoint/2010/main" val="3074197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F0F4536-1622-421F-8ACF-317DA8CA5AF9}" type="datetimeFigureOut">
              <a:rPr lang="en-GB" smtClean="0"/>
              <a:t>23/04/2026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1671E46-942C-4001-A2EB-4EC7464102C8}" type="slidenum">
              <a:rPr lang="en-GB" smtClean="0"/>
              <a:t>‹#›</a:t>
            </a:fld>
            <a:endParaRPr lang="en-GB"/>
          </a:p>
        </p:txBody>
      </p:sp>
    </p:spTree>
    <p:extLst>
      <p:ext uri="{BB962C8B-B14F-4D97-AF65-F5344CB8AC3E}">
        <p14:creationId xmlns:p14="http://schemas.microsoft.com/office/powerpoint/2010/main" val="2018086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F0F4536-1622-421F-8ACF-317DA8CA5AF9}" type="datetimeFigureOut">
              <a:rPr lang="en-GB" smtClean="0"/>
              <a:t>23/04/2026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1671E46-942C-4001-A2EB-4EC7464102C8}" type="slidenum">
              <a:rPr lang="en-GB" smtClean="0"/>
              <a:t>‹#›</a:t>
            </a:fld>
            <a:endParaRPr lang="en-GB"/>
          </a:p>
        </p:txBody>
      </p:sp>
    </p:spTree>
    <p:extLst>
      <p:ext uri="{BB962C8B-B14F-4D97-AF65-F5344CB8AC3E}">
        <p14:creationId xmlns:p14="http://schemas.microsoft.com/office/powerpoint/2010/main" val="1183292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F0F4536-1622-421F-8ACF-317DA8CA5AF9}" type="datetimeFigureOut">
              <a:rPr lang="en-GB" smtClean="0"/>
              <a:t>23/04/2026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1671E46-942C-4001-A2EB-4EC7464102C8}" type="slidenum">
              <a:rPr lang="en-GB" smtClean="0"/>
              <a:t>‹#›</a:t>
            </a:fld>
            <a:endParaRPr lang="en-GB"/>
          </a:p>
        </p:txBody>
      </p:sp>
    </p:spTree>
    <p:extLst>
      <p:ext uri="{BB962C8B-B14F-4D97-AF65-F5344CB8AC3E}">
        <p14:creationId xmlns:p14="http://schemas.microsoft.com/office/powerpoint/2010/main" val="167917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0F4536-1622-421F-8ACF-317DA8CA5AF9}" type="datetimeFigureOut">
              <a:rPr lang="en-GB" smtClean="0"/>
              <a:t>23/04/2026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1671E46-942C-4001-A2EB-4EC7464102C8}" type="slidenum">
              <a:rPr lang="en-GB" smtClean="0"/>
              <a:t>‹#›</a:t>
            </a:fld>
            <a:endParaRPr lang="en-GB"/>
          </a:p>
        </p:txBody>
      </p:sp>
    </p:spTree>
    <p:extLst>
      <p:ext uri="{BB962C8B-B14F-4D97-AF65-F5344CB8AC3E}">
        <p14:creationId xmlns:p14="http://schemas.microsoft.com/office/powerpoint/2010/main" val="1839598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F0F4536-1622-421F-8ACF-317DA8CA5AF9}" type="datetimeFigureOut">
              <a:rPr lang="en-GB" smtClean="0"/>
              <a:t>23/04/2026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1671E46-942C-4001-A2EB-4EC7464102C8}" type="slidenum">
              <a:rPr lang="en-GB" smtClean="0"/>
              <a:t>‹#›</a:t>
            </a:fld>
            <a:endParaRPr lang="en-GB"/>
          </a:p>
        </p:txBody>
      </p:sp>
    </p:spTree>
    <p:extLst>
      <p:ext uri="{BB962C8B-B14F-4D97-AF65-F5344CB8AC3E}">
        <p14:creationId xmlns:p14="http://schemas.microsoft.com/office/powerpoint/2010/main" val="1896877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F0F4536-1622-421F-8ACF-317DA8CA5AF9}" type="datetimeFigureOut">
              <a:rPr lang="en-GB" smtClean="0"/>
              <a:t>23/04/2026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1671E46-942C-4001-A2EB-4EC7464102C8}" type="slidenum">
              <a:rPr lang="en-GB" smtClean="0"/>
              <a:t>‹#›</a:t>
            </a:fld>
            <a:endParaRPr lang="en-GB"/>
          </a:p>
        </p:txBody>
      </p:sp>
    </p:spTree>
    <p:extLst>
      <p:ext uri="{BB962C8B-B14F-4D97-AF65-F5344CB8AC3E}">
        <p14:creationId xmlns:p14="http://schemas.microsoft.com/office/powerpoint/2010/main" val="1933495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AF0F4536-1622-421F-8ACF-317DA8CA5AF9}" type="datetimeFigureOut">
              <a:rPr lang="en-GB" smtClean="0"/>
              <a:t>23/04/2026</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1671E46-942C-4001-A2EB-4EC7464102C8}" type="slidenum">
              <a:rPr lang="en-GB" smtClean="0"/>
              <a:t>‹#›</a:t>
            </a:fld>
            <a:endParaRPr lang="en-GB"/>
          </a:p>
        </p:txBody>
      </p:sp>
    </p:spTree>
    <p:extLst>
      <p:ext uri="{BB962C8B-B14F-4D97-AF65-F5344CB8AC3E}">
        <p14:creationId xmlns:p14="http://schemas.microsoft.com/office/powerpoint/2010/main" val="14086101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ecclesfield-school.com/statutory-information/policies"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mailto:careers@ecclesfield-mlt.co.uk" TargetMode="External"/><Relationship Id="rId5" Type="http://schemas.openxmlformats.org/officeDocument/2006/relationships/hyperlink" Target="mailto:lbuckley@ecclesfield-mlt.co.uk" TargetMode="Externa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mailto:careers@ecclesfield-mlt.co.uk" TargetMode="External"/><Relationship Id="rId5" Type="http://schemas.openxmlformats.org/officeDocument/2006/relationships/hyperlink" Target="mailto:lbuckley@ecclesfield-mlt.co.uk" TargetMode="Externa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47DA737-2D84-440E-A73B-C5A60AA72C37}"/>
              </a:ext>
            </a:extLst>
          </p:cNvPr>
          <p:cNvSpPr/>
          <p:nvPr/>
        </p:nvSpPr>
        <p:spPr>
          <a:xfrm>
            <a:off x="0" y="491610"/>
            <a:ext cx="6858000" cy="114827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2" descr="https://ecclesfield-school.com/images/logos/ecclesfield_white.png">
            <a:extLst>
              <a:ext uri="{FF2B5EF4-FFF2-40B4-BE49-F238E27FC236}">
                <a16:creationId xmlns:a16="http://schemas.microsoft.com/office/drawing/2014/main" id="{D02AFAF1-BECC-4F5E-945D-B0785AC6E0CC}"/>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87325" y="640925"/>
            <a:ext cx="1656077" cy="761795"/>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4">
            <a:extLst>
              <a:ext uri="{FF2B5EF4-FFF2-40B4-BE49-F238E27FC236}">
                <a16:creationId xmlns:a16="http://schemas.microsoft.com/office/drawing/2014/main" id="{8CA4A6D2-D398-4C3E-A1F5-987844B45C7D}"/>
              </a:ext>
            </a:extLst>
          </p:cNvPr>
          <p:cNvGrpSpPr/>
          <p:nvPr/>
        </p:nvGrpSpPr>
        <p:grpSpPr>
          <a:xfrm>
            <a:off x="0" y="0"/>
            <a:ext cx="6863553" cy="497908"/>
            <a:chOff x="-9872" y="1"/>
            <a:chExt cx="12201872" cy="885170"/>
          </a:xfrm>
        </p:grpSpPr>
        <p:sp>
          <p:nvSpPr>
            <p:cNvPr id="6" name="Rectangle 5">
              <a:extLst>
                <a:ext uri="{FF2B5EF4-FFF2-40B4-BE49-F238E27FC236}">
                  <a16:creationId xmlns:a16="http://schemas.microsoft.com/office/drawing/2014/main" id="{49D0BF4D-4BCF-4F3A-98C6-8D376591605A}"/>
                </a:ext>
              </a:extLst>
            </p:cNvPr>
            <p:cNvSpPr/>
            <p:nvPr/>
          </p:nvSpPr>
          <p:spPr>
            <a:xfrm>
              <a:off x="-9872" y="1"/>
              <a:ext cx="12201872" cy="88517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13">
                <a:latin typeface="Tahoma" panose="020B0604030504040204" pitchFamily="34" charset="0"/>
                <a:ea typeface="Tahoma" panose="020B0604030504040204" pitchFamily="34" charset="0"/>
                <a:cs typeface="Tahoma" panose="020B0604030504040204" pitchFamily="34" charset="0"/>
              </a:endParaRPr>
            </a:p>
          </p:txBody>
        </p:sp>
        <p:pic>
          <p:nvPicPr>
            <p:cNvPr id="7" name="Picture 6">
              <a:extLst>
                <a:ext uri="{FF2B5EF4-FFF2-40B4-BE49-F238E27FC236}">
                  <a16:creationId xmlns:a16="http://schemas.microsoft.com/office/drawing/2014/main" id="{D36FE799-1B0F-42B7-9009-E34D8EB4EE4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10058578" y="127000"/>
              <a:ext cx="2008925" cy="619975"/>
            </a:xfrm>
            <a:prstGeom prst="rect">
              <a:avLst/>
            </a:prstGeom>
          </p:spPr>
        </p:pic>
        <p:sp>
          <p:nvSpPr>
            <p:cNvPr id="8" name="TextBox 7">
              <a:extLst>
                <a:ext uri="{FF2B5EF4-FFF2-40B4-BE49-F238E27FC236}">
                  <a16:creationId xmlns:a16="http://schemas.microsoft.com/office/drawing/2014/main" id="{3E993BF0-08BA-4BC4-BB06-75622EC7ADC8}"/>
                </a:ext>
              </a:extLst>
            </p:cNvPr>
            <p:cNvSpPr txBox="1"/>
            <p:nvPr/>
          </p:nvSpPr>
          <p:spPr>
            <a:xfrm>
              <a:off x="156274" y="254254"/>
              <a:ext cx="9448969" cy="492720"/>
            </a:xfrm>
            <a:prstGeom prst="rect">
              <a:avLst/>
            </a:prstGeom>
            <a:noFill/>
          </p:spPr>
          <p:txBody>
            <a:bodyPr wrap="square" rtlCol="0">
              <a:noAutofit/>
            </a:bodyPr>
            <a:lstStyle/>
            <a:p>
              <a:r>
                <a:rPr lang="en-GB" sz="1000" b="1" dirty="0">
                  <a:solidFill>
                    <a:schemeClr val="bg1"/>
                  </a:solidFill>
                  <a:latin typeface="Tahoma" panose="020B0604030504040204" pitchFamily="34" charset="0"/>
                  <a:ea typeface="Tahoma" panose="020B0604030504040204" pitchFamily="34" charset="0"/>
                  <a:cs typeface="Tahoma" panose="020B0604030504040204" pitchFamily="34" charset="0"/>
                </a:rPr>
                <a:t>Outstanding</a:t>
              </a:r>
              <a:r>
                <a:rPr lang="en-GB" sz="1000" dirty="0">
                  <a:solidFill>
                    <a:schemeClr val="bg1"/>
                  </a:solidFill>
                  <a:latin typeface="Tahoma" panose="020B0604030504040204" pitchFamily="34" charset="0"/>
                  <a:ea typeface="Tahoma" panose="020B0604030504040204" pitchFamily="34" charset="0"/>
                  <a:cs typeface="Tahoma" panose="020B0604030504040204" pitchFamily="34" charset="0"/>
                </a:rPr>
                <a:t> together, </a:t>
              </a:r>
              <a:r>
                <a:rPr lang="en-GB" sz="1000" b="1" dirty="0">
                  <a:solidFill>
                    <a:schemeClr val="bg1"/>
                  </a:solidFill>
                  <a:latin typeface="Tahoma" panose="020B0604030504040204" pitchFamily="34" charset="0"/>
                  <a:ea typeface="Tahoma" panose="020B0604030504040204" pitchFamily="34" charset="0"/>
                  <a:cs typeface="Tahoma" panose="020B0604030504040204" pitchFamily="34" charset="0"/>
                </a:rPr>
                <a:t>working</a:t>
              </a:r>
              <a:r>
                <a:rPr lang="en-GB" sz="1000" dirty="0">
                  <a:solidFill>
                    <a:schemeClr val="bg1"/>
                  </a:solidFill>
                  <a:latin typeface="Tahoma" panose="020B0604030504040204" pitchFamily="34" charset="0"/>
                  <a:ea typeface="Tahoma" panose="020B0604030504040204" pitchFamily="34" charset="0"/>
                  <a:cs typeface="Tahoma" panose="020B0604030504040204" pitchFamily="34" charset="0"/>
                </a:rPr>
                <a:t> together, </a:t>
              </a:r>
              <a:r>
                <a:rPr lang="en-GB" sz="1000" b="1" dirty="0">
                  <a:solidFill>
                    <a:schemeClr val="bg1"/>
                  </a:solidFill>
                  <a:latin typeface="Tahoma" panose="020B0604030504040204" pitchFamily="34" charset="0"/>
                  <a:ea typeface="Tahoma" panose="020B0604030504040204" pitchFamily="34" charset="0"/>
                  <a:cs typeface="Tahoma" panose="020B0604030504040204" pitchFamily="34" charset="0"/>
                </a:rPr>
                <a:t>learning</a:t>
              </a:r>
              <a:r>
                <a:rPr lang="en-GB" sz="1000" dirty="0">
                  <a:solidFill>
                    <a:schemeClr val="bg1"/>
                  </a:solidFill>
                  <a:latin typeface="Tahoma" panose="020B0604030504040204" pitchFamily="34" charset="0"/>
                  <a:ea typeface="Tahoma" panose="020B0604030504040204" pitchFamily="34" charset="0"/>
                  <a:cs typeface="Tahoma" panose="020B0604030504040204" pitchFamily="34" charset="0"/>
                </a:rPr>
                <a:t> together.</a:t>
              </a:r>
            </a:p>
          </p:txBody>
        </p:sp>
      </p:grpSp>
      <p:sp>
        <p:nvSpPr>
          <p:cNvPr id="9" name="TextBox 8">
            <a:extLst>
              <a:ext uri="{FF2B5EF4-FFF2-40B4-BE49-F238E27FC236}">
                <a16:creationId xmlns:a16="http://schemas.microsoft.com/office/drawing/2014/main" id="{0BB02B5C-D9F6-4E03-8332-4A969B0E1C5C}"/>
              </a:ext>
            </a:extLst>
          </p:cNvPr>
          <p:cNvSpPr txBox="1"/>
          <p:nvPr/>
        </p:nvSpPr>
        <p:spPr>
          <a:xfrm>
            <a:off x="2251391" y="748784"/>
            <a:ext cx="4522202" cy="715581"/>
          </a:xfrm>
          <a:prstGeom prst="rect">
            <a:avLst/>
          </a:prstGeom>
          <a:noFill/>
        </p:spPr>
        <p:txBody>
          <a:bodyPr wrap="square" rtlCol="0">
            <a:spAutoFit/>
          </a:bodyPr>
          <a:lstStyle/>
          <a:p>
            <a:pPr algn="r"/>
            <a:r>
              <a:rPr lang="en-GB" sz="4000" dirty="0">
                <a:solidFill>
                  <a:schemeClr val="bg1"/>
                </a:solidFill>
                <a:latin typeface="Tahoma" panose="020B0604030504040204" pitchFamily="34" charset="0"/>
                <a:ea typeface="Tahoma" panose="020B0604030504040204" pitchFamily="34" charset="0"/>
                <a:cs typeface="Tahoma" panose="020B0604030504040204" pitchFamily="34" charset="0"/>
              </a:rPr>
              <a:t>CAREERS</a:t>
            </a:r>
          </a:p>
        </p:txBody>
      </p:sp>
      <p:grpSp>
        <p:nvGrpSpPr>
          <p:cNvPr id="12" name="Group 11">
            <a:extLst>
              <a:ext uri="{FF2B5EF4-FFF2-40B4-BE49-F238E27FC236}">
                <a16:creationId xmlns:a16="http://schemas.microsoft.com/office/drawing/2014/main" id="{51DB4BA1-A232-4DC1-8FFB-9F54B6A2B0EA}"/>
              </a:ext>
            </a:extLst>
          </p:cNvPr>
          <p:cNvGrpSpPr/>
          <p:nvPr/>
        </p:nvGrpSpPr>
        <p:grpSpPr>
          <a:xfrm>
            <a:off x="0" y="9408092"/>
            <a:ext cx="6858000" cy="497908"/>
            <a:chOff x="0" y="1"/>
            <a:chExt cx="12192000" cy="885170"/>
          </a:xfrm>
        </p:grpSpPr>
        <p:sp>
          <p:nvSpPr>
            <p:cNvPr id="13" name="Rectangle 12">
              <a:extLst>
                <a:ext uri="{FF2B5EF4-FFF2-40B4-BE49-F238E27FC236}">
                  <a16:creationId xmlns:a16="http://schemas.microsoft.com/office/drawing/2014/main" id="{417FF849-E9B8-4CC8-A075-1009A57FB78B}"/>
                </a:ext>
              </a:extLst>
            </p:cNvPr>
            <p:cNvSpPr/>
            <p:nvPr/>
          </p:nvSpPr>
          <p:spPr>
            <a:xfrm>
              <a:off x="0" y="1"/>
              <a:ext cx="12192000" cy="88517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13">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B0CCDA49-D91E-4F7F-9693-7CA8B1B5DEBD}"/>
                </a:ext>
              </a:extLst>
            </p:cNvPr>
            <p:cNvSpPr txBox="1"/>
            <p:nvPr/>
          </p:nvSpPr>
          <p:spPr>
            <a:xfrm>
              <a:off x="240942" y="165290"/>
              <a:ext cx="9462617" cy="595035"/>
            </a:xfrm>
            <a:prstGeom prst="rect">
              <a:avLst/>
            </a:prstGeom>
            <a:noFill/>
          </p:spPr>
          <p:txBody>
            <a:bodyPr wrap="square" rtlCol="0">
              <a:spAutoFit/>
            </a:bodyPr>
            <a:lstStyle/>
            <a:p>
              <a:r>
                <a:rPr lang="en-GB" sz="1575" b="1" dirty="0">
                  <a:solidFill>
                    <a:schemeClr val="bg1"/>
                  </a:solidFill>
                  <a:latin typeface="Tahoma" panose="020B0604030504040204" pitchFamily="34" charset="0"/>
                  <a:ea typeface="Tahoma" panose="020B0604030504040204" pitchFamily="34" charset="0"/>
                  <a:cs typeface="Tahoma" panose="020B0604030504040204" pitchFamily="34" charset="0"/>
                </a:rPr>
                <a:t>CAREERS</a:t>
              </a:r>
              <a:endParaRPr lang="en-GB" sz="1575"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15" name="Picture 2" descr="https://ecclesfield-school.com/images/logos/ecclesfield_white.png">
              <a:extLst>
                <a:ext uri="{FF2B5EF4-FFF2-40B4-BE49-F238E27FC236}">
                  <a16:creationId xmlns:a16="http://schemas.microsoft.com/office/drawing/2014/main" id="{8D6D65FD-F63E-4B57-BC40-74D18A8B69C3}"/>
                </a:ext>
              </a:extLst>
            </p:cNvPr>
            <p:cNvPicPr>
              <a:picLocks noChangeAspect="1" noChangeArrowheads="1"/>
            </p:cNvPicPr>
            <p:nvPr/>
          </p:nvPicPr>
          <p:blipFill>
            <a:blip r:embed="rId4" cstate="hqprint">
              <a:extLst>
                <a:ext uri="{28A0092B-C50C-407E-A947-70E740481C1C}">
                  <a14:useLocalDpi xmlns:a14="http://schemas.microsoft.com/office/drawing/2010/main" val="0"/>
                </a:ext>
              </a:extLst>
            </a:blip>
            <a:srcRect/>
            <a:stretch>
              <a:fillRect/>
            </a:stretch>
          </p:blipFill>
          <p:spPr bwMode="auto">
            <a:xfrm>
              <a:off x="10491009" y="127000"/>
              <a:ext cx="1366598" cy="628635"/>
            </a:xfrm>
            <a:prstGeom prst="rect">
              <a:avLst/>
            </a:prstGeom>
            <a:noFill/>
            <a:extLst>
              <a:ext uri="{909E8E84-426E-40DD-AFC4-6F175D3DCCD1}">
                <a14:hiddenFill xmlns:a14="http://schemas.microsoft.com/office/drawing/2010/main">
                  <a:solidFill>
                    <a:srgbClr val="FFFFFF"/>
                  </a:solidFill>
                </a14:hiddenFill>
              </a:ext>
            </a:extLst>
          </p:spPr>
        </p:pic>
      </p:grpSp>
      <p:sp>
        <p:nvSpPr>
          <p:cNvPr id="16" name="Rectangle 15"/>
          <p:cNvSpPr/>
          <p:nvPr/>
        </p:nvSpPr>
        <p:spPr>
          <a:xfrm>
            <a:off x="284830" y="1702742"/>
            <a:ext cx="6480415" cy="2290371"/>
          </a:xfrm>
          <a:prstGeom prst="rect">
            <a:avLst/>
          </a:prstGeom>
        </p:spPr>
        <p:txBody>
          <a:bodyPr wrap="square" lIns="91440" tIns="45720" rIns="91440" bIns="45720" anchor="t">
            <a:spAutoFit/>
          </a:bodyPr>
          <a:lstStyle/>
          <a:p>
            <a:pPr algn="ctr" fontAlgn="base"/>
            <a:r>
              <a:rPr lang="en-US" sz="2000" b="1" dirty="0">
                <a:solidFill>
                  <a:srgbClr val="000000"/>
                </a:solidFill>
                <a:latin typeface="Tahoma"/>
                <a:ea typeface="Tahoma"/>
                <a:cs typeface="Tahoma"/>
              </a:rPr>
              <a:t>Careers Provider Access Statement </a:t>
            </a:r>
          </a:p>
          <a:p>
            <a:pPr algn="ctr" fontAlgn="base"/>
            <a:r>
              <a:rPr lang="en-US" sz="2000" b="1" dirty="0">
                <a:solidFill>
                  <a:srgbClr val="000000"/>
                </a:solidFill>
                <a:latin typeface="Tahoma"/>
                <a:ea typeface="Tahoma"/>
                <a:cs typeface="Tahoma"/>
              </a:rPr>
              <a:t>(‘Baker Clause’)  September 2025</a:t>
            </a:r>
            <a:endPar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fontAlgn="base">
              <a:lnSpc>
                <a:spcPct val="150000"/>
              </a:lnSpc>
            </a:pPr>
            <a:r>
              <a:rPr lang="en-US" sz="1200" dirty="0">
                <a:solidFill>
                  <a:srgbClr val="000000"/>
                </a:solidFill>
                <a:latin typeface="Tahoma"/>
                <a:ea typeface="Tahoma"/>
                <a:cs typeface="Tahoma"/>
              </a:rPr>
              <a:t>This policy statement sets out the school’s arrangements for managing the access of providers to pupils at the school, for the purposes of giving them information about the provider’s education or training offer. This complies with the school’s legal obligations under Section 42B of the Education Act 1997.</a:t>
            </a:r>
            <a:br>
              <a:rPr lang="en-US" sz="1200" dirty="0">
                <a:latin typeface="Tahoma" panose="020B0604030504040204" pitchFamily="34" charset="0"/>
                <a:ea typeface="Tahoma" panose="020B0604030504040204" pitchFamily="34" charset="0"/>
                <a:cs typeface="Tahoma" panose="020B0604030504040204" pitchFamily="34" charset="0"/>
              </a:rPr>
            </a:br>
            <a:endParaRPr lang="en-US" sz="500">
              <a:solidFill>
                <a:srgbClr val="000000"/>
              </a:solidFill>
              <a:latin typeface="Tahoma"/>
              <a:ea typeface="Tahoma"/>
              <a:cs typeface="Tahoma"/>
            </a:endParaRPr>
          </a:p>
          <a:p>
            <a:pPr algn="just">
              <a:lnSpc>
                <a:spcPct val="150000"/>
              </a:lnSpc>
            </a:pPr>
            <a:r>
              <a:rPr lang="en-US" dirty="0">
                <a:solidFill>
                  <a:srgbClr val="C00000"/>
                </a:solidFill>
                <a:latin typeface="Tahoma"/>
                <a:ea typeface="Tahoma"/>
                <a:cs typeface="Tahoma"/>
              </a:rPr>
              <a:t>Student entitlement (Years 7-11)  </a:t>
            </a:r>
            <a:endParaRPr lang="en-US">
              <a:solidFill>
                <a:srgbClr val="C00000"/>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384196118"/>
              </p:ext>
            </p:extLst>
          </p:nvPr>
        </p:nvGraphicFramePr>
        <p:xfrm>
          <a:off x="195885" y="3959121"/>
          <a:ext cx="6466226" cy="5400106"/>
        </p:xfrm>
        <a:graphic>
          <a:graphicData uri="http://schemas.openxmlformats.org/drawingml/2006/table">
            <a:tbl>
              <a:tblPr firstRow="1" firstCol="1" bandRow="1">
                <a:tableStyleId>{073A0DAA-6AF3-43AB-8588-CEC1D06C72B9}</a:tableStyleId>
              </a:tblPr>
              <a:tblGrid>
                <a:gridCol w="654556">
                  <a:extLst>
                    <a:ext uri="{9D8B030D-6E8A-4147-A177-3AD203B41FA5}">
                      <a16:colId xmlns:a16="http://schemas.microsoft.com/office/drawing/2014/main" val="4158461170"/>
                    </a:ext>
                  </a:extLst>
                </a:gridCol>
                <a:gridCol w="1890226">
                  <a:extLst>
                    <a:ext uri="{9D8B030D-6E8A-4147-A177-3AD203B41FA5}">
                      <a16:colId xmlns:a16="http://schemas.microsoft.com/office/drawing/2014/main" val="1407591315"/>
                    </a:ext>
                  </a:extLst>
                </a:gridCol>
                <a:gridCol w="2195996">
                  <a:extLst>
                    <a:ext uri="{9D8B030D-6E8A-4147-A177-3AD203B41FA5}">
                      <a16:colId xmlns:a16="http://schemas.microsoft.com/office/drawing/2014/main" val="3064092351"/>
                    </a:ext>
                  </a:extLst>
                </a:gridCol>
                <a:gridCol w="1725448">
                  <a:extLst>
                    <a:ext uri="{9D8B030D-6E8A-4147-A177-3AD203B41FA5}">
                      <a16:colId xmlns:a16="http://schemas.microsoft.com/office/drawing/2014/main" val="2467166068"/>
                    </a:ext>
                  </a:extLst>
                </a:gridCol>
              </a:tblGrid>
              <a:tr h="389860">
                <a:tc>
                  <a:txBody>
                    <a:bodyPr/>
                    <a:lstStyle/>
                    <a:p>
                      <a:pPr marL="6350" indent="-6350" algn="l">
                        <a:lnSpc>
                          <a:spcPct val="107000"/>
                        </a:lnSpc>
                        <a:spcAft>
                          <a:spcPts val="0"/>
                        </a:spcAft>
                      </a:pPr>
                      <a:r>
                        <a:rPr lang="en-GB" sz="1000" dirty="0">
                          <a:effectLst/>
                          <a:latin typeface="Tahoma" panose="020B0604030504040204" pitchFamily="34" charset="0"/>
                          <a:ea typeface="Tahoma" panose="020B0604030504040204" pitchFamily="34" charset="0"/>
                          <a:cs typeface="Tahoma" panose="020B0604030504040204" pitchFamily="34" charset="0"/>
                        </a:rPr>
                        <a:t> </a:t>
                      </a:r>
                      <a:endParaRPr lang="en-GB" sz="1000" dirty="0">
                        <a:solidFill>
                          <a:srgbClr val="000000"/>
                        </a:solidFill>
                        <a:effectLst/>
                        <a:latin typeface="Tahoma" panose="020B0604030504040204" pitchFamily="34" charset="0"/>
                        <a:ea typeface="Tahoma" panose="020B0604030504040204" pitchFamily="34" charset="0"/>
                        <a:cs typeface="Tahoma" panose="020B0604030504040204" pitchFamily="34" charset="0"/>
                      </a:endParaRPr>
                    </a:p>
                  </a:txBody>
                  <a:tcPr marL="64708" marR="30842" marT="31447" marB="0">
                    <a:solidFill>
                      <a:schemeClr val="bg1"/>
                    </a:solidFill>
                  </a:tcPr>
                </a:tc>
                <a:tc>
                  <a:txBody>
                    <a:bodyPr/>
                    <a:lstStyle/>
                    <a:p>
                      <a:pPr marL="635" indent="-6350" algn="l">
                        <a:lnSpc>
                          <a:spcPct val="107000"/>
                        </a:lnSpc>
                        <a:spcAft>
                          <a:spcPts val="0"/>
                        </a:spcAft>
                      </a:pPr>
                      <a:r>
                        <a:rPr lang="en-GB" sz="1100" dirty="0">
                          <a:effectLst/>
                          <a:latin typeface="Tahoma"/>
                          <a:ea typeface="Tahoma"/>
                          <a:cs typeface="Tahoma"/>
                        </a:rPr>
                        <a:t>Autumn Term </a:t>
                      </a:r>
                      <a:endParaRPr lang="en-GB" sz="1100">
                        <a:solidFill>
                          <a:srgbClr val="000000"/>
                        </a:solidFill>
                        <a:effectLst/>
                        <a:latin typeface="Tahoma"/>
                        <a:ea typeface="Tahoma"/>
                        <a:cs typeface="Tahoma"/>
                      </a:endParaRPr>
                    </a:p>
                  </a:txBody>
                  <a:tcPr marL="64708" marR="30842" marT="31447" marB="0">
                    <a:solidFill>
                      <a:schemeClr val="tx1"/>
                    </a:solidFill>
                  </a:tcPr>
                </a:tc>
                <a:tc>
                  <a:txBody>
                    <a:bodyPr/>
                    <a:lstStyle/>
                    <a:p>
                      <a:pPr marL="1905" indent="-6350" algn="l">
                        <a:lnSpc>
                          <a:spcPct val="107000"/>
                        </a:lnSpc>
                        <a:spcAft>
                          <a:spcPts val="0"/>
                        </a:spcAft>
                      </a:pPr>
                      <a:r>
                        <a:rPr lang="en-GB" sz="1100" dirty="0">
                          <a:effectLst/>
                          <a:latin typeface="Tahoma"/>
                          <a:ea typeface="Tahoma"/>
                          <a:cs typeface="Tahoma"/>
                        </a:rPr>
                        <a:t>Spring Term </a:t>
                      </a:r>
                      <a:endParaRPr lang="en-GB" sz="1100">
                        <a:solidFill>
                          <a:srgbClr val="000000"/>
                        </a:solidFill>
                        <a:effectLst/>
                        <a:latin typeface="Tahoma"/>
                        <a:ea typeface="Tahoma"/>
                        <a:cs typeface="Tahoma"/>
                      </a:endParaRPr>
                    </a:p>
                  </a:txBody>
                  <a:tcPr marL="64708" marR="30842" marT="31447" marB="0">
                    <a:solidFill>
                      <a:schemeClr val="tx1"/>
                    </a:solidFill>
                  </a:tcPr>
                </a:tc>
                <a:tc>
                  <a:txBody>
                    <a:bodyPr/>
                    <a:lstStyle/>
                    <a:p>
                      <a:pPr marL="635" indent="-6350" algn="l">
                        <a:lnSpc>
                          <a:spcPct val="107000"/>
                        </a:lnSpc>
                        <a:spcAft>
                          <a:spcPts val="0"/>
                        </a:spcAft>
                      </a:pPr>
                      <a:r>
                        <a:rPr lang="en-GB" sz="1100" dirty="0">
                          <a:effectLst/>
                          <a:latin typeface="Tahoma"/>
                          <a:ea typeface="Tahoma"/>
                          <a:cs typeface="Tahoma"/>
                        </a:rPr>
                        <a:t>Summer Term </a:t>
                      </a:r>
                      <a:endParaRPr lang="en-GB" sz="1100">
                        <a:solidFill>
                          <a:srgbClr val="000000"/>
                        </a:solidFill>
                        <a:effectLst/>
                        <a:latin typeface="Tahoma"/>
                        <a:ea typeface="Tahoma"/>
                        <a:cs typeface="Tahoma"/>
                      </a:endParaRPr>
                    </a:p>
                  </a:txBody>
                  <a:tcPr marL="64708" marR="30842" marT="31447" marB="0">
                    <a:solidFill>
                      <a:schemeClr val="tx1"/>
                    </a:solidFill>
                  </a:tcPr>
                </a:tc>
                <a:extLst>
                  <a:ext uri="{0D108BD9-81ED-4DB2-BD59-A6C34878D82A}">
                    <a16:rowId xmlns:a16="http://schemas.microsoft.com/office/drawing/2014/main" val="4019562321"/>
                  </a:ext>
                </a:extLst>
              </a:tr>
              <a:tr h="689744">
                <a:tc>
                  <a:txBody>
                    <a:bodyPr/>
                    <a:lstStyle/>
                    <a:p>
                      <a:pPr marL="6350" indent="-6350" algn="l">
                        <a:lnSpc>
                          <a:spcPct val="107000"/>
                        </a:lnSpc>
                        <a:spcAft>
                          <a:spcPts val="0"/>
                        </a:spcAft>
                      </a:pPr>
                      <a:r>
                        <a:rPr lang="en-GB" sz="1050" dirty="0">
                          <a:solidFill>
                            <a:schemeClr val="bg1"/>
                          </a:solidFill>
                          <a:effectLst/>
                          <a:latin typeface="Tahoma"/>
                          <a:ea typeface="Tahoma"/>
                          <a:cs typeface="Tahoma"/>
                        </a:rPr>
                        <a:t>Year 7</a:t>
                      </a:r>
                    </a:p>
                  </a:txBody>
                  <a:tcPr marL="64708" marR="30842" marT="31447" marB="0" anchor="ctr">
                    <a:solidFill>
                      <a:srgbClr val="C00000"/>
                    </a:solidFill>
                  </a:tcPr>
                </a:tc>
                <a:tc>
                  <a:txBody>
                    <a:bodyPr/>
                    <a:lstStyle/>
                    <a:p>
                      <a:pPr marL="635" indent="-6350" algn="l">
                        <a:lnSpc>
                          <a:spcPct val="99000"/>
                        </a:lnSpc>
                        <a:spcAft>
                          <a:spcPts val="5"/>
                        </a:spcAft>
                      </a:pPr>
                      <a:r>
                        <a:rPr lang="en-GB" sz="900" dirty="0">
                          <a:solidFill>
                            <a:schemeClr val="tx1"/>
                          </a:solidFill>
                          <a:effectLst/>
                          <a:latin typeface="Tahoma"/>
                          <a:ea typeface="Tahoma"/>
                          <a:cs typeface="Tahoma"/>
                        </a:rPr>
                        <a:t>Careers assemblies</a:t>
                      </a:r>
                      <a:endParaRPr lang="en-US" dirty="0"/>
                    </a:p>
                    <a:p>
                      <a:pPr marL="635" lvl="0" indent="-6350" algn="l">
                        <a:lnSpc>
                          <a:spcPct val="99000"/>
                        </a:lnSpc>
                        <a:spcAft>
                          <a:spcPts val="5"/>
                        </a:spcAft>
                        <a:buNone/>
                      </a:pPr>
                      <a:r>
                        <a:rPr lang="en-GB" sz="900" dirty="0">
                          <a:solidFill>
                            <a:schemeClr val="tx1"/>
                          </a:solidFill>
                          <a:effectLst/>
                          <a:latin typeface="Tahoma"/>
                          <a:ea typeface="Tahoma"/>
                          <a:cs typeface="Tahoma"/>
                        </a:rPr>
                        <a:t>Careers Lessons in SODA</a:t>
                      </a:r>
                    </a:p>
                    <a:p>
                      <a:pPr marL="635" lvl="0" indent="-6350" algn="l">
                        <a:lnSpc>
                          <a:spcPct val="99000"/>
                        </a:lnSpc>
                        <a:spcAft>
                          <a:spcPts val="5"/>
                        </a:spcAft>
                        <a:buNone/>
                      </a:pPr>
                      <a:r>
                        <a:rPr lang="en-GB" sz="900" dirty="0">
                          <a:solidFill>
                            <a:schemeClr val="tx1"/>
                          </a:solidFill>
                          <a:effectLst/>
                          <a:latin typeface="Tahoma"/>
                          <a:ea typeface="Tahoma"/>
                          <a:cs typeface="Tahoma"/>
                        </a:rPr>
                        <a:t>Interaction with employers</a:t>
                      </a:r>
                      <a:endParaRPr lang="en-GB" dirty="0"/>
                    </a:p>
                    <a:p>
                      <a:pPr marL="635" lvl="0" indent="-6350" algn="l">
                        <a:lnSpc>
                          <a:spcPct val="99000"/>
                        </a:lnSpc>
                        <a:spcAft>
                          <a:spcPts val="5"/>
                        </a:spcAft>
                        <a:buNone/>
                      </a:pPr>
                      <a:r>
                        <a:rPr lang="en-GB" sz="900" dirty="0">
                          <a:solidFill>
                            <a:schemeClr val="tx1"/>
                          </a:solidFill>
                          <a:effectLst/>
                          <a:latin typeface="Tahoma"/>
                          <a:ea typeface="Tahoma"/>
                          <a:cs typeface="Tahoma"/>
                        </a:rPr>
                        <a:t>Supporting Careers in the Curriculum </a:t>
                      </a:r>
                      <a:endParaRPr lang="en-GB" dirty="0"/>
                    </a:p>
                    <a:p>
                      <a:pPr marL="635" lvl="0" indent="-6350" algn="l">
                        <a:lnSpc>
                          <a:spcPct val="99000"/>
                        </a:lnSpc>
                        <a:spcAft>
                          <a:spcPts val="5"/>
                        </a:spcAft>
                        <a:buNone/>
                      </a:pPr>
                      <a:endParaRPr lang="en-GB" sz="900" dirty="0">
                        <a:solidFill>
                          <a:schemeClr val="tx1"/>
                        </a:solidFill>
                        <a:effectLst/>
                        <a:latin typeface="Tahoma"/>
                        <a:ea typeface="Tahoma"/>
                        <a:cs typeface="Tahoma"/>
                      </a:endParaRPr>
                    </a:p>
                  </a:txBody>
                  <a:tcPr marL="64708" marR="30842" marT="31447" marB="0" anchor="ctr">
                    <a:solidFill>
                      <a:schemeClr val="bg1">
                        <a:lumMod val="95000"/>
                      </a:schemeClr>
                    </a:solidFill>
                  </a:tcPr>
                </a:tc>
                <a:tc>
                  <a:txBody>
                    <a:bodyPr/>
                    <a:lstStyle/>
                    <a:p>
                      <a:pPr marL="635" indent="-6350" algn="l">
                        <a:lnSpc>
                          <a:spcPct val="99000"/>
                        </a:lnSpc>
                        <a:spcAft>
                          <a:spcPts val="5"/>
                        </a:spcAft>
                      </a:pPr>
                      <a:r>
                        <a:rPr lang="en-GB" sz="900" dirty="0">
                          <a:solidFill>
                            <a:schemeClr val="tx1"/>
                          </a:solidFill>
                          <a:effectLst/>
                          <a:latin typeface="Tahoma"/>
                          <a:ea typeface="Tahoma"/>
                          <a:cs typeface="Tahoma"/>
                        </a:rPr>
                        <a:t>Careers assemblies and SODA; supporting careers in the curriculum; National Careers Week. </a:t>
                      </a:r>
                    </a:p>
                  </a:txBody>
                  <a:tcPr marL="64708" marR="30842" marT="31447" marB="0" anchor="ctr">
                    <a:solidFill>
                      <a:schemeClr val="bg1">
                        <a:lumMod val="95000"/>
                      </a:schemeClr>
                    </a:solidFill>
                  </a:tcPr>
                </a:tc>
                <a:tc>
                  <a:txBody>
                    <a:bodyPr/>
                    <a:lstStyle/>
                    <a:p>
                      <a:pPr marL="635" indent="-6350" algn="l">
                        <a:lnSpc>
                          <a:spcPct val="99000"/>
                        </a:lnSpc>
                        <a:spcAft>
                          <a:spcPts val="5"/>
                        </a:spcAft>
                      </a:pPr>
                      <a:r>
                        <a:rPr lang="en-GB" sz="900" dirty="0">
                          <a:solidFill>
                            <a:schemeClr val="tx1"/>
                          </a:solidFill>
                          <a:effectLst/>
                          <a:latin typeface="Tahoma"/>
                          <a:ea typeface="Tahoma"/>
                          <a:cs typeface="Tahoma"/>
                        </a:rPr>
                        <a:t>Careers assemblies and SODA; supporting careers in the curriculum</a:t>
                      </a:r>
                      <a:endParaRPr lang="en-US" dirty="0"/>
                    </a:p>
                    <a:p>
                      <a:pPr marL="635" lvl="0" indent="-6350" algn="l">
                        <a:lnSpc>
                          <a:spcPct val="99000"/>
                        </a:lnSpc>
                        <a:spcAft>
                          <a:spcPts val="5"/>
                        </a:spcAft>
                        <a:buNone/>
                      </a:pPr>
                      <a:r>
                        <a:rPr lang="en-GB" sz="900" b="0" i="0" u="none" strike="noStrike" noProof="0" dirty="0">
                          <a:solidFill>
                            <a:schemeClr val="tx1"/>
                          </a:solidFill>
                          <a:effectLst/>
                          <a:latin typeface="Tahoma"/>
                        </a:rPr>
                        <a:t>Bespoke Careers SOW in PSHCE</a:t>
                      </a:r>
                      <a:r>
                        <a:rPr lang="en-GB" sz="900" dirty="0">
                          <a:solidFill>
                            <a:schemeClr val="tx1"/>
                          </a:solidFill>
                          <a:effectLst/>
                          <a:latin typeface="Tahoma"/>
                          <a:ea typeface="Tahoma"/>
                          <a:cs typeface="Tahoma"/>
                        </a:rPr>
                        <a:t> </a:t>
                      </a:r>
                    </a:p>
                  </a:txBody>
                  <a:tcPr marL="64708" marR="30842" marT="31447" marB="0" anchor="ctr">
                    <a:solidFill>
                      <a:schemeClr val="bg1">
                        <a:lumMod val="95000"/>
                      </a:schemeClr>
                    </a:solidFill>
                  </a:tcPr>
                </a:tc>
                <a:extLst>
                  <a:ext uri="{0D108BD9-81ED-4DB2-BD59-A6C34878D82A}">
                    <a16:rowId xmlns:a16="http://schemas.microsoft.com/office/drawing/2014/main" val="47757448"/>
                  </a:ext>
                </a:extLst>
              </a:tr>
              <a:tr h="689744">
                <a:tc>
                  <a:txBody>
                    <a:bodyPr/>
                    <a:lstStyle/>
                    <a:p>
                      <a:pPr marL="6350" indent="-6350" algn="l">
                        <a:lnSpc>
                          <a:spcPct val="107000"/>
                        </a:lnSpc>
                        <a:spcAft>
                          <a:spcPts val="0"/>
                        </a:spcAft>
                      </a:pPr>
                      <a:r>
                        <a:rPr lang="en-GB" sz="1050" dirty="0">
                          <a:solidFill>
                            <a:schemeClr val="bg1"/>
                          </a:solidFill>
                          <a:effectLst/>
                          <a:latin typeface="Tahoma"/>
                          <a:ea typeface="Tahoma"/>
                          <a:cs typeface="Tahoma"/>
                        </a:rPr>
                        <a:t>Year 8 </a:t>
                      </a:r>
                    </a:p>
                  </a:txBody>
                  <a:tcPr marL="64708" marR="30842" marT="31447" marB="0" anchor="ctr">
                    <a:solidFill>
                      <a:srgbClr val="C00000"/>
                    </a:solidFill>
                  </a:tcPr>
                </a:tc>
                <a:tc>
                  <a:txBody>
                    <a:bodyPr/>
                    <a:lstStyle/>
                    <a:p>
                      <a:pPr marL="635" lvl="0" indent="-6350" algn="l">
                        <a:lnSpc>
                          <a:spcPct val="99000"/>
                        </a:lnSpc>
                        <a:spcAft>
                          <a:spcPts val="5"/>
                        </a:spcAft>
                        <a:buNone/>
                      </a:pPr>
                      <a:r>
                        <a:rPr lang="en-GB" sz="900" b="0" i="0" u="none" strike="noStrike" noProof="0" dirty="0">
                          <a:solidFill>
                            <a:schemeClr val="tx1"/>
                          </a:solidFill>
                          <a:effectLst/>
                          <a:latin typeface="Tahoma"/>
                        </a:rPr>
                        <a:t>Careers assemblies</a:t>
                      </a:r>
                      <a:endParaRPr lang="en-US" sz="900" b="0" i="0" u="none" strike="noStrike" noProof="0" dirty="0">
                        <a:solidFill>
                          <a:srgbClr val="000000"/>
                        </a:solidFill>
                        <a:effectLst/>
                        <a:latin typeface="Tahoma"/>
                      </a:endParaRPr>
                    </a:p>
                    <a:p>
                      <a:pPr marL="635" lvl="0" indent="-6350" algn="l">
                        <a:lnSpc>
                          <a:spcPct val="99000"/>
                        </a:lnSpc>
                        <a:spcAft>
                          <a:spcPts val="5"/>
                        </a:spcAft>
                        <a:buNone/>
                      </a:pPr>
                      <a:r>
                        <a:rPr lang="en-GB" sz="900" b="0" i="0" u="none" strike="noStrike" noProof="0" dirty="0">
                          <a:solidFill>
                            <a:schemeClr val="tx1"/>
                          </a:solidFill>
                          <a:effectLst/>
                          <a:latin typeface="Tahoma"/>
                        </a:rPr>
                        <a:t>Careers Lessons in SODA</a:t>
                      </a:r>
                      <a:endParaRPr lang="en-US" sz="900" b="0" i="0" u="none" strike="noStrike" noProof="0" dirty="0">
                        <a:solidFill>
                          <a:srgbClr val="000000"/>
                        </a:solidFill>
                        <a:effectLst/>
                        <a:latin typeface="Tahoma"/>
                      </a:endParaRPr>
                    </a:p>
                    <a:p>
                      <a:pPr marL="635" lvl="0" indent="-6350" algn="l">
                        <a:lnSpc>
                          <a:spcPct val="99000"/>
                        </a:lnSpc>
                        <a:spcAft>
                          <a:spcPts val="5"/>
                        </a:spcAft>
                        <a:buNone/>
                      </a:pPr>
                      <a:r>
                        <a:rPr lang="en-GB" sz="900" b="0" i="0" u="none" strike="noStrike" noProof="0" dirty="0">
                          <a:solidFill>
                            <a:schemeClr val="tx1"/>
                          </a:solidFill>
                          <a:effectLst/>
                          <a:latin typeface="Tahoma"/>
                        </a:rPr>
                        <a:t>Interaction with employers</a:t>
                      </a:r>
                      <a:endParaRPr lang="en-GB" sz="900" b="0" i="0" u="none" strike="noStrike" noProof="0" dirty="0">
                        <a:solidFill>
                          <a:srgbClr val="000000"/>
                        </a:solidFill>
                        <a:effectLst/>
                        <a:latin typeface="Tahoma"/>
                      </a:endParaRPr>
                    </a:p>
                    <a:p>
                      <a:pPr marL="635" lvl="0" indent="-6350" algn="l">
                        <a:lnSpc>
                          <a:spcPct val="99000"/>
                        </a:lnSpc>
                        <a:spcAft>
                          <a:spcPts val="5"/>
                        </a:spcAft>
                        <a:buNone/>
                      </a:pPr>
                      <a:r>
                        <a:rPr lang="en-GB" sz="900" b="0" i="0" u="none" strike="noStrike" noProof="0" dirty="0">
                          <a:solidFill>
                            <a:schemeClr val="tx1"/>
                          </a:solidFill>
                          <a:effectLst/>
                          <a:latin typeface="Tahoma"/>
                        </a:rPr>
                        <a:t>Supporting Careers in the Curriculum </a:t>
                      </a:r>
                      <a:endParaRPr lang="en-GB" dirty="0"/>
                    </a:p>
                  </a:txBody>
                  <a:tcPr marL="64708" marR="30842" marT="31447" marB="0" anchor="ctr">
                    <a:solidFill>
                      <a:schemeClr val="bg1">
                        <a:lumMod val="95000"/>
                      </a:schemeClr>
                    </a:solidFill>
                  </a:tcPr>
                </a:tc>
                <a:tc>
                  <a:txBody>
                    <a:bodyPr/>
                    <a:lstStyle/>
                    <a:p>
                      <a:pPr marL="1905" lvl="0" indent="-6350" algn="l">
                        <a:lnSpc>
                          <a:spcPct val="99000"/>
                        </a:lnSpc>
                        <a:spcAft>
                          <a:spcPts val="10"/>
                        </a:spcAft>
                        <a:buNone/>
                      </a:pPr>
                      <a:endParaRPr lang="en-GB" sz="900" b="0" i="0" u="none" strike="noStrike" noProof="0" dirty="0">
                        <a:solidFill>
                          <a:schemeClr val="tx1"/>
                        </a:solidFill>
                        <a:effectLst/>
                        <a:latin typeface="Tahoma"/>
                      </a:endParaRPr>
                    </a:p>
                    <a:p>
                      <a:pPr marL="1905" lvl="0" indent="-6350" algn="l">
                        <a:lnSpc>
                          <a:spcPct val="99000"/>
                        </a:lnSpc>
                        <a:spcAft>
                          <a:spcPts val="10"/>
                        </a:spcAft>
                        <a:buNone/>
                      </a:pPr>
                      <a:r>
                        <a:rPr lang="en-GB" sz="900" b="0" i="0" u="none" strike="noStrike" noProof="0" dirty="0">
                          <a:solidFill>
                            <a:schemeClr val="tx1"/>
                          </a:solidFill>
                          <a:effectLst/>
                          <a:latin typeface="Tahoma"/>
                        </a:rPr>
                        <a:t>Careers assemblies and SODA; supporting careers in the curriculum; National Careers Week.  Option of Work Shadowing Day.</a:t>
                      </a:r>
                      <a:endParaRPr lang="en-GB" sz="900">
                        <a:solidFill>
                          <a:schemeClr val="tx1"/>
                        </a:solidFill>
                        <a:effectLst/>
                        <a:latin typeface="Tahoma"/>
                        <a:ea typeface="Tahoma"/>
                        <a:cs typeface="Tahoma"/>
                      </a:endParaRPr>
                    </a:p>
                    <a:p>
                      <a:pPr marL="1905" indent="-6350" algn="l">
                        <a:lnSpc>
                          <a:spcPct val="107000"/>
                        </a:lnSpc>
                        <a:spcAft>
                          <a:spcPts val="0"/>
                        </a:spcAft>
                      </a:pPr>
                      <a:endParaRPr lang="en-GB" sz="900" dirty="0">
                        <a:solidFill>
                          <a:schemeClr val="tx1"/>
                        </a:solidFill>
                        <a:effectLst/>
                        <a:latin typeface="Tahoma"/>
                        <a:ea typeface="Tahoma"/>
                        <a:cs typeface="Tahoma"/>
                      </a:endParaRPr>
                    </a:p>
                  </a:txBody>
                  <a:tcPr marL="64708" marR="30842" marT="31447" marB="0" anchor="ctr">
                    <a:solidFill>
                      <a:schemeClr val="bg1">
                        <a:lumMod val="95000"/>
                      </a:schemeClr>
                    </a:solidFill>
                  </a:tcPr>
                </a:tc>
                <a:tc>
                  <a:txBody>
                    <a:bodyPr/>
                    <a:lstStyle/>
                    <a:p>
                      <a:pPr marL="635" indent="-6350" algn="l">
                        <a:lnSpc>
                          <a:spcPct val="107000"/>
                        </a:lnSpc>
                        <a:spcAft>
                          <a:spcPts val="0"/>
                        </a:spcAft>
                      </a:pPr>
                      <a:r>
                        <a:rPr lang="en-GB" sz="900" dirty="0">
                          <a:solidFill>
                            <a:schemeClr val="tx1"/>
                          </a:solidFill>
                          <a:effectLst/>
                          <a:latin typeface="Tahoma"/>
                          <a:ea typeface="Tahoma"/>
                          <a:cs typeface="Tahoma"/>
                        </a:rPr>
                        <a:t>Careers assemblies; supporting careers in the curriculum. </a:t>
                      </a:r>
                      <a:r>
                        <a:rPr lang="en-GB" sz="900" b="0" i="0" u="none" strike="noStrike" noProof="0" dirty="0">
                          <a:solidFill>
                            <a:schemeClr val="tx1"/>
                          </a:solidFill>
                          <a:effectLst/>
                          <a:latin typeface="Tahoma"/>
                        </a:rPr>
                        <a:t>Interaction with employers and Post-16 Providers.</a:t>
                      </a:r>
                      <a:endParaRPr lang="en-GB" sz="900" dirty="0">
                        <a:solidFill>
                          <a:schemeClr val="tx1"/>
                        </a:solidFill>
                        <a:effectLst/>
                        <a:latin typeface="Tahoma"/>
                        <a:ea typeface="Tahoma"/>
                        <a:cs typeface="Tahoma"/>
                      </a:endParaRPr>
                    </a:p>
                  </a:txBody>
                  <a:tcPr marL="64708" marR="30842" marT="31447" marB="0" anchor="ctr">
                    <a:solidFill>
                      <a:schemeClr val="bg1">
                        <a:lumMod val="95000"/>
                      </a:schemeClr>
                    </a:solidFill>
                  </a:tcPr>
                </a:tc>
                <a:extLst>
                  <a:ext uri="{0D108BD9-81ED-4DB2-BD59-A6C34878D82A}">
                    <a16:rowId xmlns:a16="http://schemas.microsoft.com/office/drawing/2014/main" val="3905877923"/>
                  </a:ext>
                </a:extLst>
              </a:tr>
              <a:tr h="917315">
                <a:tc>
                  <a:txBody>
                    <a:bodyPr/>
                    <a:lstStyle/>
                    <a:p>
                      <a:pPr marL="6350" indent="-6350" algn="l">
                        <a:lnSpc>
                          <a:spcPct val="107000"/>
                        </a:lnSpc>
                        <a:spcAft>
                          <a:spcPts val="0"/>
                        </a:spcAft>
                      </a:pPr>
                      <a:r>
                        <a:rPr lang="en-GB" sz="1050" dirty="0">
                          <a:solidFill>
                            <a:schemeClr val="bg1"/>
                          </a:solidFill>
                          <a:effectLst/>
                          <a:latin typeface="Tahoma"/>
                          <a:ea typeface="Tahoma"/>
                          <a:cs typeface="Tahoma"/>
                        </a:rPr>
                        <a:t>Year 9 </a:t>
                      </a:r>
                    </a:p>
                  </a:txBody>
                  <a:tcPr marL="64708" marR="30842" marT="31447" marB="0" anchor="ctr">
                    <a:solidFill>
                      <a:srgbClr val="C00000"/>
                    </a:solidFill>
                  </a:tcPr>
                </a:tc>
                <a:tc>
                  <a:txBody>
                    <a:bodyPr/>
                    <a:lstStyle/>
                    <a:p>
                      <a:pPr marL="635" indent="-6350" algn="l">
                        <a:lnSpc>
                          <a:spcPct val="107000"/>
                        </a:lnSpc>
                        <a:spcAft>
                          <a:spcPts val="0"/>
                        </a:spcAft>
                      </a:pPr>
                      <a:r>
                        <a:rPr lang="en-GB" sz="900" dirty="0">
                          <a:solidFill>
                            <a:schemeClr val="tx1"/>
                          </a:solidFill>
                          <a:effectLst/>
                          <a:latin typeface="Tahoma"/>
                          <a:ea typeface="Tahoma"/>
                          <a:cs typeface="Tahoma"/>
                        </a:rPr>
                        <a:t>KS4 Pathways preparation; Careers assemblies; supporting careers in the curriculum, </a:t>
                      </a:r>
                      <a:r>
                        <a:rPr lang="en-GB" sz="900" b="0" i="0" u="none" strike="noStrike" noProof="0" dirty="0">
                          <a:solidFill>
                            <a:schemeClr val="tx1"/>
                          </a:solidFill>
                          <a:effectLst/>
                          <a:latin typeface="Tahoma"/>
                        </a:rPr>
                        <a:t>including PSHCE.</a:t>
                      </a:r>
                      <a:r>
                        <a:rPr lang="en-GB" sz="900" dirty="0">
                          <a:solidFill>
                            <a:schemeClr val="tx1"/>
                          </a:solidFill>
                          <a:effectLst/>
                          <a:latin typeface="Tahoma"/>
                          <a:ea typeface="Tahoma"/>
                          <a:cs typeface="Tahoma"/>
                        </a:rPr>
                        <a:t> </a:t>
                      </a:r>
                      <a:r>
                        <a:rPr lang="en-GB" sz="900" b="0" i="0" u="none" strike="noStrike" noProof="0" dirty="0">
                          <a:solidFill>
                            <a:schemeClr val="tx1"/>
                          </a:solidFill>
                          <a:effectLst/>
                          <a:latin typeface="Tahoma"/>
                        </a:rPr>
                        <a:t>Interaction with employers and Post-16 Providers.</a:t>
                      </a:r>
                    </a:p>
                    <a:p>
                      <a:pPr marL="635" lvl="0" indent="-6350" algn="l">
                        <a:lnSpc>
                          <a:spcPct val="107000"/>
                        </a:lnSpc>
                        <a:spcAft>
                          <a:spcPts val="0"/>
                        </a:spcAft>
                        <a:buNone/>
                      </a:pPr>
                      <a:r>
                        <a:rPr lang="en-GB" sz="900" b="0" i="0" u="none" strike="noStrike" noProof="0" dirty="0">
                          <a:solidFill>
                            <a:schemeClr val="tx1"/>
                          </a:solidFill>
                          <a:effectLst/>
                          <a:latin typeface="Tahoma"/>
                        </a:rPr>
                        <a:t>Careers Lessons in SODA</a:t>
                      </a:r>
                    </a:p>
                  </a:txBody>
                  <a:tcPr marL="64708" marR="30842" marT="31447" marB="0" anchor="ctr">
                    <a:solidFill>
                      <a:schemeClr val="bg1">
                        <a:lumMod val="95000"/>
                      </a:schemeClr>
                    </a:solidFill>
                  </a:tcPr>
                </a:tc>
                <a:tc>
                  <a:txBody>
                    <a:bodyPr/>
                    <a:lstStyle/>
                    <a:p>
                      <a:pPr marL="1905" marR="147320" indent="-6350" algn="l">
                        <a:lnSpc>
                          <a:spcPct val="107000"/>
                        </a:lnSpc>
                        <a:spcAft>
                          <a:spcPts val="0"/>
                        </a:spcAft>
                      </a:pPr>
                      <a:r>
                        <a:rPr lang="en-GB" sz="900" dirty="0">
                          <a:solidFill>
                            <a:schemeClr val="tx1"/>
                          </a:solidFill>
                          <a:effectLst/>
                          <a:latin typeface="Tahoma"/>
                          <a:ea typeface="Tahoma"/>
                          <a:cs typeface="Tahoma"/>
                        </a:rPr>
                        <a:t>KS4 Pathways event; </a:t>
                      </a:r>
                      <a:r>
                        <a:rPr lang="en-GB" sz="900" b="0" i="0" u="none" strike="noStrike" noProof="0" dirty="0">
                          <a:solidFill>
                            <a:schemeClr val="tx1"/>
                          </a:solidFill>
                          <a:effectLst/>
                          <a:latin typeface="Tahoma"/>
                        </a:rPr>
                        <a:t>Careers assemblies and SODA; supporting careers in the curriculum; National Careers Week. Option of Work Shadowing Day.</a:t>
                      </a:r>
                      <a:endParaRPr lang="en-GB" sz="90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4708" marR="30842" marT="31447" marB="0" anchor="ctr">
                    <a:solidFill>
                      <a:schemeClr val="bg1">
                        <a:lumMod val="95000"/>
                      </a:schemeClr>
                    </a:solidFill>
                  </a:tcPr>
                </a:tc>
                <a:tc>
                  <a:txBody>
                    <a:bodyPr/>
                    <a:lstStyle/>
                    <a:p>
                      <a:pPr marL="635" indent="-6350" algn="l">
                        <a:lnSpc>
                          <a:spcPct val="107000"/>
                        </a:lnSpc>
                        <a:spcAft>
                          <a:spcPts val="0"/>
                        </a:spcAft>
                      </a:pPr>
                      <a:r>
                        <a:rPr lang="en-GB" sz="900" dirty="0">
                          <a:solidFill>
                            <a:schemeClr val="tx1"/>
                          </a:solidFill>
                          <a:effectLst/>
                          <a:latin typeface="Tahoma"/>
                          <a:ea typeface="Tahoma"/>
                          <a:cs typeface="Tahoma"/>
                        </a:rPr>
                        <a:t>Careers assemblies; supporting careers in the curriculum. </a:t>
                      </a:r>
                      <a:r>
                        <a:rPr lang="en-GB" sz="900" b="0" i="0" u="none" strike="noStrike" noProof="0" dirty="0">
                          <a:solidFill>
                            <a:schemeClr val="tx1"/>
                          </a:solidFill>
                          <a:effectLst/>
                          <a:latin typeface="Tahoma"/>
                        </a:rPr>
                        <a:t>Interaction with employers and Post-16 Providers.</a:t>
                      </a:r>
                    </a:p>
                    <a:p>
                      <a:pPr marL="635" lvl="0" indent="-6350" algn="l">
                        <a:lnSpc>
                          <a:spcPct val="107000"/>
                        </a:lnSpc>
                        <a:spcAft>
                          <a:spcPts val="0"/>
                        </a:spcAft>
                        <a:buNone/>
                      </a:pPr>
                      <a:r>
                        <a:rPr lang="en-GB" sz="900" b="0" i="0" u="none" strike="noStrike" noProof="0" dirty="0">
                          <a:solidFill>
                            <a:schemeClr val="tx1"/>
                          </a:solidFill>
                          <a:effectLst/>
                          <a:latin typeface="Tahoma"/>
                        </a:rPr>
                        <a:t>Bespoke Careers SOW in PSHCE </a:t>
                      </a:r>
                      <a:endParaRPr lang="en-GB" dirty="0"/>
                    </a:p>
                  </a:txBody>
                  <a:tcPr marL="64708" marR="30842" marT="31447" marB="0" anchor="ctr">
                    <a:solidFill>
                      <a:schemeClr val="bg1">
                        <a:lumMod val="95000"/>
                      </a:schemeClr>
                    </a:solidFill>
                  </a:tcPr>
                </a:tc>
                <a:extLst>
                  <a:ext uri="{0D108BD9-81ED-4DB2-BD59-A6C34878D82A}">
                    <a16:rowId xmlns:a16="http://schemas.microsoft.com/office/drawing/2014/main" val="2893152978"/>
                  </a:ext>
                </a:extLst>
              </a:tr>
              <a:tr h="1056303">
                <a:tc>
                  <a:txBody>
                    <a:bodyPr/>
                    <a:lstStyle/>
                    <a:p>
                      <a:pPr marL="6350" indent="-6350" algn="l">
                        <a:lnSpc>
                          <a:spcPct val="107000"/>
                        </a:lnSpc>
                        <a:spcAft>
                          <a:spcPts val="0"/>
                        </a:spcAft>
                      </a:pPr>
                      <a:r>
                        <a:rPr lang="en-GB" sz="1050" dirty="0">
                          <a:solidFill>
                            <a:schemeClr val="bg1"/>
                          </a:solidFill>
                          <a:effectLst/>
                          <a:latin typeface="Tahoma"/>
                          <a:ea typeface="Tahoma"/>
                          <a:cs typeface="Tahoma"/>
                        </a:rPr>
                        <a:t>Year 10 </a:t>
                      </a:r>
                    </a:p>
                  </a:txBody>
                  <a:tcPr marL="64708" marR="30842" marT="31447" marB="0" anchor="ctr">
                    <a:solidFill>
                      <a:srgbClr val="C00000"/>
                    </a:solidFill>
                  </a:tcPr>
                </a:tc>
                <a:tc>
                  <a:txBody>
                    <a:bodyPr/>
                    <a:lstStyle/>
                    <a:p>
                      <a:pPr marL="635" indent="-6350" algn="l">
                        <a:lnSpc>
                          <a:spcPct val="107000"/>
                        </a:lnSpc>
                        <a:spcAft>
                          <a:spcPts val="0"/>
                        </a:spcAft>
                      </a:pPr>
                      <a:r>
                        <a:rPr lang="en-GB" sz="900" dirty="0">
                          <a:solidFill>
                            <a:schemeClr val="tx1"/>
                          </a:solidFill>
                          <a:effectLst/>
                          <a:latin typeface="Tahoma"/>
                          <a:ea typeface="Tahoma"/>
                          <a:cs typeface="Tahoma"/>
                        </a:rPr>
                        <a:t>Work experience placements; workplace visits; Careers assemblies; supporting careers in the curriculum. </a:t>
                      </a:r>
                      <a:r>
                        <a:rPr lang="en-GB" sz="900" b="0" i="0" u="none" strike="noStrike" noProof="0" dirty="0">
                          <a:solidFill>
                            <a:schemeClr val="tx1"/>
                          </a:solidFill>
                          <a:effectLst/>
                          <a:latin typeface="Tahoma"/>
                        </a:rPr>
                        <a:t>Interaction with employers and Post-16 Providers.</a:t>
                      </a:r>
                    </a:p>
                    <a:p>
                      <a:pPr marL="635" lvl="0" indent="-6350" algn="l">
                        <a:lnSpc>
                          <a:spcPct val="107000"/>
                        </a:lnSpc>
                        <a:spcAft>
                          <a:spcPts val="0"/>
                        </a:spcAft>
                        <a:buNone/>
                      </a:pPr>
                      <a:r>
                        <a:rPr lang="en-GB" sz="900" b="0" i="0" u="none" strike="noStrike" noProof="0" dirty="0">
                          <a:solidFill>
                            <a:schemeClr val="tx1"/>
                          </a:solidFill>
                          <a:effectLst/>
                          <a:latin typeface="Tahoma"/>
                        </a:rPr>
                        <a:t>Bespoke Work Experience and Careers lessons in SODA</a:t>
                      </a:r>
                    </a:p>
                  </a:txBody>
                  <a:tcPr marL="64708" marR="30842" marT="31447" marB="0" anchor="ctr">
                    <a:solidFill>
                      <a:schemeClr val="bg1">
                        <a:lumMod val="95000"/>
                      </a:schemeClr>
                    </a:solidFill>
                  </a:tcPr>
                </a:tc>
                <a:tc>
                  <a:txBody>
                    <a:bodyPr/>
                    <a:lstStyle/>
                    <a:p>
                      <a:pPr marL="1905" marR="8255" indent="-6350" algn="l">
                        <a:lnSpc>
                          <a:spcPct val="99000"/>
                        </a:lnSpc>
                        <a:spcAft>
                          <a:spcPts val="5"/>
                        </a:spcAft>
                      </a:pPr>
                      <a:r>
                        <a:rPr lang="en-GB" sz="900" dirty="0">
                          <a:solidFill>
                            <a:schemeClr val="tx1"/>
                          </a:solidFill>
                          <a:effectLst/>
                          <a:latin typeface="Tahoma"/>
                          <a:ea typeface="Tahoma"/>
                          <a:cs typeface="Tahoma"/>
                        </a:rPr>
                        <a:t>Work experience placements; work experience preparation; workplace visits; Careers assemblies; supporting careers in the curriculum; </a:t>
                      </a:r>
                      <a:r>
                        <a:rPr lang="en-GB" sz="900" b="0" i="0" u="none" strike="noStrike" noProof="0" dirty="0">
                          <a:solidFill>
                            <a:schemeClr val="tx1"/>
                          </a:solidFill>
                          <a:effectLst/>
                          <a:latin typeface="Tahoma"/>
                        </a:rPr>
                        <a:t>  National Careers Week including Future Skills Day. Interaction with employers; Post 16 taster days programme.</a:t>
                      </a:r>
                      <a:endParaRPr lang="en-GB" sz="900" b="0" i="0" u="none" strike="noStrike" noProof="0" dirty="0">
                        <a:solidFill>
                          <a:srgbClr val="000000"/>
                        </a:solidFill>
                        <a:effectLst/>
                        <a:latin typeface="Tahoma"/>
                      </a:endParaRPr>
                    </a:p>
                  </a:txBody>
                  <a:tcPr marL="64708" marR="30842" marT="31447" marB="0" anchor="ctr">
                    <a:solidFill>
                      <a:schemeClr val="bg1">
                        <a:lumMod val="95000"/>
                      </a:schemeClr>
                    </a:solidFill>
                  </a:tcPr>
                </a:tc>
                <a:tc>
                  <a:txBody>
                    <a:bodyPr/>
                    <a:lstStyle/>
                    <a:p>
                      <a:pPr marL="635" indent="-6350" algn="l">
                        <a:lnSpc>
                          <a:spcPct val="107000"/>
                        </a:lnSpc>
                        <a:spcAft>
                          <a:spcPts val="0"/>
                        </a:spcAft>
                      </a:pPr>
                      <a:r>
                        <a:rPr lang="en-GB" sz="900" dirty="0">
                          <a:solidFill>
                            <a:schemeClr val="tx1"/>
                          </a:solidFill>
                          <a:effectLst/>
                          <a:latin typeface="Tahoma"/>
                          <a:ea typeface="Tahoma"/>
                          <a:cs typeface="Tahoma"/>
                        </a:rPr>
                        <a:t>Work experience preparation/reflection; Post:16 planning; Careers assemblies; supporting careers in the curriculum; Post 16 Taster days programme.</a:t>
                      </a:r>
                      <a:endParaRPr lang="en-GB" sz="90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4708" marR="30842" marT="31447" marB="0" anchor="ctr">
                    <a:solidFill>
                      <a:schemeClr val="bg1">
                        <a:lumMod val="95000"/>
                      </a:schemeClr>
                    </a:solidFill>
                  </a:tcPr>
                </a:tc>
                <a:extLst>
                  <a:ext uri="{0D108BD9-81ED-4DB2-BD59-A6C34878D82A}">
                    <a16:rowId xmlns:a16="http://schemas.microsoft.com/office/drawing/2014/main" val="2625979259"/>
                  </a:ext>
                </a:extLst>
              </a:tr>
              <a:tr h="1346737">
                <a:tc>
                  <a:txBody>
                    <a:bodyPr/>
                    <a:lstStyle/>
                    <a:p>
                      <a:pPr marL="6350" indent="-6350" algn="l">
                        <a:lnSpc>
                          <a:spcPct val="107000"/>
                        </a:lnSpc>
                        <a:spcAft>
                          <a:spcPts val="0"/>
                        </a:spcAft>
                      </a:pPr>
                      <a:r>
                        <a:rPr lang="en-GB" sz="1050" dirty="0">
                          <a:solidFill>
                            <a:schemeClr val="bg1"/>
                          </a:solidFill>
                          <a:effectLst/>
                          <a:latin typeface="Tahoma"/>
                          <a:ea typeface="Tahoma"/>
                          <a:cs typeface="Tahoma"/>
                        </a:rPr>
                        <a:t>Year 11 </a:t>
                      </a:r>
                    </a:p>
                  </a:txBody>
                  <a:tcPr marL="64708" marR="30842" marT="31447" marB="0" anchor="ctr">
                    <a:solidFill>
                      <a:srgbClr val="C00000"/>
                    </a:solidFill>
                  </a:tcPr>
                </a:tc>
                <a:tc>
                  <a:txBody>
                    <a:bodyPr/>
                    <a:lstStyle/>
                    <a:p>
                      <a:pPr marL="635" indent="-6350" algn="l">
                        <a:lnSpc>
                          <a:spcPct val="99000"/>
                        </a:lnSpc>
                        <a:spcAft>
                          <a:spcPts val="5"/>
                        </a:spcAft>
                      </a:pPr>
                      <a:r>
                        <a:rPr lang="en-GB" sz="900" dirty="0">
                          <a:solidFill>
                            <a:schemeClr val="tx1"/>
                          </a:solidFill>
                          <a:effectLst/>
                          <a:latin typeface="Tahoma" panose="020B0604030504040204" pitchFamily="34" charset="0"/>
                          <a:ea typeface="Tahoma" panose="020B0604030504040204" pitchFamily="34" charset="0"/>
                          <a:cs typeface="Tahoma" panose="020B0604030504040204" pitchFamily="34" charset="0"/>
                        </a:rPr>
                        <a:t>Careers Opportunities Evening; apprenticeship opportunities; </a:t>
                      </a:r>
                    </a:p>
                    <a:p>
                      <a:pPr marL="635" indent="-6350" algn="l">
                        <a:lnSpc>
                          <a:spcPct val="107000"/>
                        </a:lnSpc>
                        <a:spcAft>
                          <a:spcPts val="0"/>
                        </a:spcAft>
                      </a:pPr>
                      <a:r>
                        <a:rPr lang="en-GB" sz="900" dirty="0">
                          <a:solidFill>
                            <a:schemeClr val="tx1"/>
                          </a:solidFill>
                          <a:effectLst/>
                          <a:latin typeface="Tahoma"/>
                          <a:ea typeface="Tahoma"/>
                          <a:cs typeface="Tahoma"/>
                        </a:rPr>
                        <a:t>apprenticeship search and apply; Careers assemblies; supporting careers in the curriculum; Sheffield Progress applications; </a:t>
                      </a:r>
                      <a:r>
                        <a:rPr lang="en-GB" sz="900" b="0" i="0" u="none" strike="noStrike" noProof="0" dirty="0">
                          <a:solidFill>
                            <a:schemeClr val="tx1"/>
                          </a:solidFill>
                          <a:effectLst/>
                          <a:latin typeface="Tahoma"/>
                        </a:rPr>
                        <a:t>Interaction with employers and Post-16 Providers..</a:t>
                      </a:r>
                    </a:p>
                  </a:txBody>
                  <a:tcPr marL="64708" marR="30842" marT="31447" marB="0" anchor="ctr">
                    <a:solidFill>
                      <a:schemeClr val="bg1">
                        <a:lumMod val="95000"/>
                      </a:schemeClr>
                    </a:solidFill>
                  </a:tcPr>
                </a:tc>
                <a:tc>
                  <a:txBody>
                    <a:bodyPr/>
                    <a:lstStyle/>
                    <a:p>
                      <a:pPr marL="1905" indent="-6350" algn="l">
                        <a:lnSpc>
                          <a:spcPct val="99000"/>
                        </a:lnSpc>
                        <a:spcAft>
                          <a:spcPts val="5"/>
                        </a:spcAft>
                      </a:pPr>
                      <a:r>
                        <a:rPr lang="en-GB" sz="900" dirty="0">
                          <a:solidFill>
                            <a:schemeClr val="tx1"/>
                          </a:solidFill>
                          <a:effectLst/>
                          <a:latin typeface="Tahoma"/>
                          <a:ea typeface="Tahoma"/>
                          <a:cs typeface="Tahoma"/>
                        </a:rPr>
                        <a:t>Sector specific education, training and employment information; Sheffield Progress applications;  apprenticeship opportunities; apprenticeship search and apply; mock interviews; Careers assemblies; workplace visits; supporting careers in the curriculum; National Careers Week.</a:t>
                      </a:r>
                    </a:p>
                  </a:txBody>
                  <a:tcPr marL="64708" marR="30842" marT="31447" marB="0" anchor="ctr">
                    <a:solidFill>
                      <a:schemeClr val="bg1">
                        <a:lumMod val="95000"/>
                      </a:schemeClr>
                    </a:solidFill>
                  </a:tcPr>
                </a:tc>
                <a:tc>
                  <a:txBody>
                    <a:bodyPr/>
                    <a:lstStyle/>
                    <a:p>
                      <a:pPr marL="635" indent="-6350" algn="l">
                        <a:lnSpc>
                          <a:spcPct val="107000"/>
                        </a:lnSpc>
                        <a:spcAft>
                          <a:spcPts val="0"/>
                        </a:spcAft>
                      </a:pPr>
                      <a:r>
                        <a:rPr lang="en-GB" sz="900" dirty="0">
                          <a:solidFill>
                            <a:schemeClr val="tx1"/>
                          </a:solidFill>
                          <a:effectLst/>
                          <a:latin typeface="Tahoma"/>
                          <a:ea typeface="Tahoma"/>
                          <a:cs typeface="Tahoma"/>
                        </a:rPr>
                        <a:t>Sector specific career information; apprenticeship opportunities; apprenticeship search and apply; mock interviews.</a:t>
                      </a:r>
                    </a:p>
                  </a:txBody>
                  <a:tcPr marL="64708" marR="30842" marT="31447" marB="0" anchor="ctr">
                    <a:solidFill>
                      <a:schemeClr val="bg1">
                        <a:lumMod val="95000"/>
                      </a:schemeClr>
                    </a:solidFill>
                  </a:tcPr>
                </a:tc>
                <a:extLst>
                  <a:ext uri="{0D108BD9-81ED-4DB2-BD59-A6C34878D82A}">
                    <a16:rowId xmlns:a16="http://schemas.microsoft.com/office/drawing/2014/main" val="3893238716"/>
                  </a:ext>
                </a:extLst>
              </a:tr>
            </a:tbl>
          </a:graphicData>
        </a:graphic>
      </p:graphicFrame>
    </p:spTree>
    <p:extLst>
      <p:ext uri="{BB962C8B-B14F-4D97-AF65-F5344CB8AC3E}">
        <p14:creationId xmlns:p14="http://schemas.microsoft.com/office/powerpoint/2010/main" val="2962550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47DA737-2D84-440E-A73B-C5A60AA72C37}"/>
              </a:ext>
            </a:extLst>
          </p:cNvPr>
          <p:cNvSpPr/>
          <p:nvPr/>
        </p:nvSpPr>
        <p:spPr>
          <a:xfrm>
            <a:off x="0" y="491610"/>
            <a:ext cx="6858000" cy="114827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2" descr="https://ecclesfield-school.com/images/logos/ecclesfield_white.png">
            <a:extLst>
              <a:ext uri="{FF2B5EF4-FFF2-40B4-BE49-F238E27FC236}">
                <a16:creationId xmlns:a16="http://schemas.microsoft.com/office/drawing/2014/main" id="{D02AFAF1-BECC-4F5E-945D-B0785AC6E0CC}"/>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87325" y="640925"/>
            <a:ext cx="1656077" cy="761795"/>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4">
            <a:extLst>
              <a:ext uri="{FF2B5EF4-FFF2-40B4-BE49-F238E27FC236}">
                <a16:creationId xmlns:a16="http://schemas.microsoft.com/office/drawing/2014/main" id="{8CA4A6D2-D398-4C3E-A1F5-987844B45C7D}"/>
              </a:ext>
            </a:extLst>
          </p:cNvPr>
          <p:cNvGrpSpPr/>
          <p:nvPr/>
        </p:nvGrpSpPr>
        <p:grpSpPr>
          <a:xfrm>
            <a:off x="0" y="0"/>
            <a:ext cx="6863553" cy="497908"/>
            <a:chOff x="-9872" y="1"/>
            <a:chExt cx="12201872" cy="885170"/>
          </a:xfrm>
        </p:grpSpPr>
        <p:sp>
          <p:nvSpPr>
            <p:cNvPr id="6" name="Rectangle 5">
              <a:extLst>
                <a:ext uri="{FF2B5EF4-FFF2-40B4-BE49-F238E27FC236}">
                  <a16:creationId xmlns:a16="http://schemas.microsoft.com/office/drawing/2014/main" id="{49D0BF4D-4BCF-4F3A-98C6-8D376591605A}"/>
                </a:ext>
              </a:extLst>
            </p:cNvPr>
            <p:cNvSpPr/>
            <p:nvPr/>
          </p:nvSpPr>
          <p:spPr>
            <a:xfrm>
              <a:off x="-9872" y="1"/>
              <a:ext cx="12201872" cy="88517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13">
                <a:latin typeface="Tahoma" panose="020B0604030504040204" pitchFamily="34" charset="0"/>
                <a:ea typeface="Tahoma" panose="020B0604030504040204" pitchFamily="34" charset="0"/>
                <a:cs typeface="Tahoma" panose="020B0604030504040204" pitchFamily="34" charset="0"/>
              </a:endParaRPr>
            </a:p>
          </p:txBody>
        </p:sp>
        <p:pic>
          <p:nvPicPr>
            <p:cNvPr id="7" name="Picture 6">
              <a:extLst>
                <a:ext uri="{FF2B5EF4-FFF2-40B4-BE49-F238E27FC236}">
                  <a16:creationId xmlns:a16="http://schemas.microsoft.com/office/drawing/2014/main" id="{D36FE799-1B0F-42B7-9009-E34D8EB4EE4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10058578" y="127000"/>
              <a:ext cx="2008925" cy="619975"/>
            </a:xfrm>
            <a:prstGeom prst="rect">
              <a:avLst/>
            </a:prstGeom>
          </p:spPr>
        </p:pic>
        <p:sp>
          <p:nvSpPr>
            <p:cNvPr id="8" name="TextBox 7">
              <a:extLst>
                <a:ext uri="{FF2B5EF4-FFF2-40B4-BE49-F238E27FC236}">
                  <a16:creationId xmlns:a16="http://schemas.microsoft.com/office/drawing/2014/main" id="{3E993BF0-08BA-4BC4-BB06-75622EC7ADC8}"/>
                </a:ext>
              </a:extLst>
            </p:cNvPr>
            <p:cNvSpPr txBox="1"/>
            <p:nvPr/>
          </p:nvSpPr>
          <p:spPr>
            <a:xfrm>
              <a:off x="156274" y="254254"/>
              <a:ext cx="9448969" cy="492720"/>
            </a:xfrm>
            <a:prstGeom prst="rect">
              <a:avLst/>
            </a:prstGeom>
            <a:noFill/>
          </p:spPr>
          <p:txBody>
            <a:bodyPr wrap="square" rtlCol="0">
              <a:noAutofit/>
            </a:bodyPr>
            <a:lstStyle/>
            <a:p>
              <a:r>
                <a:rPr lang="en-GB" sz="1000" b="1" dirty="0">
                  <a:solidFill>
                    <a:schemeClr val="bg1"/>
                  </a:solidFill>
                  <a:latin typeface="Tahoma" panose="020B0604030504040204" pitchFamily="34" charset="0"/>
                  <a:ea typeface="Tahoma" panose="020B0604030504040204" pitchFamily="34" charset="0"/>
                  <a:cs typeface="Tahoma" panose="020B0604030504040204" pitchFamily="34" charset="0"/>
                </a:rPr>
                <a:t>Outstanding</a:t>
              </a:r>
              <a:r>
                <a:rPr lang="en-GB" sz="1000" dirty="0">
                  <a:solidFill>
                    <a:schemeClr val="bg1"/>
                  </a:solidFill>
                  <a:latin typeface="Tahoma" panose="020B0604030504040204" pitchFamily="34" charset="0"/>
                  <a:ea typeface="Tahoma" panose="020B0604030504040204" pitchFamily="34" charset="0"/>
                  <a:cs typeface="Tahoma" panose="020B0604030504040204" pitchFamily="34" charset="0"/>
                </a:rPr>
                <a:t> together, </a:t>
              </a:r>
              <a:r>
                <a:rPr lang="en-GB" sz="1000" b="1" dirty="0">
                  <a:solidFill>
                    <a:schemeClr val="bg1"/>
                  </a:solidFill>
                  <a:latin typeface="Tahoma" panose="020B0604030504040204" pitchFamily="34" charset="0"/>
                  <a:ea typeface="Tahoma" panose="020B0604030504040204" pitchFamily="34" charset="0"/>
                  <a:cs typeface="Tahoma" panose="020B0604030504040204" pitchFamily="34" charset="0"/>
                </a:rPr>
                <a:t>working</a:t>
              </a:r>
              <a:r>
                <a:rPr lang="en-GB" sz="1000" dirty="0">
                  <a:solidFill>
                    <a:schemeClr val="bg1"/>
                  </a:solidFill>
                  <a:latin typeface="Tahoma" panose="020B0604030504040204" pitchFamily="34" charset="0"/>
                  <a:ea typeface="Tahoma" panose="020B0604030504040204" pitchFamily="34" charset="0"/>
                  <a:cs typeface="Tahoma" panose="020B0604030504040204" pitchFamily="34" charset="0"/>
                </a:rPr>
                <a:t> together, </a:t>
              </a:r>
              <a:r>
                <a:rPr lang="en-GB" sz="1000" b="1" dirty="0">
                  <a:solidFill>
                    <a:schemeClr val="bg1"/>
                  </a:solidFill>
                  <a:latin typeface="Tahoma" panose="020B0604030504040204" pitchFamily="34" charset="0"/>
                  <a:ea typeface="Tahoma" panose="020B0604030504040204" pitchFamily="34" charset="0"/>
                  <a:cs typeface="Tahoma" panose="020B0604030504040204" pitchFamily="34" charset="0"/>
                </a:rPr>
                <a:t>learning</a:t>
              </a:r>
              <a:r>
                <a:rPr lang="en-GB" sz="1000" dirty="0">
                  <a:solidFill>
                    <a:schemeClr val="bg1"/>
                  </a:solidFill>
                  <a:latin typeface="Tahoma" panose="020B0604030504040204" pitchFamily="34" charset="0"/>
                  <a:ea typeface="Tahoma" panose="020B0604030504040204" pitchFamily="34" charset="0"/>
                  <a:cs typeface="Tahoma" panose="020B0604030504040204" pitchFamily="34" charset="0"/>
                </a:rPr>
                <a:t> together.</a:t>
              </a:r>
            </a:p>
          </p:txBody>
        </p:sp>
      </p:grpSp>
      <p:sp>
        <p:nvSpPr>
          <p:cNvPr id="9" name="TextBox 8">
            <a:extLst>
              <a:ext uri="{FF2B5EF4-FFF2-40B4-BE49-F238E27FC236}">
                <a16:creationId xmlns:a16="http://schemas.microsoft.com/office/drawing/2014/main" id="{0BB02B5C-D9F6-4E03-8332-4A969B0E1C5C}"/>
              </a:ext>
            </a:extLst>
          </p:cNvPr>
          <p:cNvSpPr txBox="1"/>
          <p:nvPr/>
        </p:nvSpPr>
        <p:spPr>
          <a:xfrm>
            <a:off x="2251391" y="748784"/>
            <a:ext cx="4522202" cy="715581"/>
          </a:xfrm>
          <a:prstGeom prst="rect">
            <a:avLst/>
          </a:prstGeom>
          <a:noFill/>
        </p:spPr>
        <p:txBody>
          <a:bodyPr wrap="square" rtlCol="0">
            <a:spAutoFit/>
          </a:bodyPr>
          <a:lstStyle/>
          <a:p>
            <a:pPr algn="r"/>
            <a:r>
              <a:rPr lang="en-GB" sz="4000" dirty="0">
                <a:solidFill>
                  <a:schemeClr val="bg1"/>
                </a:solidFill>
                <a:latin typeface="Tahoma" panose="020B0604030504040204" pitchFamily="34" charset="0"/>
                <a:ea typeface="Tahoma" panose="020B0604030504040204" pitchFamily="34" charset="0"/>
                <a:cs typeface="Tahoma" panose="020B0604030504040204" pitchFamily="34" charset="0"/>
              </a:rPr>
              <a:t>CAREERS</a:t>
            </a:r>
          </a:p>
        </p:txBody>
      </p:sp>
      <p:grpSp>
        <p:nvGrpSpPr>
          <p:cNvPr id="12" name="Group 11">
            <a:extLst>
              <a:ext uri="{FF2B5EF4-FFF2-40B4-BE49-F238E27FC236}">
                <a16:creationId xmlns:a16="http://schemas.microsoft.com/office/drawing/2014/main" id="{51DB4BA1-A232-4DC1-8FFB-9F54B6A2B0EA}"/>
              </a:ext>
            </a:extLst>
          </p:cNvPr>
          <p:cNvGrpSpPr/>
          <p:nvPr/>
        </p:nvGrpSpPr>
        <p:grpSpPr>
          <a:xfrm>
            <a:off x="0" y="9408092"/>
            <a:ext cx="6858000" cy="497908"/>
            <a:chOff x="0" y="1"/>
            <a:chExt cx="12192000" cy="885170"/>
          </a:xfrm>
        </p:grpSpPr>
        <p:sp>
          <p:nvSpPr>
            <p:cNvPr id="13" name="Rectangle 12">
              <a:extLst>
                <a:ext uri="{FF2B5EF4-FFF2-40B4-BE49-F238E27FC236}">
                  <a16:creationId xmlns:a16="http://schemas.microsoft.com/office/drawing/2014/main" id="{417FF849-E9B8-4CC8-A075-1009A57FB78B}"/>
                </a:ext>
              </a:extLst>
            </p:cNvPr>
            <p:cNvSpPr/>
            <p:nvPr/>
          </p:nvSpPr>
          <p:spPr>
            <a:xfrm>
              <a:off x="0" y="1"/>
              <a:ext cx="12192000" cy="88517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13">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B0CCDA49-D91E-4F7F-9693-7CA8B1B5DEBD}"/>
                </a:ext>
              </a:extLst>
            </p:cNvPr>
            <p:cNvSpPr txBox="1"/>
            <p:nvPr/>
          </p:nvSpPr>
          <p:spPr>
            <a:xfrm>
              <a:off x="240942" y="165290"/>
              <a:ext cx="9462617" cy="595035"/>
            </a:xfrm>
            <a:prstGeom prst="rect">
              <a:avLst/>
            </a:prstGeom>
            <a:noFill/>
          </p:spPr>
          <p:txBody>
            <a:bodyPr wrap="square" rtlCol="0">
              <a:spAutoFit/>
            </a:bodyPr>
            <a:lstStyle/>
            <a:p>
              <a:r>
                <a:rPr lang="en-GB" sz="1575" b="1" dirty="0">
                  <a:solidFill>
                    <a:schemeClr val="bg1"/>
                  </a:solidFill>
                  <a:latin typeface="Tahoma" panose="020B0604030504040204" pitchFamily="34" charset="0"/>
                  <a:ea typeface="Tahoma" panose="020B0604030504040204" pitchFamily="34" charset="0"/>
                  <a:cs typeface="Tahoma" panose="020B0604030504040204" pitchFamily="34" charset="0"/>
                </a:rPr>
                <a:t>CAREERS</a:t>
              </a:r>
              <a:endParaRPr lang="en-GB" sz="1575"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15" name="Picture 2" descr="https://ecclesfield-school.com/images/logos/ecclesfield_white.png">
              <a:extLst>
                <a:ext uri="{FF2B5EF4-FFF2-40B4-BE49-F238E27FC236}">
                  <a16:creationId xmlns:a16="http://schemas.microsoft.com/office/drawing/2014/main" id="{8D6D65FD-F63E-4B57-BC40-74D18A8B69C3}"/>
                </a:ext>
              </a:extLst>
            </p:cNvPr>
            <p:cNvPicPr>
              <a:picLocks noChangeAspect="1" noChangeArrowheads="1"/>
            </p:cNvPicPr>
            <p:nvPr/>
          </p:nvPicPr>
          <p:blipFill>
            <a:blip r:embed="rId4" cstate="hqprint">
              <a:extLst>
                <a:ext uri="{28A0092B-C50C-407E-A947-70E740481C1C}">
                  <a14:useLocalDpi xmlns:a14="http://schemas.microsoft.com/office/drawing/2010/main" val="0"/>
                </a:ext>
              </a:extLst>
            </a:blip>
            <a:srcRect/>
            <a:stretch>
              <a:fillRect/>
            </a:stretch>
          </p:blipFill>
          <p:spPr bwMode="auto">
            <a:xfrm>
              <a:off x="10491009" y="127000"/>
              <a:ext cx="1366598" cy="628635"/>
            </a:xfrm>
            <a:prstGeom prst="rect">
              <a:avLst/>
            </a:prstGeom>
            <a:noFill/>
            <a:extLst>
              <a:ext uri="{909E8E84-426E-40DD-AFC4-6F175D3DCCD1}">
                <a14:hiddenFill xmlns:a14="http://schemas.microsoft.com/office/drawing/2010/main">
                  <a:solidFill>
                    <a:srgbClr val="FFFFFF"/>
                  </a:solidFill>
                </a14:hiddenFill>
              </a:ext>
            </a:extLst>
          </p:spPr>
        </p:pic>
      </p:grpSp>
      <p:sp>
        <p:nvSpPr>
          <p:cNvPr id="16" name="Rectangle 15"/>
          <p:cNvSpPr/>
          <p:nvPr/>
        </p:nvSpPr>
        <p:spPr>
          <a:xfrm>
            <a:off x="188747" y="1890763"/>
            <a:ext cx="6481157" cy="7233006"/>
          </a:xfrm>
          <a:prstGeom prst="rect">
            <a:avLst/>
          </a:prstGeom>
        </p:spPr>
        <p:txBody>
          <a:bodyPr wrap="square" lIns="91440" tIns="45720" rIns="91440" bIns="45720" anchor="t">
            <a:spAutoFit/>
          </a:bodyPr>
          <a:lstStyle/>
          <a:p>
            <a:pPr algn="ctr" fontAlgn="base"/>
            <a:r>
              <a:rPr lang="en-US" sz="2000" b="1" dirty="0">
                <a:solidFill>
                  <a:srgbClr val="000000"/>
                </a:solidFill>
                <a:latin typeface="Tahoma"/>
                <a:ea typeface="Tahoma"/>
                <a:cs typeface="Tahoma"/>
              </a:rPr>
              <a:t>Careers Provider Access Statement </a:t>
            </a:r>
          </a:p>
          <a:p>
            <a:pPr algn="ctr" fontAlgn="base"/>
            <a:r>
              <a:rPr lang="en-US" sz="2000" b="1" dirty="0">
                <a:solidFill>
                  <a:srgbClr val="000000"/>
                </a:solidFill>
                <a:latin typeface="Tahoma"/>
                <a:ea typeface="Tahoma"/>
                <a:cs typeface="Tahoma"/>
              </a:rPr>
              <a:t>(‘Baker Clause’)  September 2025</a:t>
            </a:r>
            <a:endPar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just" fontAlgn="base"/>
            <a:endPar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just" fontAlgn="base">
              <a:lnSpc>
                <a:spcPct val="150000"/>
              </a:lnSpc>
            </a:pPr>
            <a:r>
              <a:rPr lang="en-US" sz="1200" dirty="0">
                <a:solidFill>
                  <a:srgbClr val="000000"/>
                </a:solidFill>
                <a:latin typeface="Tahoma"/>
                <a:ea typeface="Tahoma"/>
                <a:cs typeface="Tahoma"/>
              </a:rPr>
              <a:t>Ecclesfield School students, in years 7 through to 11, are entitled to the careers provision:</a:t>
            </a:r>
          </a:p>
          <a:p>
            <a:pPr algn="just" fontAlgn="base">
              <a:lnSpc>
                <a:spcPct val="150000"/>
              </a:lnSpc>
            </a:pPr>
            <a:endPar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171450" indent="-171450" algn="just" fontAlgn="base">
              <a:lnSpc>
                <a:spcPct val="150000"/>
              </a:lnSpc>
              <a:buFont typeface="Wingdings" panose="05000000000000000000" pitchFamily="2" charset="2"/>
              <a:buChar char="§"/>
            </a:pPr>
            <a:r>
              <a:rPr lang="en-US" sz="1200" dirty="0">
                <a:solidFill>
                  <a:srgbClr val="000000"/>
                </a:solidFill>
                <a:latin typeface="Tahoma"/>
                <a:ea typeface="Tahoma"/>
                <a:cs typeface="Tahoma"/>
              </a:rPr>
              <a:t>to find out about technical education qualifications and apprenticeships opportunities as part of a careers </a:t>
            </a:r>
            <a:r>
              <a:rPr lang="en-GB" sz="1200" dirty="0">
                <a:solidFill>
                  <a:srgbClr val="000000"/>
                </a:solidFill>
                <a:latin typeface="Tahoma"/>
                <a:ea typeface="Tahoma"/>
                <a:cs typeface="Tahoma"/>
              </a:rPr>
              <a:t>programme,</a:t>
            </a:r>
            <a:r>
              <a:rPr lang="en-US" sz="1200" dirty="0">
                <a:solidFill>
                  <a:srgbClr val="000000"/>
                </a:solidFill>
                <a:latin typeface="Tahoma"/>
                <a:ea typeface="Tahoma"/>
                <a:cs typeface="Tahoma"/>
              </a:rPr>
              <a:t> which provides information on the full range of education and training options available at each transition point</a:t>
            </a:r>
            <a:endPar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171450" indent="-171450" algn="just" fontAlgn="base">
              <a:lnSpc>
                <a:spcPct val="150000"/>
              </a:lnSpc>
              <a:buFont typeface="Wingdings" panose="05000000000000000000" pitchFamily="2" charset="2"/>
              <a:buChar char="§"/>
            </a:pPr>
            <a:r>
              <a:rPr lang="en-US" sz="1200" dirty="0">
                <a:solidFill>
                  <a:srgbClr val="000000"/>
                </a:solidFill>
                <a:latin typeface="Tahoma"/>
                <a:ea typeface="Tahoma"/>
                <a:cs typeface="Tahoma"/>
              </a:rPr>
              <a:t>to hear from a range of local providers about the opportunities they offer, including technical education and apprenticeships – through pathways evenings, assemblies, group discussions, and taster events </a:t>
            </a:r>
            <a:endPar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171450" indent="-171450" algn="just" fontAlgn="base">
              <a:lnSpc>
                <a:spcPct val="150000"/>
              </a:lnSpc>
              <a:buFont typeface="Wingdings" panose="05000000000000000000" pitchFamily="2" charset="2"/>
              <a:buChar char="§"/>
            </a:pPr>
            <a:r>
              <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rPr>
              <a:t>to understand how to make applications for the full range of academic and technical courses. </a:t>
            </a:r>
          </a:p>
          <a:p>
            <a:pPr algn="just" fontAlgn="base">
              <a:lnSpc>
                <a:spcPct val="150000"/>
              </a:lnSpc>
            </a:pPr>
            <a:endPar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fontAlgn="base">
              <a:lnSpc>
                <a:spcPct val="150000"/>
              </a:lnSpc>
            </a:pPr>
            <a:r>
              <a:rPr lang="en-US" sz="2000" dirty="0">
                <a:solidFill>
                  <a:srgbClr val="C00000"/>
                </a:solidFill>
                <a:latin typeface="Tahoma" panose="020B0604030504040204" pitchFamily="34" charset="0"/>
                <a:ea typeface="Tahoma" panose="020B0604030504040204" pitchFamily="34" charset="0"/>
                <a:cs typeface="Tahoma" panose="020B0604030504040204" pitchFamily="34" charset="0"/>
              </a:rPr>
              <a:t>Management of provider access: Request Procedure </a:t>
            </a:r>
          </a:p>
          <a:p>
            <a:pPr fontAlgn="base">
              <a:lnSpc>
                <a:spcPct val="150000"/>
              </a:lnSpc>
            </a:pPr>
            <a:r>
              <a:rPr lang="en-US" sz="1200" dirty="0">
                <a:solidFill>
                  <a:srgbClr val="000000"/>
                </a:solidFill>
                <a:latin typeface="Tahoma"/>
                <a:ea typeface="Tahoma"/>
                <a:cs typeface="Tahoma"/>
              </a:rPr>
              <a:t>The SLT Lead for Careers at Ecclesfield School, is Stephanie McCoy (Assistant Headteacher). Providers wishing to request access should contact:</a:t>
            </a:r>
          </a:p>
          <a:p>
            <a:pPr marL="171450" indent="-171450" algn="just">
              <a:lnSpc>
                <a:spcPct val="150000"/>
              </a:lnSpc>
              <a:buFont typeface="Arial,Sans-Serif"/>
              <a:buChar char="•"/>
            </a:pPr>
            <a:r>
              <a:rPr lang="en-US" sz="1200" dirty="0">
                <a:solidFill>
                  <a:srgbClr val="000000"/>
                </a:solidFill>
                <a:latin typeface="Tahoma"/>
                <a:ea typeface="Tahoma"/>
                <a:cs typeface="Tahoma"/>
              </a:rPr>
              <a:t>Careers Leader, Lorraine Buckley </a:t>
            </a:r>
            <a:r>
              <a:rPr lang="en-US" sz="1200" dirty="0">
                <a:solidFill>
                  <a:srgbClr val="000000"/>
                </a:solidFill>
                <a:latin typeface="Tahoma"/>
                <a:ea typeface="Tahoma"/>
                <a:cs typeface="Tahoma"/>
                <a:hlinkClick r:id="rId5"/>
              </a:rPr>
              <a:t>lbuckley@ecclesfield-mlt.co.uk</a:t>
            </a:r>
            <a:r>
              <a:rPr lang="en-US" sz="1200" dirty="0">
                <a:solidFill>
                  <a:srgbClr val="000000"/>
                </a:solidFill>
                <a:latin typeface="Tahoma"/>
                <a:ea typeface="Tahoma"/>
                <a:cs typeface="Tahoma"/>
              </a:rPr>
              <a:t> 0114 246 1156 ext. 1150 </a:t>
            </a:r>
            <a:endParaRPr lang="en-US" sz="1200" dirty="0">
              <a:latin typeface="Tahoma"/>
              <a:ea typeface="Tahoma"/>
              <a:cs typeface="Tahoma"/>
            </a:endParaRPr>
          </a:p>
          <a:p>
            <a:pPr marL="171450" indent="-171450">
              <a:lnSpc>
                <a:spcPct val="150000"/>
              </a:lnSpc>
              <a:buFont typeface="Arial,Sans-Serif"/>
              <a:buChar char="•"/>
            </a:pPr>
            <a:r>
              <a:rPr lang="en-US" sz="1200" dirty="0">
                <a:solidFill>
                  <a:srgbClr val="000000"/>
                </a:solidFill>
                <a:latin typeface="Tahoma"/>
                <a:ea typeface="Tahoma"/>
                <a:cs typeface="Tahoma"/>
              </a:rPr>
              <a:t>Careers Adviser, Lesley Cassell </a:t>
            </a:r>
            <a:r>
              <a:rPr lang="en-US" sz="1200" dirty="0">
                <a:solidFill>
                  <a:srgbClr val="000000"/>
                </a:solidFill>
                <a:latin typeface="Tahoma"/>
                <a:ea typeface="Tahoma"/>
                <a:cs typeface="Tahoma"/>
                <a:hlinkClick r:id="rId6"/>
              </a:rPr>
              <a:t>careers@ecclesfield-mlt.co.uk</a:t>
            </a:r>
            <a:r>
              <a:rPr lang="en-US" sz="1200" dirty="0">
                <a:solidFill>
                  <a:srgbClr val="0070C0"/>
                </a:solidFill>
                <a:latin typeface="Tahoma"/>
                <a:ea typeface="Tahoma"/>
                <a:cs typeface="Tahoma"/>
              </a:rPr>
              <a:t>  </a:t>
            </a:r>
            <a:r>
              <a:rPr lang="en-US" sz="1200" dirty="0">
                <a:solidFill>
                  <a:srgbClr val="000000"/>
                </a:solidFill>
                <a:latin typeface="Tahoma"/>
                <a:ea typeface="Tahoma"/>
                <a:cs typeface="Tahoma"/>
              </a:rPr>
              <a:t>0114 246 1156 </a:t>
            </a:r>
            <a:endParaRPr lang="en-US" dirty="0"/>
          </a:p>
          <a:p>
            <a:pPr algn="just" fontAlgn="base">
              <a:lnSpc>
                <a:spcPct val="150000"/>
              </a:lnSpc>
            </a:pPr>
            <a:endParaRPr lang="en-US" sz="2000" dirty="0">
              <a:solidFill>
                <a:srgbClr val="C00000"/>
              </a:solidFill>
              <a:latin typeface="Tahoma"/>
              <a:ea typeface="Tahoma"/>
              <a:cs typeface="Tahoma"/>
            </a:endParaRPr>
          </a:p>
          <a:p>
            <a:pPr algn="just">
              <a:lnSpc>
                <a:spcPct val="150000"/>
              </a:lnSpc>
            </a:pPr>
            <a:r>
              <a:rPr lang="en-US" sz="2000" dirty="0">
                <a:solidFill>
                  <a:srgbClr val="C00000"/>
                </a:solidFill>
                <a:latin typeface="Tahoma"/>
                <a:ea typeface="Tahoma"/>
                <a:cs typeface="Tahoma"/>
              </a:rPr>
              <a:t>Safeguarding</a:t>
            </a:r>
            <a:endParaRPr lang="en-US" dirty="0"/>
          </a:p>
          <a:p>
            <a:pPr fontAlgn="base">
              <a:lnSpc>
                <a:spcPct val="150000"/>
              </a:lnSpc>
            </a:pPr>
            <a:r>
              <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rPr>
              <a:t>The school policy on safeguarding sets out the school’s approach to allowing providers into school as visitors to talk to our students: </a:t>
            </a:r>
          </a:p>
          <a:p>
            <a:pPr fontAlgn="base">
              <a:lnSpc>
                <a:spcPct val="150000"/>
              </a:lnSpc>
            </a:pPr>
            <a:r>
              <a:rPr lang="en-US" sz="1200" dirty="0">
                <a:hlinkClick r:id="rId7"/>
              </a:rPr>
              <a:t>Policies : Statutory Information : Ecclesfield School (ecclesfield-school.com)</a:t>
            </a:r>
            <a:endPar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64357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47DA737-2D84-440E-A73B-C5A60AA72C37}"/>
              </a:ext>
            </a:extLst>
          </p:cNvPr>
          <p:cNvSpPr/>
          <p:nvPr/>
        </p:nvSpPr>
        <p:spPr>
          <a:xfrm>
            <a:off x="0" y="491610"/>
            <a:ext cx="6858000" cy="114827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t>
            </a:r>
          </a:p>
        </p:txBody>
      </p:sp>
      <p:pic>
        <p:nvPicPr>
          <p:cNvPr id="4" name="Picture 2" descr="https://ecclesfield-school.com/images/logos/ecclesfield_white.png">
            <a:extLst>
              <a:ext uri="{FF2B5EF4-FFF2-40B4-BE49-F238E27FC236}">
                <a16:creationId xmlns:a16="http://schemas.microsoft.com/office/drawing/2014/main" id="{D02AFAF1-BECC-4F5E-945D-B0785AC6E0CC}"/>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87325" y="640925"/>
            <a:ext cx="1656077" cy="761795"/>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4">
            <a:extLst>
              <a:ext uri="{FF2B5EF4-FFF2-40B4-BE49-F238E27FC236}">
                <a16:creationId xmlns:a16="http://schemas.microsoft.com/office/drawing/2014/main" id="{8CA4A6D2-D398-4C3E-A1F5-987844B45C7D}"/>
              </a:ext>
            </a:extLst>
          </p:cNvPr>
          <p:cNvGrpSpPr/>
          <p:nvPr/>
        </p:nvGrpSpPr>
        <p:grpSpPr>
          <a:xfrm>
            <a:off x="0" y="0"/>
            <a:ext cx="6863553" cy="497908"/>
            <a:chOff x="-9872" y="1"/>
            <a:chExt cx="12201872" cy="885170"/>
          </a:xfrm>
        </p:grpSpPr>
        <p:sp>
          <p:nvSpPr>
            <p:cNvPr id="6" name="Rectangle 5">
              <a:extLst>
                <a:ext uri="{FF2B5EF4-FFF2-40B4-BE49-F238E27FC236}">
                  <a16:creationId xmlns:a16="http://schemas.microsoft.com/office/drawing/2014/main" id="{49D0BF4D-4BCF-4F3A-98C6-8D376591605A}"/>
                </a:ext>
              </a:extLst>
            </p:cNvPr>
            <p:cNvSpPr/>
            <p:nvPr/>
          </p:nvSpPr>
          <p:spPr>
            <a:xfrm>
              <a:off x="-9872" y="1"/>
              <a:ext cx="12201872" cy="88517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13">
                <a:latin typeface="Tahoma" panose="020B0604030504040204" pitchFamily="34" charset="0"/>
                <a:ea typeface="Tahoma" panose="020B0604030504040204" pitchFamily="34" charset="0"/>
                <a:cs typeface="Tahoma" panose="020B0604030504040204" pitchFamily="34" charset="0"/>
              </a:endParaRPr>
            </a:p>
          </p:txBody>
        </p:sp>
        <p:pic>
          <p:nvPicPr>
            <p:cNvPr id="7" name="Picture 6">
              <a:extLst>
                <a:ext uri="{FF2B5EF4-FFF2-40B4-BE49-F238E27FC236}">
                  <a16:creationId xmlns:a16="http://schemas.microsoft.com/office/drawing/2014/main" id="{D36FE799-1B0F-42B7-9009-E34D8EB4EE4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10058578" y="127000"/>
              <a:ext cx="2008925" cy="619975"/>
            </a:xfrm>
            <a:prstGeom prst="rect">
              <a:avLst/>
            </a:prstGeom>
          </p:spPr>
        </p:pic>
        <p:sp>
          <p:nvSpPr>
            <p:cNvPr id="8" name="TextBox 7">
              <a:extLst>
                <a:ext uri="{FF2B5EF4-FFF2-40B4-BE49-F238E27FC236}">
                  <a16:creationId xmlns:a16="http://schemas.microsoft.com/office/drawing/2014/main" id="{3E993BF0-08BA-4BC4-BB06-75622EC7ADC8}"/>
                </a:ext>
              </a:extLst>
            </p:cNvPr>
            <p:cNvSpPr txBox="1"/>
            <p:nvPr/>
          </p:nvSpPr>
          <p:spPr>
            <a:xfrm>
              <a:off x="156274" y="254254"/>
              <a:ext cx="9448969" cy="492720"/>
            </a:xfrm>
            <a:prstGeom prst="rect">
              <a:avLst/>
            </a:prstGeom>
            <a:noFill/>
          </p:spPr>
          <p:txBody>
            <a:bodyPr wrap="square" rtlCol="0">
              <a:noAutofit/>
            </a:bodyPr>
            <a:lstStyle/>
            <a:p>
              <a:r>
                <a:rPr lang="en-GB" sz="1000" b="1" dirty="0">
                  <a:solidFill>
                    <a:schemeClr val="bg1"/>
                  </a:solidFill>
                  <a:latin typeface="Tahoma" panose="020B0604030504040204" pitchFamily="34" charset="0"/>
                  <a:ea typeface="Tahoma" panose="020B0604030504040204" pitchFamily="34" charset="0"/>
                  <a:cs typeface="Tahoma" panose="020B0604030504040204" pitchFamily="34" charset="0"/>
                </a:rPr>
                <a:t>Outstanding</a:t>
              </a:r>
              <a:r>
                <a:rPr lang="en-GB" sz="1000" dirty="0">
                  <a:solidFill>
                    <a:schemeClr val="bg1"/>
                  </a:solidFill>
                  <a:latin typeface="Tahoma" panose="020B0604030504040204" pitchFamily="34" charset="0"/>
                  <a:ea typeface="Tahoma" panose="020B0604030504040204" pitchFamily="34" charset="0"/>
                  <a:cs typeface="Tahoma" panose="020B0604030504040204" pitchFamily="34" charset="0"/>
                </a:rPr>
                <a:t> together, </a:t>
              </a:r>
              <a:r>
                <a:rPr lang="en-GB" sz="1000" b="1" dirty="0">
                  <a:solidFill>
                    <a:schemeClr val="bg1"/>
                  </a:solidFill>
                  <a:latin typeface="Tahoma" panose="020B0604030504040204" pitchFamily="34" charset="0"/>
                  <a:ea typeface="Tahoma" panose="020B0604030504040204" pitchFamily="34" charset="0"/>
                  <a:cs typeface="Tahoma" panose="020B0604030504040204" pitchFamily="34" charset="0"/>
                </a:rPr>
                <a:t>working</a:t>
              </a:r>
              <a:r>
                <a:rPr lang="en-GB" sz="1000" dirty="0">
                  <a:solidFill>
                    <a:schemeClr val="bg1"/>
                  </a:solidFill>
                  <a:latin typeface="Tahoma" panose="020B0604030504040204" pitchFamily="34" charset="0"/>
                  <a:ea typeface="Tahoma" panose="020B0604030504040204" pitchFamily="34" charset="0"/>
                  <a:cs typeface="Tahoma" panose="020B0604030504040204" pitchFamily="34" charset="0"/>
                </a:rPr>
                <a:t> together, </a:t>
              </a:r>
              <a:r>
                <a:rPr lang="en-GB" sz="1000" b="1" dirty="0">
                  <a:solidFill>
                    <a:schemeClr val="bg1"/>
                  </a:solidFill>
                  <a:latin typeface="Tahoma" panose="020B0604030504040204" pitchFamily="34" charset="0"/>
                  <a:ea typeface="Tahoma" panose="020B0604030504040204" pitchFamily="34" charset="0"/>
                  <a:cs typeface="Tahoma" panose="020B0604030504040204" pitchFamily="34" charset="0"/>
                </a:rPr>
                <a:t>learning</a:t>
              </a:r>
              <a:r>
                <a:rPr lang="en-GB" sz="1000" dirty="0">
                  <a:solidFill>
                    <a:schemeClr val="bg1"/>
                  </a:solidFill>
                  <a:latin typeface="Tahoma" panose="020B0604030504040204" pitchFamily="34" charset="0"/>
                  <a:ea typeface="Tahoma" panose="020B0604030504040204" pitchFamily="34" charset="0"/>
                  <a:cs typeface="Tahoma" panose="020B0604030504040204" pitchFamily="34" charset="0"/>
                </a:rPr>
                <a:t> together.</a:t>
              </a:r>
            </a:p>
          </p:txBody>
        </p:sp>
      </p:grpSp>
      <p:sp>
        <p:nvSpPr>
          <p:cNvPr id="9" name="TextBox 8">
            <a:extLst>
              <a:ext uri="{FF2B5EF4-FFF2-40B4-BE49-F238E27FC236}">
                <a16:creationId xmlns:a16="http://schemas.microsoft.com/office/drawing/2014/main" id="{0BB02B5C-D9F6-4E03-8332-4A969B0E1C5C}"/>
              </a:ext>
            </a:extLst>
          </p:cNvPr>
          <p:cNvSpPr txBox="1"/>
          <p:nvPr/>
        </p:nvSpPr>
        <p:spPr>
          <a:xfrm>
            <a:off x="2251391" y="748784"/>
            <a:ext cx="4522202" cy="715581"/>
          </a:xfrm>
          <a:prstGeom prst="rect">
            <a:avLst/>
          </a:prstGeom>
          <a:noFill/>
        </p:spPr>
        <p:txBody>
          <a:bodyPr wrap="square" rtlCol="0">
            <a:spAutoFit/>
          </a:bodyPr>
          <a:lstStyle/>
          <a:p>
            <a:pPr algn="r"/>
            <a:r>
              <a:rPr lang="en-GB" sz="4000" dirty="0">
                <a:solidFill>
                  <a:schemeClr val="bg1"/>
                </a:solidFill>
                <a:latin typeface="Tahoma" panose="020B0604030504040204" pitchFamily="34" charset="0"/>
                <a:ea typeface="Tahoma" panose="020B0604030504040204" pitchFamily="34" charset="0"/>
                <a:cs typeface="Tahoma" panose="020B0604030504040204" pitchFamily="34" charset="0"/>
              </a:rPr>
              <a:t>CAREERS</a:t>
            </a:r>
          </a:p>
        </p:txBody>
      </p:sp>
      <p:grpSp>
        <p:nvGrpSpPr>
          <p:cNvPr id="12" name="Group 11">
            <a:extLst>
              <a:ext uri="{FF2B5EF4-FFF2-40B4-BE49-F238E27FC236}">
                <a16:creationId xmlns:a16="http://schemas.microsoft.com/office/drawing/2014/main" id="{51DB4BA1-A232-4DC1-8FFB-9F54B6A2B0EA}"/>
              </a:ext>
            </a:extLst>
          </p:cNvPr>
          <p:cNvGrpSpPr/>
          <p:nvPr/>
        </p:nvGrpSpPr>
        <p:grpSpPr>
          <a:xfrm>
            <a:off x="0" y="9408092"/>
            <a:ext cx="6858000" cy="497908"/>
            <a:chOff x="0" y="1"/>
            <a:chExt cx="12192000" cy="885170"/>
          </a:xfrm>
        </p:grpSpPr>
        <p:sp>
          <p:nvSpPr>
            <p:cNvPr id="13" name="Rectangle 12">
              <a:extLst>
                <a:ext uri="{FF2B5EF4-FFF2-40B4-BE49-F238E27FC236}">
                  <a16:creationId xmlns:a16="http://schemas.microsoft.com/office/drawing/2014/main" id="{417FF849-E9B8-4CC8-A075-1009A57FB78B}"/>
                </a:ext>
              </a:extLst>
            </p:cNvPr>
            <p:cNvSpPr/>
            <p:nvPr/>
          </p:nvSpPr>
          <p:spPr>
            <a:xfrm>
              <a:off x="0" y="1"/>
              <a:ext cx="12192000" cy="88517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13">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B0CCDA49-D91E-4F7F-9693-7CA8B1B5DEBD}"/>
                </a:ext>
              </a:extLst>
            </p:cNvPr>
            <p:cNvSpPr txBox="1"/>
            <p:nvPr/>
          </p:nvSpPr>
          <p:spPr>
            <a:xfrm>
              <a:off x="240942" y="165290"/>
              <a:ext cx="9462617" cy="595035"/>
            </a:xfrm>
            <a:prstGeom prst="rect">
              <a:avLst/>
            </a:prstGeom>
            <a:noFill/>
          </p:spPr>
          <p:txBody>
            <a:bodyPr wrap="square" rtlCol="0">
              <a:spAutoFit/>
            </a:bodyPr>
            <a:lstStyle/>
            <a:p>
              <a:r>
                <a:rPr lang="en-GB" sz="1575" b="1" dirty="0">
                  <a:solidFill>
                    <a:schemeClr val="bg1"/>
                  </a:solidFill>
                  <a:latin typeface="Tahoma" panose="020B0604030504040204" pitchFamily="34" charset="0"/>
                  <a:ea typeface="Tahoma" panose="020B0604030504040204" pitchFamily="34" charset="0"/>
                  <a:cs typeface="Tahoma" panose="020B0604030504040204" pitchFamily="34" charset="0"/>
                </a:rPr>
                <a:t>CAREERS</a:t>
              </a:r>
              <a:endParaRPr lang="en-GB" sz="1575"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15" name="Picture 2" descr="https://ecclesfield-school.com/images/logos/ecclesfield_white.png">
              <a:extLst>
                <a:ext uri="{FF2B5EF4-FFF2-40B4-BE49-F238E27FC236}">
                  <a16:creationId xmlns:a16="http://schemas.microsoft.com/office/drawing/2014/main" id="{8D6D65FD-F63E-4B57-BC40-74D18A8B69C3}"/>
                </a:ext>
              </a:extLst>
            </p:cNvPr>
            <p:cNvPicPr>
              <a:picLocks noChangeAspect="1" noChangeArrowheads="1"/>
            </p:cNvPicPr>
            <p:nvPr/>
          </p:nvPicPr>
          <p:blipFill>
            <a:blip r:embed="rId4" cstate="hqprint">
              <a:extLst>
                <a:ext uri="{28A0092B-C50C-407E-A947-70E740481C1C}">
                  <a14:useLocalDpi xmlns:a14="http://schemas.microsoft.com/office/drawing/2010/main" val="0"/>
                </a:ext>
              </a:extLst>
            </a:blip>
            <a:srcRect/>
            <a:stretch>
              <a:fillRect/>
            </a:stretch>
          </p:blipFill>
          <p:spPr bwMode="auto">
            <a:xfrm>
              <a:off x="10491009" y="127000"/>
              <a:ext cx="1366598" cy="628635"/>
            </a:xfrm>
            <a:prstGeom prst="rect">
              <a:avLst/>
            </a:prstGeom>
            <a:noFill/>
            <a:extLst>
              <a:ext uri="{909E8E84-426E-40DD-AFC4-6F175D3DCCD1}">
                <a14:hiddenFill xmlns:a14="http://schemas.microsoft.com/office/drawing/2010/main">
                  <a:solidFill>
                    <a:srgbClr val="FFFFFF"/>
                  </a:solidFill>
                </a14:hiddenFill>
              </a:ext>
            </a:extLst>
          </p:spPr>
        </p:pic>
      </p:grpSp>
      <p:sp>
        <p:nvSpPr>
          <p:cNvPr id="16" name="Rectangle 15"/>
          <p:cNvSpPr/>
          <p:nvPr/>
        </p:nvSpPr>
        <p:spPr>
          <a:xfrm>
            <a:off x="199011" y="1760856"/>
            <a:ext cx="6500799" cy="6979668"/>
          </a:xfrm>
          <a:prstGeom prst="rect">
            <a:avLst/>
          </a:prstGeom>
        </p:spPr>
        <p:txBody>
          <a:bodyPr wrap="square" lIns="91440" tIns="45720" rIns="91440" bIns="45720" anchor="t">
            <a:spAutoFit/>
          </a:bodyPr>
          <a:lstStyle/>
          <a:p>
            <a:pPr algn="ctr" fontAlgn="base"/>
            <a:r>
              <a:rPr lang="en-US" sz="2000" b="1" dirty="0">
                <a:solidFill>
                  <a:srgbClr val="000000"/>
                </a:solidFill>
                <a:latin typeface="Tahoma"/>
                <a:ea typeface="Tahoma"/>
                <a:cs typeface="Tahoma"/>
              </a:rPr>
              <a:t>Careers Provider Access Statement </a:t>
            </a:r>
          </a:p>
          <a:p>
            <a:pPr algn="ctr" fontAlgn="base"/>
            <a:r>
              <a:rPr lang="en-US" sz="2000" b="1" dirty="0">
                <a:solidFill>
                  <a:srgbClr val="000000"/>
                </a:solidFill>
                <a:latin typeface="Tahoma"/>
                <a:ea typeface="Tahoma"/>
                <a:cs typeface="Tahoma"/>
              </a:rPr>
              <a:t>(‘Baker Clause’)  September 2025</a:t>
            </a:r>
            <a:endPar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just" fontAlgn="base"/>
            <a:r>
              <a:rPr lang="en-US" sz="800" dirty="0">
                <a:solidFill>
                  <a:srgbClr val="000000"/>
                </a:solidFill>
                <a:latin typeface="Tahoma" panose="020B0604030504040204" pitchFamily="34" charset="0"/>
                <a:ea typeface="Tahoma" panose="020B0604030504040204" pitchFamily="34" charset="0"/>
                <a:cs typeface="Tahoma" panose="020B0604030504040204" pitchFamily="34" charset="0"/>
              </a:rPr>
              <a:t>  </a:t>
            </a:r>
          </a:p>
          <a:p>
            <a:pPr algn="just" fontAlgn="base">
              <a:lnSpc>
                <a:spcPct val="150000"/>
              </a:lnSpc>
            </a:pPr>
            <a:r>
              <a:rPr lang="en-US" sz="2000" dirty="0">
                <a:solidFill>
                  <a:srgbClr val="C00000"/>
                </a:solidFill>
                <a:latin typeface="Tahoma" panose="020B0604030504040204" pitchFamily="34" charset="0"/>
                <a:ea typeface="Tahoma" panose="020B0604030504040204" pitchFamily="34" charset="0"/>
                <a:cs typeface="Tahoma" panose="020B0604030504040204" pitchFamily="34" charset="0"/>
              </a:rPr>
              <a:t>Opportunities for access </a:t>
            </a:r>
          </a:p>
          <a:p>
            <a:pPr algn="just" fontAlgn="base">
              <a:lnSpc>
                <a:spcPct val="150000"/>
              </a:lnSpc>
            </a:pPr>
            <a:r>
              <a:rPr lang="en-US" sz="1200" dirty="0">
                <a:solidFill>
                  <a:srgbClr val="000000"/>
                </a:solidFill>
                <a:latin typeface="Tahoma"/>
                <a:ea typeface="Tahoma"/>
                <a:cs typeface="Tahoma"/>
              </a:rPr>
              <a:t>A number of events, integrated into the school careers </a:t>
            </a:r>
            <a:r>
              <a:rPr lang="en-GB" sz="1200" dirty="0">
                <a:solidFill>
                  <a:srgbClr val="000000"/>
                </a:solidFill>
                <a:latin typeface="Tahoma"/>
                <a:ea typeface="Tahoma"/>
                <a:cs typeface="Tahoma"/>
              </a:rPr>
              <a:t>programme</a:t>
            </a:r>
            <a:r>
              <a:rPr lang="en-US" sz="1200" dirty="0">
                <a:solidFill>
                  <a:srgbClr val="000000"/>
                </a:solidFill>
                <a:latin typeface="Tahoma"/>
                <a:ea typeface="Tahoma"/>
                <a:cs typeface="Tahoma"/>
              </a:rPr>
              <a:t>, will offer providers an opportunity to speak to students and/or their parents / carers. Providers wishing to identify the most suitable opportunity should contact:</a:t>
            </a:r>
          </a:p>
          <a:p>
            <a:pPr marL="171450" indent="-171450" algn="just">
              <a:lnSpc>
                <a:spcPct val="150000"/>
              </a:lnSpc>
              <a:buFont typeface="Arial"/>
              <a:buChar char="•"/>
            </a:pPr>
            <a:r>
              <a:rPr lang="en-US" sz="1200" dirty="0">
                <a:solidFill>
                  <a:srgbClr val="000000"/>
                </a:solidFill>
                <a:latin typeface="Tahoma"/>
                <a:ea typeface="Tahoma"/>
                <a:cs typeface="Tahoma"/>
              </a:rPr>
              <a:t>Careers Leader, Lorraine Buckley </a:t>
            </a:r>
            <a:r>
              <a:rPr lang="en-US" sz="1200" dirty="0">
                <a:solidFill>
                  <a:srgbClr val="000000"/>
                </a:solidFill>
                <a:latin typeface="Tahoma"/>
                <a:ea typeface="Tahoma"/>
                <a:cs typeface="Tahoma"/>
                <a:hlinkClick r:id="rId5"/>
              </a:rPr>
              <a:t>lbuckley@ecclesfield-mlt.co.uk</a:t>
            </a:r>
            <a:r>
              <a:rPr lang="en-US" sz="1200" dirty="0">
                <a:solidFill>
                  <a:srgbClr val="000000"/>
                </a:solidFill>
                <a:latin typeface="Tahoma"/>
                <a:ea typeface="Tahoma"/>
                <a:cs typeface="Tahoma"/>
              </a:rPr>
              <a:t> 0114 246 1156 ext. 1150 </a:t>
            </a:r>
            <a:endParaRPr lang="en-US" dirty="0">
              <a:cs typeface="Calibri" panose="020F0502020204030204"/>
            </a:endParaRPr>
          </a:p>
          <a:p>
            <a:pPr marL="171450" indent="-171450" fontAlgn="base">
              <a:lnSpc>
                <a:spcPct val="150000"/>
              </a:lnSpc>
              <a:buFont typeface="Arial"/>
              <a:buChar char="•"/>
            </a:pPr>
            <a:r>
              <a:rPr lang="en-US" sz="1200" dirty="0">
                <a:solidFill>
                  <a:srgbClr val="000000"/>
                </a:solidFill>
                <a:latin typeface="Tahoma"/>
                <a:ea typeface="Tahoma"/>
                <a:cs typeface="Tahoma"/>
              </a:rPr>
              <a:t>Careers Adviser, Lesley Cassell </a:t>
            </a:r>
            <a:r>
              <a:rPr lang="en-US" sz="1200" dirty="0">
                <a:solidFill>
                  <a:srgbClr val="000000"/>
                </a:solidFill>
                <a:latin typeface="Tahoma"/>
                <a:ea typeface="Tahoma"/>
                <a:cs typeface="Tahoma"/>
                <a:hlinkClick r:id="rId6"/>
              </a:rPr>
              <a:t>careers@ecclesfield-mlt.co.uk</a:t>
            </a:r>
            <a:r>
              <a:rPr lang="en-US" sz="1200" dirty="0">
                <a:solidFill>
                  <a:srgbClr val="0070C0"/>
                </a:solidFill>
                <a:latin typeface="Tahoma"/>
                <a:ea typeface="Tahoma"/>
                <a:cs typeface="Tahoma"/>
              </a:rPr>
              <a:t>  </a:t>
            </a:r>
            <a:r>
              <a:rPr lang="en-US" sz="1200" dirty="0">
                <a:solidFill>
                  <a:srgbClr val="000000"/>
                </a:solidFill>
                <a:latin typeface="Tahoma"/>
                <a:ea typeface="Tahoma"/>
                <a:cs typeface="Tahoma"/>
              </a:rPr>
              <a:t>0114 246 1156</a:t>
            </a:r>
            <a:endParaRPr lang="en-US" dirty="0">
              <a:cs typeface="Calibri"/>
            </a:endParaRPr>
          </a:p>
          <a:p>
            <a:pPr fontAlgn="base">
              <a:lnSpc>
                <a:spcPct val="150000"/>
              </a:lnSpc>
            </a:pPr>
            <a:endPar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fontAlgn="base">
              <a:lnSpc>
                <a:spcPct val="150000"/>
              </a:lnSpc>
            </a:pPr>
            <a:r>
              <a:rPr lang="en-US" sz="2000" dirty="0">
                <a:solidFill>
                  <a:srgbClr val="C00000"/>
                </a:solidFill>
                <a:latin typeface="Tahoma" panose="020B0604030504040204" pitchFamily="34" charset="0"/>
                <a:ea typeface="Tahoma" panose="020B0604030504040204" pitchFamily="34" charset="0"/>
                <a:cs typeface="Tahoma" panose="020B0604030504040204" pitchFamily="34" charset="0"/>
              </a:rPr>
              <a:t>Premises and facilities </a:t>
            </a:r>
          </a:p>
          <a:p>
            <a:pPr fontAlgn="base">
              <a:lnSpc>
                <a:spcPct val="150000"/>
              </a:lnSpc>
            </a:pPr>
            <a:r>
              <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rPr>
              <a:t>The school will make the main hall, classrooms, or private meeting rooms available for discussions between the provider and students, as appropriate to the activity. The school will also make available AV and other specialist equipment to support provider presentations where possible; this will be discussed and agreed in advance of the visit.	 </a:t>
            </a:r>
            <a:br>
              <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rPr>
            </a:br>
            <a:endPar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fontAlgn="base">
              <a:lnSpc>
                <a:spcPct val="150000"/>
              </a:lnSpc>
            </a:pPr>
            <a:r>
              <a:rPr lang="en-US" sz="1200" dirty="0">
                <a:solidFill>
                  <a:srgbClr val="000000"/>
                </a:solidFill>
                <a:latin typeface="Tahoma"/>
                <a:ea typeface="Tahoma"/>
                <a:cs typeface="Tahoma"/>
              </a:rPr>
              <a:t>Providers and employers are welcome to leave a copy of their prospectus or other relevant literature in the Careers Department or Careers Section of the School Library, which is managed by the Careers Adviser and Librarian. The Careers Department is available to all students before school, after school, and at lunch time.	 </a:t>
            </a:r>
            <a:br>
              <a:rPr lang="en-US" sz="1200" dirty="0">
                <a:latin typeface="Tahoma" panose="020B0604030504040204" pitchFamily="34" charset="0"/>
                <a:ea typeface="Tahoma" panose="020B0604030504040204" pitchFamily="34" charset="0"/>
                <a:cs typeface="Tahoma" panose="020B0604030504040204" pitchFamily="34" charset="0"/>
              </a:rPr>
            </a:br>
            <a:endPar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just" fontAlgn="base">
              <a:lnSpc>
                <a:spcPct val="150000"/>
              </a:lnSpc>
            </a:pPr>
            <a:r>
              <a:rPr lang="en-US" sz="1200" dirty="0">
                <a:solidFill>
                  <a:srgbClr val="000000"/>
                </a:solidFill>
                <a:latin typeface="Tahoma"/>
                <a:ea typeface="Tahoma"/>
                <a:cs typeface="Tahoma"/>
              </a:rPr>
              <a:t>Approved by: 	Richard Walkden, Headteacher </a:t>
            </a:r>
            <a:endPar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just" fontAlgn="base">
              <a:lnSpc>
                <a:spcPct val="150000"/>
              </a:lnSpc>
            </a:pPr>
            <a:r>
              <a:rPr lang="en-US" sz="1200" dirty="0">
                <a:solidFill>
                  <a:srgbClr val="000000"/>
                </a:solidFill>
                <a:latin typeface="Tahoma"/>
                <a:ea typeface="Tahoma"/>
                <a:cs typeface="Tahoma"/>
              </a:rPr>
              <a:t>Approved date:  September 2025 </a:t>
            </a:r>
            <a:endPar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just" fontAlgn="base">
              <a:lnSpc>
                <a:spcPct val="150000"/>
              </a:lnSpc>
            </a:pPr>
            <a:r>
              <a:rPr lang="en-US" sz="1200" dirty="0">
                <a:solidFill>
                  <a:srgbClr val="000000"/>
                </a:solidFill>
                <a:latin typeface="Tahoma"/>
                <a:ea typeface="Tahoma"/>
                <a:cs typeface="Tahoma"/>
              </a:rPr>
              <a:t>Review date: 	September 2026</a:t>
            </a:r>
            <a:endPar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856576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0d25cf6-73c4-4c49-921f-2e16c1c8119e">
      <Terms xmlns="http://schemas.microsoft.com/office/infopath/2007/PartnerControls"/>
    </lcf76f155ced4ddcb4097134ff3c332f>
    <TaxCatchAll xmlns="c0fe95f0-ad14-4795-9c90-a93bd47414cb" xsi:nil="true"/>
    <SharedWithUsers xmlns="c0fe95f0-ad14-4795-9c90-a93bd47414cb">
      <UserInfo>
        <DisplayName>A Beal (Ecclesfield Staff)</DisplayName>
        <AccountId>31</AccountId>
        <AccountType/>
      </UserInfo>
      <UserInfo>
        <DisplayName>J Revill (Ecclesfield Staff)</DisplayName>
        <AccountId>14</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F8F25E9F219924696C7CA21073EE7B4" ma:contentTypeVersion="16" ma:contentTypeDescription="Create a new document." ma:contentTypeScope="" ma:versionID="b18a8a4c9eff8a82157519fc48350d10">
  <xsd:schema xmlns:xsd="http://www.w3.org/2001/XMLSchema" xmlns:xs="http://www.w3.org/2001/XMLSchema" xmlns:p="http://schemas.microsoft.com/office/2006/metadata/properties" xmlns:ns2="10d25cf6-73c4-4c49-921f-2e16c1c8119e" xmlns:ns3="c0fe95f0-ad14-4795-9c90-a93bd47414cb" targetNamespace="http://schemas.microsoft.com/office/2006/metadata/properties" ma:root="true" ma:fieldsID="25bf4f66d5ab787ac9390500b2cebce4" ns2:_="" ns3:_="">
    <xsd:import namespace="10d25cf6-73c4-4c49-921f-2e16c1c8119e"/>
    <xsd:import namespace="c0fe95f0-ad14-4795-9c90-a93bd47414cb"/>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element ref="ns2:MediaServiceDateTaken" minOccurs="0"/>
                <xsd:element ref="ns3:SharedWithUsers" minOccurs="0"/>
                <xsd:element ref="ns3:SharedWithDetail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d25cf6-73c4-4c49-921f-2e16c1c8119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3b6339fa-3609-4bf1-9110-5bb350ed4864"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0fe95f0-ad14-4795-9c90-a93bd47414cb"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e0bc23c6-01d9-4f52-9cdd-cb428615756e}" ma:internalName="TaxCatchAll" ma:showField="CatchAllData" ma:web="c0fe95f0-ad14-4795-9c90-a93bd47414cb">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8D43AAC-95DF-4347-90A8-464D549081E2}">
  <ds:schemaRefs>
    <ds:schemaRef ds:uri="http://schemas.microsoft.com/office/2006/documentManagement/types"/>
    <ds:schemaRef ds:uri="http://purl.org/dc/dcmitype/"/>
    <ds:schemaRef ds:uri="http://purl.org/dc/terms/"/>
    <ds:schemaRef ds:uri="http://purl.org/dc/elements/1.1/"/>
    <ds:schemaRef ds:uri="c0fe95f0-ad14-4795-9c90-a93bd47414cb"/>
    <ds:schemaRef ds:uri="http://www.w3.org/XML/1998/namespace"/>
    <ds:schemaRef ds:uri="10d25cf6-73c4-4c49-921f-2e16c1c8119e"/>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0A2F5FC5-C44C-486F-87D0-49965890EE47}">
  <ds:schemaRefs>
    <ds:schemaRef ds:uri="http://schemas.microsoft.com/sharepoint/v3/contenttype/forms"/>
  </ds:schemaRefs>
</ds:datastoreItem>
</file>

<file path=customXml/itemProps3.xml><?xml version="1.0" encoding="utf-8"?>
<ds:datastoreItem xmlns:ds="http://schemas.openxmlformats.org/officeDocument/2006/customXml" ds:itemID="{A97A4199-E6E1-49F0-9E82-AFB445FB74B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d25cf6-73c4-4c49-921f-2e16c1c8119e"/>
    <ds:schemaRef ds:uri="c0fe95f0-ad14-4795-9c90-a93bd47414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236</TotalTime>
  <Words>849</Words>
  <Application>Microsoft Office PowerPoint</Application>
  <PresentationFormat>A4 Paper (210x297 mm)</PresentationFormat>
  <Paragraphs>71</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Eliot Damon</dc:creator>
  <cp:lastModifiedBy>S McCoy (Ecclesfield Staff)</cp:lastModifiedBy>
  <cp:revision>298</cp:revision>
  <dcterms:created xsi:type="dcterms:W3CDTF">2022-01-19T22:16:22Z</dcterms:created>
  <dcterms:modified xsi:type="dcterms:W3CDTF">2026-04-23T10:26:30Z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0x0101003F8F25E9F219924696C7CA21073EE7B4</vt:lpwstr>
  </property>
  <property fmtid="{D5CDD505-2E9C-101B-9397-08002B2CF9AE}" pid="3" name="MediaServiceImageTags">
    <vt:lpwstr/>
  </property>
</Properties>
</file>