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"/>
  </p:notesMasterIdLst>
  <p:sldIdLst>
    <p:sldId id="256" r:id="rId2"/>
  </p:sldIdLst>
  <p:sldSz cx="9720263" cy="17640300"/>
  <p:notesSz cx="6889750" cy="10018713"/>
  <p:defaultTextStyle>
    <a:defPPr>
      <a:defRPr lang="en-US"/>
    </a:defPPr>
    <a:lvl1pPr marL="0" algn="l" defTabSz="1094475" rtl="0" eaLnBrk="1" latinLnBrk="0" hangingPunct="1">
      <a:defRPr sz="2155" kern="1200">
        <a:solidFill>
          <a:schemeClr val="tx1"/>
        </a:solidFill>
        <a:latin typeface="+mn-lt"/>
        <a:ea typeface="+mn-ea"/>
        <a:cs typeface="+mn-cs"/>
      </a:defRPr>
    </a:lvl1pPr>
    <a:lvl2pPr marL="547237" algn="l" defTabSz="1094475" rtl="0" eaLnBrk="1" latinLnBrk="0" hangingPunct="1">
      <a:defRPr sz="2155" kern="1200">
        <a:solidFill>
          <a:schemeClr val="tx1"/>
        </a:solidFill>
        <a:latin typeface="+mn-lt"/>
        <a:ea typeface="+mn-ea"/>
        <a:cs typeface="+mn-cs"/>
      </a:defRPr>
    </a:lvl2pPr>
    <a:lvl3pPr marL="1094475" algn="l" defTabSz="1094475" rtl="0" eaLnBrk="1" latinLnBrk="0" hangingPunct="1">
      <a:defRPr sz="2155" kern="1200">
        <a:solidFill>
          <a:schemeClr val="tx1"/>
        </a:solidFill>
        <a:latin typeface="+mn-lt"/>
        <a:ea typeface="+mn-ea"/>
        <a:cs typeface="+mn-cs"/>
      </a:defRPr>
    </a:lvl3pPr>
    <a:lvl4pPr marL="1641713" algn="l" defTabSz="1094475" rtl="0" eaLnBrk="1" latinLnBrk="0" hangingPunct="1">
      <a:defRPr sz="2155" kern="1200">
        <a:solidFill>
          <a:schemeClr val="tx1"/>
        </a:solidFill>
        <a:latin typeface="+mn-lt"/>
        <a:ea typeface="+mn-ea"/>
        <a:cs typeface="+mn-cs"/>
      </a:defRPr>
    </a:lvl4pPr>
    <a:lvl5pPr marL="2188951" algn="l" defTabSz="1094475" rtl="0" eaLnBrk="1" latinLnBrk="0" hangingPunct="1">
      <a:defRPr sz="2155" kern="1200">
        <a:solidFill>
          <a:schemeClr val="tx1"/>
        </a:solidFill>
        <a:latin typeface="+mn-lt"/>
        <a:ea typeface="+mn-ea"/>
        <a:cs typeface="+mn-cs"/>
      </a:defRPr>
    </a:lvl5pPr>
    <a:lvl6pPr marL="2736188" algn="l" defTabSz="1094475" rtl="0" eaLnBrk="1" latinLnBrk="0" hangingPunct="1">
      <a:defRPr sz="2155" kern="1200">
        <a:solidFill>
          <a:schemeClr val="tx1"/>
        </a:solidFill>
        <a:latin typeface="+mn-lt"/>
        <a:ea typeface="+mn-ea"/>
        <a:cs typeface="+mn-cs"/>
      </a:defRPr>
    </a:lvl6pPr>
    <a:lvl7pPr marL="3283426" algn="l" defTabSz="1094475" rtl="0" eaLnBrk="1" latinLnBrk="0" hangingPunct="1">
      <a:defRPr sz="2155" kern="1200">
        <a:solidFill>
          <a:schemeClr val="tx1"/>
        </a:solidFill>
        <a:latin typeface="+mn-lt"/>
        <a:ea typeface="+mn-ea"/>
        <a:cs typeface="+mn-cs"/>
      </a:defRPr>
    </a:lvl7pPr>
    <a:lvl8pPr marL="3830663" algn="l" defTabSz="1094475" rtl="0" eaLnBrk="1" latinLnBrk="0" hangingPunct="1">
      <a:defRPr sz="2155" kern="1200">
        <a:solidFill>
          <a:schemeClr val="tx1"/>
        </a:solidFill>
        <a:latin typeface="+mn-lt"/>
        <a:ea typeface="+mn-ea"/>
        <a:cs typeface="+mn-cs"/>
      </a:defRPr>
    </a:lvl8pPr>
    <a:lvl9pPr marL="4377902" algn="l" defTabSz="1094475" rtl="0" eaLnBrk="1" latinLnBrk="0" hangingPunct="1">
      <a:defRPr sz="215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5E00"/>
    <a:srgbClr val="00FF00"/>
    <a:srgbClr val="00CC00"/>
    <a:srgbClr val="FF00FF"/>
    <a:srgbClr val="F8B308"/>
    <a:srgbClr val="FF99FF"/>
    <a:srgbClr val="FFCCFF"/>
    <a:srgbClr val="144856"/>
    <a:srgbClr val="175A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50000" autoAdjust="0"/>
    <p:restoredTop sz="95833" autoAdjust="0"/>
  </p:normalViewPr>
  <p:slideViewPr>
    <p:cSldViewPr snapToGrid="0">
      <p:cViewPr>
        <p:scale>
          <a:sx n="74" d="100"/>
          <a:sy n="74" d="100"/>
        </p:scale>
        <p:origin x="1044" y="-19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6309" cy="501497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832" y="0"/>
            <a:ext cx="2986309" cy="501497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627EA94C-77A3-2040-8584-2856F8330D11}" type="datetimeFigureOut">
              <a:rPr lang="en-US" smtClean="0"/>
              <a:t>7/12/2024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3013" y="1252538"/>
            <a:ext cx="1863725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654" y="4821096"/>
            <a:ext cx="5512444" cy="394467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216"/>
            <a:ext cx="2986309" cy="501497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832" y="9517216"/>
            <a:ext cx="2986309" cy="501497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AE0A575A-FE42-F34E-BE8D-35435E3FE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487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1pPr>
    <a:lvl2pPr marL="465338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2pPr>
    <a:lvl3pPr marL="930676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3pPr>
    <a:lvl4pPr marL="1396014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4pPr>
    <a:lvl5pPr marL="1861353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5pPr>
    <a:lvl6pPr marL="2326691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6pPr>
    <a:lvl7pPr marL="2792029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7pPr>
    <a:lvl8pPr marL="3257367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8pPr>
    <a:lvl9pPr marL="3722705" algn="l" defTabSz="930676" rtl="0" eaLnBrk="1" latinLnBrk="0" hangingPunct="1">
      <a:defRPr sz="122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513013" y="1252538"/>
            <a:ext cx="1863725" cy="33813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0A575A-FE42-F34E-BE8D-35435E3FEA7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475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9020" y="2886967"/>
            <a:ext cx="8262224" cy="6141438"/>
          </a:xfrm>
        </p:spPr>
        <p:txBody>
          <a:bodyPr anchor="b"/>
          <a:lstStyle>
            <a:lvl1pPr algn="ctr">
              <a:defRPr sz="637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5033" y="9265242"/>
            <a:ext cx="7290197" cy="4258988"/>
          </a:xfrm>
        </p:spPr>
        <p:txBody>
          <a:bodyPr/>
          <a:lstStyle>
            <a:lvl1pPr marL="0" indent="0" algn="ctr">
              <a:buNone/>
              <a:defRPr sz="2551"/>
            </a:lvl1pPr>
            <a:lvl2pPr marL="486004" indent="0" algn="ctr">
              <a:buNone/>
              <a:defRPr sz="2126"/>
            </a:lvl2pPr>
            <a:lvl3pPr marL="972007" indent="0" algn="ctr">
              <a:buNone/>
              <a:defRPr sz="1913"/>
            </a:lvl3pPr>
            <a:lvl4pPr marL="1458011" indent="0" algn="ctr">
              <a:buNone/>
              <a:defRPr sz="1701"/>
            </a:lvl4pPr>
            <a:lvl5pPr marL="1944014" indent="0" algn="ctr">
              <a:buNone/>
              <a:defRPr sz="1701"/>
            </a:lvl5pPr>
            <a:lvl6pPr marL="2430018" indent="0" algn="ctr">
              <a:buNone/>
              <a:defRPr sz="1701"/>
            </a:lvl6pPr>
            <a:lvl7pPr marL="2916022" indent="0" algn="ctr">
              <a:buNone/>
              <a:defRPr sz="1701"/>
            </a:lvl7pPr>
            <a:lvl8pPr marL="3402025" indent="0" algn="ctr">
              <a:buNone/>
              <a:defRPr sz="1701"/>
            </a:lvl8pPr>
            <a:lvl9pPr marL="3888029" indent="0" algn="ctr">
              <a:buNone/>
              <a:defRPr sz="170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12/07/2024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83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12/07/2024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520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206" y="4397830"/>
            <a:ext cx="8383727" cy="7337874"/>
          </a:xfrm>
        </p:spPr>
        <p:txBody>
          <a:bodyPr anchor="b"/>
          <a:lstStyle>
            <a:lvl1pPr>
              <a:defRPr sz="637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3206" y="11805123"/>
            <a:ext cx="8383727" cy="3858814"/>
          </a:xfrm>
        </p:spPr>
        <p:txBody>
          <a:bodyPr/>
          <a:lstStyle>
            <a:lvl1pPr marL="0" indent="0">
              <a:buNone/>
              <a:defRPr sz="2551">
                <a:solidFill>
                  <a:schemeClr val="tx1"/>
                </a:solidFill>
              </a:defRPr>
            </a:lvl1pPr>
            <a:lvl2pPr marL="486004" indent="0">
              <a:buNone/>
              <a:defRPr sz="2126">
                <a:solidFill>
                  <a:schemeClr val="tx1">
                    <a:tint val="75000"/>
                  </a:schemeClr>
                </a:solidFill>
              </a:defRPr>
            </a:lvl2pPr>
            <a:lvl3pPr marL="972007" indent="0">
              <a:buNone/>
              <a:defRPr sz="1913">
                <a:solidFill>
                  <a:schemeClr val="tx1">
                    <a:tint val="75000"/>
                  </a:schemeClr>
                </a:solidFill>
              </a:defRPr>
            </a:lvl3pPr>
            <a:lvl4pPr marL="1458011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4pPr>
            <a:lvl5pPr marL="1944014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5pPr>
            <a:lvl6pPr marL="2430018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6pPr>
            <a:lvl7pPr marL="2916022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7pPr>
            <a:lvl8pPr marL="3402025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8pPr>
            <a:lvl9pPr marL="3888029" indent="0">
              <a:buNone/>
              <a:defRPr sz="170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12/07/2024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3705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8268" y="4695913"/>
            <a:ext cx="4131112" cy="111926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0883" y="4695913"/>
            <a:ext cx="4131112" cy="111926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12/07/2024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3587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939186"/>
            <a:ext cx="8383727" cy="34096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9535" y="4324325"/>
            <a:ext cx="4112126" cy="2119285"/>
          </a:xfrm>
        </p:spPr>
        <p:txBody>
          <a:bodyPr anchor="b"/>
          <a:lstStyle>
            <a:lvl1pPr marL="0" indent="0">
              <a:buNone/>
              <a:defRPr sz="2551" b="1"/>
            </a:lvl1pPr>
            <a:lvl2pPr marL="486004" indent="0">
              <a:buNone/>
              <a:defRPr sz="2126" b="1"/>
            </a:lvl2pPr>
            <a:lvl3pPr marL="972007" indent="0">
              <a:buNone/>
              <a:defRPr sz="1913" b="1"/>
            </a:lvl3pPr>
            <a:lvl4pPr marL="1458011" indent="0">
              <a:buNone/>
              <a:defRPr sz="1701" b="1"/>
            </a:lvl4pPr>
            <a:lvl5pPr marL="1944014" indent="0">
              <a:buNone/>
              <a:defRPr sz="1701" b="1"/>
            </a:lvl5pPr>
            <a:lvl6pPr marL="2430018" indent="0">
              <a:buNone/>
              <a:defRPr sz="1701" b="1"/>
            </a:lvl6pPr>
            <a:lvl7pPr marL="2916022" indent="0">
              <a:buNone/>
              <a:defRPr sz="1701" b="1"/>
            </a:lvl7pPr>
            <a:lvl8pPr marL="3402025" indent="0">
              <a:buNone/>
              <a:defRPr sz="1701" b="1"/>
            </a:lvl8pPr>
            <a:lvl9pPr marL="3888029" indent="0">
              <a:buNone/>
              <a:defRPr sz="170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9535" y="6443610"/>
            <a:ext cx="4112126" cy="94775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20884" y="4324325"/>
            <a:ext cx="4132378" cy="2119285"/>
          </a:xfrm>
        </p:spPr>
        <p:txBody>
          <a:bodyPr anchor="b"/>
          <a:lstStyle>
            <a:lvl1pPr marL="0" indent="0">
              <a:buNone/>
              <a:defRPr sz="2551" b="1"/>
            </a:lvl1pPr>
            <a:lvl2pPr marL="486004" indent="0">
              <a:buNone/>
              <a:defRPr sz="2126" b="1"/>
            </a:lvl2pPr>
            <a:lvl3pPr marL="972007" indent="0">
              <a:buNone/>
              <a:defRPr sz="1913" b="1"/>
            </a:lvl3pPr>
            <a:lvl4pPr marL="1458011" indent="0">
              <a:buNone/>
              <a:defRPr sz="1701" b="1"/>
            </a:lvl4pPr>
            <a:lvl5pPr marL="1944014" indent="0">
              <a:buNone/>
              <a:defRPr sz="1701" b="1"/>
            </a:lvl5pPr>
            <a:lvl6pPr marL="2430018" indent="0">
              <a:buNone/>
              <a:defRPr sz="1701" b="1"/>
            </a:lvl6pPr>
            <a:lvl7pPr marL="2916022" indent="0">
              <a:buNone/>
              <a:defRPr sz="1701" b="1"/>
            </a:lvl7pPr>
            <a:lvl8pPr marL="3402025" indent="0">
              <a:buNone/>
              <a:defRPr sz="1701" b="1"/>
            </a:lvl8pPr>
            <a:lvl9pPr marL="3888029" indent="0">
              <a:buNone/>
              <a:defRPr sz="170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20884" y="6443610"/>
            <a:ext cx="4132378" cy="94775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12/07/2024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5038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12/07/2024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762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12/07/2024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8011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</p:spPr>
        <p:txBody>
          <a:bodyPr anchor="b"/>
          <a:lstStyle>
            <a:lvl1pPr>
              <a:defRPr sz="34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2378" y="2539880"/>
            <a:ext cx="4920883" cy="12536047"/>
          </a:xfrm>
        </p:spPr>
        <p:txBody>
          <a:bodyPr/>
          <a:lstStyle>
            <a:lvl1pPr>
              <a:defRPr sz="3402"/>
            </a:lvl1pPr>
            <a:lvl2pPr>
              <a:defRPr sz="2976"/>
            </a:lvl2pPr>
            <a:lvl3pPr>
              <a:defRPr sz="2551"/>
            </a:lvl3pPr>
            <a:lvl4pPr>
              <a:defRPr sz="2126"/>
            </a:lvl4pPr>
            <a:lvl5pPr>
              <a:defRPr sz="2126"/>
            </a:lvl5pPr>
            <a:lvl6pPr>
              <a:defRPr sz="2126"/>
            </a:lvl6pPr>
            <a:lvl7pPr>
              <a:defRPr sz="2126"/>
            </a:lvl7pPr>
            <a:lvl8pPr>
              <a:defRPr sz="2126"/>
            </a:lvl8pPr>
            <a:lvl9pPr>
              <a:defRPr sz="2126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5292090"/>
            <a:ext cx="3135038" cy="9804251"/>
          </a:xfrm>
        </p:spPr>
        <p:txBody>
          <a:bodyPr/>
          <a:lstStyle>
            <a:lvl1pPr marL="0" indent="0">
              <a:buNone/>
              <a:defRPr sz="1701"/>
            </a:lvl1pPr>
            <a:lvl2pPr marL="486004" indent="0">
              <a:buNone/>
              <a:defRPr sz="1488"/>
            </a:lvl2pPr>
            <a:lvl3pPr marL="972007" indent="0">
              <a:buNone/>
              <a:defRPr sz="1276"/>
            </a:lvl3pPr>
            <a:lvl4pPr marL="1458011" indent="0">
              <a:buNone/>
              <a:defRPr sz="1063"/>
            </a:lvl4pPr>
            <a:lvl5pPr marL="1944014" indent="0">
              <a:buNone/>
              <a:defRPr sz="1063"/>
            </a:lvl5pPr>
            <a:lvl6pPr marL="2430018" indent="0">
              <a:buNone/>
              <a:defRPr sz="1063"/>
            </a:lvl6pPr>
            <a:lvl7pPr marL="2916022" indent="0">
              <a:buNone/>
              <a:defRPr sz="1063"/>
            </a:lvl7pPr>
            <a:lvl8pPr marL="3402025" indent="0">
              <a:buNone/>
              <a:defRPr sz="1063"/>
            </a:lvl8pPr>
            <a:lvl9pPr marL="3888029" indent="0">
              <a:buNone/>
              <a:defRPr sz="10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12/07/2024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9296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</p:spPr>
        <p:txBody>
          <a:bodyPr anchor="b"/>
          <a:lstStyle>
            <a:lvl1pPr>
              <a:defRPr sz="340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132378" y="2539880"/>
            <a:ext cx="4920883" cy="12536047"/>
          </a:xfrm>
        </p:spPr>
        <p:txBody>
          <a:bodyPr anchor="t"/>
          <a:lstStyle>
            <a:lvl1pPr marL="0" indent="0">
              <a:buNone/>
              <a:defRPr sz="3402"/>
            </a:lvl1pPr>
            <a:lvl2pPr marL="486004" indent="0">
              <a:buNone/>
              <a:defRPr sz="2976"/>
            </a:lvl2pPr>
            <a:lvl3pPr marL="972007" indent="0">
              <a:buNone/>
              <a:defRPr sz="2551"/>
            </a:lvl3pPr>
            <a:lvl4pPr marL="1458011" indent="0">
              <a:buNone/>
              <a:defRPr sz="2126"/>
            </a:lvl4pPr>
            <a:lvl5pPr marL="1944014" indent="0">
              <a:buNone/>
              <a:defRPr sz="2126"/>
            </a:lvl5pPr>
            <a:lvl6pPr marL="2430018" indent="0">
              <a:buNone/>
              <a:defRPr sz="2126"/>
            </a:lvl6pPr>
            <a:lvl7pPr marL="2916022" indent="0">
              <a:buNone/>
              <a:defRPr sz="2126"/>
            </a:lvl7pPr>
            <a:lvl8pPr marL="3402025" indent="0">
              <a:buNone/>
              <a:defRPr sz="2126"/>
            </a:lvl8pPr>
            <a:lvl9pPr marL="3888029" indent="0">
              <a:buNone/>
              <a:defRPr sz="2126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9534" y="5292090"/>
            <a:ext cx="3135038" cy="9804251"/>
          </a:xfrm>
        </p:spPr>
        <p:txBody>
          <a:bodyPr/>
          <a:lstStyle>
            <a:lvl1pPr marL="0" indent="0">
              <a:buNone/>
              <a:defRPr sz="1701"/>
            </a:lvl1pPr>
            <a:lvl2pPr marL="486004" indent="0">
              <a:buNone/>
              <a:defRPr sz="1488"/>
            </a:lvl2pPr>
            <a:lvl3pPr marL="972007" indent="0">
              <a:buNone/>
              <a:defRPr sz="1276"/>
            </a:lvl3pPr>
            <a:lvl4pPr marL="1458011" indent="0">
              <a:buNone/>
              <a:defRPr sz="1063"/>
            </a:lvl4pPr>
            <a:lvl5pPr marL="1944014" indent="0">
              <a:buNone/>
              <a:defRPr sz="1063"/>
            </a:lvl5pPr>
            <a:lvl6pPr marL="2430018" indent="0">
              <a:buNone/>
              <a:defRPr sz="1063"/>
            </a:lvl6pPr>
            <a:lvl7pPr marL="2916022" indent="0">
              <a:buNone/>
              <a:defRPr sz="1063"/>
            </a:lvl7pPr>
            <a:lvl8pPr marL="3402025" indent="0">
              <a:buNone/>
              <a:defRPr sz="1063"/>
            </a:lvl8pPr>
            <a:lvl9pPr marL="3888029" indent="0">
              <a:buNone/>
              <a:defRPr sz="106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12/07/2024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3055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12/07/2024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5885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6064" y="939183"/>
            <a:ext cx="2095932" cy="149493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8269" y="939183"/>
            <a:ext cx="6166292" cy="149493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CC7FA-4DC8-4AC2-8BC3-7D8537098B71}" type="datetimeFigureOut">
              <a:rPr lang="en-GB" smtClean="0"/>
              <a:t>12/07/2024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9427D-ACDB-44CB-AE16-16FE043BA3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678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8268" y="4695913"/>
            <a:ext cx="8383727" cy="111926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CC7FA-4DC8-4AC2-8BC3-7D8537098B71}" type="datetimeFigureOut">
              <a:rPr lang="en-GB" smtClean="0"/>
              <a:t>12/07/2024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9427D-ACDB-44CB-AE16-16FE043BA3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2232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72007" rtl="0" eaLnBrk="1" latinLnBrk="0" hangingPunct="1">
        <a:lnSpc>
          <a:spcPct val="90000"/>
        </a:lnSpc>
        <a:spcBef>
          <a:spcPct val="0"/>
        </a:spcBef>
        <a:buNone/>
        <a:defRPr sz="467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3002" indent="-243002" algn="l" defTabSz="972007" rtl="0" eaLnBrk="1" latinLnBrk="0" hangingPunct="1">
        <a:lnSpc>
          <a:spcPct val="90000"/>
        </a:lnSpc>
        <a:spcBef>
          <a:spcPts val="1063"/>
        </a:spcBef>
        <a:buFont typeface="Arial" panose="020B0604020202020204" pitchFamily="34" charset="0"/>
        <a:buChar char="•"/>
        <a:defRPr sz="2976" kern="1200">
          <a:solidFill>
            <a:schemeClr val="tx1"/>
          </a:solidFill>
          <a:latin typeface="+mn-lt"/>
          <a:ea typeface="+mn-ea"/>
          <a:cs typeface="+mn-cs"/>
        </a:defRPr>
      </a:lvl1pPr>
      <a:lvl2pPr marL="729005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2551" kern="1200">
          <a:solidFill>
            <a:schemeClr val="tx1"/>
          </a:solidFill>
          <a:latin typeface="+mn-lt"/>
          <a:ea typeface="+mn-ea"/>
          <a:cs typeface="+mn-cs"/>
        </a:defRPr>
      </a:lvl2pPr>
      <a:lvl3pPr marL="1215009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701013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4pPr>
      <a:lvl5pPr marL="2187016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3159023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645027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4131031" indent="-243002" algn="l" defTabSz="972007" rtl="0" eaLnBrk="1" latinLnBrk="0" hangingPunct="1">
        <a:lnSpc>
          <a:spcPct val="90000"/>
        </a:lnSpc>
        <a:spcBef>
          <a:spcPts val="532"/>
        </a:spcBef>
        <a:buFont typeface="Arial" panose="020B0604020202020204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1pPr>
      <a:lvl2pPr marL="486004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2pPr>
      <a:lvl3pPr marL="972007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3pPr>
      <a:lvl4pPr marL="1458011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4pPr>
      <a:lvl5pPr marL="1944014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5pPr>
      <a:lvl6pPr marL="2430018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916022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402025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888029" algn="l" defTabSz="972007" rtl="0" eaLnBrk="1" latinLnBrk="0" hangingPunct="1"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1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jpeg"/><Relationship Id="rId19" Type="http://schemas.openxmlformats.org/officeDocument/2006/relationships/image" Target="../media/image17.jp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lock Arc 14">
            <a:extLst>
              <a:ext uri="{FF2B5EF4-FFF2-40B4-BE49-F238E27FC236}">
                <a16:creationId xmlns:a16="http://schemas.microsoft.com/office/drawing/2014/main" id="{D2F97453-494C-5746-8E17-4A67EE1BF309}"/>
              </a:ext>
            </a:extLst>
          </p:cNvPr>
          <p:cNvSpPr/>
          <p:nvPr/>
        </p:nvSpPr>
        <p:spPr>
          <a:xfrm rot="16553080">
            <a:off x="1277301" y="13083974"/>
            <a:ext cx="3250323" cy="3457282"/>
          </a:xfrm>
          <a:prstGeom prst="blockArc">
            <a:avLst>
              <a:gd name="adj1" fmla="val 10879163"/>
              <a:gd name="adj2" fmla="val 20170414"/>
              <a:gd name="adj3" fmla="val 30549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361D24CC-941E-4C47-B0EC-E144352A4A74}"/>
              </a:ext>
            </a:extLst>
          </p:cNvPr>
          <p:cNvSpPr/>
          <p:nvPr/>
        </p:nvSpPr>
        <p:spPr>
          <a:xfrm>
            <a:off x="2696808" y="15424989"/>
            <a:ext cx="5842458" cy="100287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                                           Intro to Drama</a:t>
            </a:r>
          </a:p>
        </p:txBody>
      </p:sp>
      <p:sp>
        <p:nvSpPr>
          <p:cNvPr id="132" name="Block Arc 131">
            <a:extLst>
              <a:ext uri="{FF2B5EF4-FFF2-40B4-BE49-F238E27FC236}">
                <a16:creationId xmlns:a16="http://schemas.microsoft.com/office/drawing/2014/main" id="{2ABDDAA7-1330-5846-8957-036F466F9A01}"/>
              </a:ext>
            </a:extLst>
          </p:cNvPr>
          <p:cNvSpPr/>
          <p:nvPr/>
        </p:nvSpPr>
        <p:spPr>
          <a:xfrm rot="5400000" flipH="1">
            <a:off x="6324134" y="10976906"/>
            <a:ext cx="3169937" cy="3250885"/>
          </a:xfrm>
          <a:prstGeom prst="blockArc">
            <a:avLst>
              <a:gd name="adj1" fmla="val 10692523"/>
              <a:gd name="adj2" fmla="val 33583"/>
              <a:gd name="adj3" fmla="val 29479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8EE221F3-E29A-7E44-BA3E-4DDEF353168D}"/>
              </a:ext>
            </a:extLst>
          </p:cNvPr>
          <p:cNvSpPr/>
          <p:nvPr/>
        </p:nvSpPr>
        <p:spPr>
          <a:xfrm>
            <a:off x="2404969" y="13256703"/>
            <a:ext cx="5522817" cy="95077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BBA4EACD-79B2-9047-926C-4179677F6DF3}"/>
              </a:ext>
            </a:extLst>
          </p:cNvPr>
          <p:cNvSpPr/>
          <p:nvPr/>
        </p:nvSpPr>
        <p:spPr>
          <a:xfrm>
            <a:off x="2552820" y="11013696"/>
            <a:ext cx="5360924" cy="9216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6" name="Block Arc 135">
            <a:extLst>
              <a:ext uri="{FF2B5EF4-FFF2-40B4-BE49-F238E27FC236}">
                <a16:creationId xmlns:a16="http://schemas.microsoft.com/office/drawing/2014/main" id="{28EF7BC0-BD7F-BD4C-8DBE-13C9030B0FE6}"/>
              </a:ext>
            </a:extLst>
          </p:cNvPr>
          <p:cNvSpPr/>
          <p:nvPr/>
        </p:nvSpPr>
        <p:spPr>
          <a:xfrm rot="16200000">
            <a:off x="1160260" y="8331136"/>
            <a:ext cx="3205917" cy="4017074"/>
          </a:xfrm>
          <a:prstGeom prst="blockArc">
            <a:avLst>
              <a:gd name="adj1" fmla="val 10180899"/>
              <a:gd name="adj2" fmla="val 21197177"/>
              <a:gd name="adj3" fmla="val 28508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0" name="Block Arc 139">
            <a:extLst>
              <a:ext uri="{FF2B5EF4-FFF2-40B4-BE49-F238E27FC236}">
                <a16:creationId xmlns:a16="http://schemas.microsoft.com/office/drawing/2014/main" id="{E050A4CB-2DFF-4C43-B71B-CB7634BAF8C7}"/>
              </a:ext>
            </a:extLst>
          </p:cNvPr>
          <p:cNvSpPr/>
          <p:nvPr/>
        </p:nvSpPr>
        <p:spPr>
          <a:xfrm rot="5400000" flipH="1">
            <a:off x="6298653" y="6376115"/>
            <a:ext cx="3205918" cy="3123472"/>
          </a:xfrm>
          <a:prstGeom prst="blockArc">
            <a:avLst>
              <a:gd name="adj1" fmla="val 10800000"/>
              <a:gd name="adj2" fmla="val 21541939"/>
              <a:gd name="adj3" fmla="val 27644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4ED9223C-B305-724C-860B-8788F8ED72BC}"/>
              </a:ext>
            </a:extLst>
          </p:cNvPr>
          <p:cNvSpPr/>
          <p:nvPr/>
        </p:nvSpPr>
        <p:spPr>
          <a:xfrm>
            <a:off x="2510535" y="8742521"/>
            <a:ext cx="5471054" cy="918995"/>
          </a:xfrm>
          <a:custGeom>
            <a:avLst/>
            <a:gdLst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42380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0"/>
              <a:gd name="connsiteX1" fmla="*/ 5909338 w 5909338"/>
              <a:gd name="connsiteY1" fmla="*/ 0 h 642380"/>
              <a:gd name="connsiteX2" fmla="*/ 5909338 w 5909338"/>
              <a:gd name="connsiteY2" fmla="*/ 637185 h 642380"/>
              <a:gd name="connsiteX3" fmla="*/ 0 w 5909338"/>
              <a:gd name="connsiteY3" fmla="*/ 642380 h 642380"/>
              <a:gd name="connsiteX4" fmla="*/ 0 w 5909338"/>
              <a:gd name="connsiteY4" fmla="*/ 0 h 642380"/>
              <a:gd name="connsiteX0" fmla="*/ 0 w 5909338"/>
              <a:gd name="connsiteY0" fmla="*/ 0 h 642381"/>
              <a:gd name="connsiteX1" fmla="*/ 5909338 w 5909338"/>
              <a:gd name="connsiteY1" fmla="*/ 0 h 642381"/>
              <a:gd name="connsiteX2" fmla="*/ 5831406 w 5909338"/>
              <a:gd name="connsiteY2" fmla="*/ 642381 h 642381"/>
              <a:gd name="connsiteX3" fmla="*/ 0 w 5909338"/>
              <a:gd name="connsiteY3" fmla="*/ 642380 h 642381"/>
              <a:gd name="connsiteX4" fmla="*/ 0 w 5909338"/>
              <a:gd name="connsiteY4" fmla="*/ 0 h 642381"/>
              <a:gd name="connsiteX0" fmla="*/ 0 w 5909338"/>
              <a:gd name="connsiteY0" fmla="*/ 0 h 652772"/>
              <a:gd name="connsiteX1" fmla="*/ 5909338 w 5909338"/>
              <a:gd name="connsiteY1" fmla="*/ 0 h 652772"/>
              <a:gd name="connsiteX2" fmla="*/ 5826211 w 5909338"/>
              <a:gd name="connsiteY2" fmla="*/ 652772 h 652772"/>
              <a:gd name="connsiteX3" fmla="*/ 0 w 5909338"/>
              <a:gd name="connsiteY3" fmla="*/ 642380 h 652772"/>
              <a:gd name="connsiteX4" fmla="*/ 0 w 5909338"/>
              <a:gd name="connsiteY4" fmla="*/ 0 h 652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09338" h="652772">
                <a:moveTo>
                  <a:pt x="0" y="0"/>
                </a:moveTo>
                <a:lnTo>
                  <a:pt x="5909338" y="0"/>
                </a:lnTo>
                <a:lnTo>
                  <a:pt x="5826211" y="652772"/>
                </a:lnTo>
                <a:lnTo>
                  <a:pt x="0" y="64238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5B6ECEE5-8B0A-BE49-88D6-380CCB5771D4}"/>
              </a:ext>
            </a:extLst>
          </p:cNvPr>
          <p:cNvSpPr/>
          <p:nvPr/>
        </p:nvSpPr>
        <p:spPr>
          <a:xfrm>
            <a:off x="2440029" y="6336113"/>
            <a:ext cx="5549856" cy="93083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Block Arc 142">
            <a:extLst>
              <a:ext uri="{FF2B5EF4-FFF2-40B4-BE49-F238E27FC236}">
                <a16:creationId xmlns:a16="http://schemas.microsoft.com/office/drawing/2014/main" id="{F9A4C65A-77AF-D444-B52E-87C937A7CC66}"/>
              </a:ext>
            </a:extLst>
          </p:cNvPr>
          <p:cNvSpPr/>
          <p:nvPr/>
        </p:nvSpPr>
        <p:spPr>
          <a:xfrm rot="16200000">
            <a:off x="807871" y="3808185"/>
            <a:ext cx="3345855" cy="3571663"/>
          </a:xfrm>
          <a:prstGeom prst="blockArc">
            <a:avLst>
              <a:gd name="adj1" fmla="val 10800000"/>
              <a:gd name="adj2" fmla="val 156513"/>
              <a:gd name="adj3" fmla="val 28217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4" name="Block Arc 213">
            <a:extLst>
              <a:ext uri="{FF2B5EF4-FFF2-40B4-BE49-F238E27FC236}">
                <a16:creationId xmlns:a16="http://schemas.microsoft.com/office/drawing/2014/main" id="{9BB00DD6-C4C4-7348-AD3E-28EAE4D8492B}"/>
              </a:ext>
            </a:extLst>
          </p:cNvPr>
          <p:cNvSpPr/>
          <p:nvPr/>
        </p:nvSpPr>
        <p:spPr>
          <a:xfrm rot="5400000" flipH="1">
            <a:off x="5943600" y="1685392"/>
            <a:ext cx="3110459" cy="3274914"/>
          </a:xfrm>
          <a:prstGeom prst="blockArc">
            <a:avLst>
              <a:gd name="adj1" fmla="val 11091293"/>
              <a:gd name="adj2" fmla="val 569901"/>
              <a:gd name="adj3" fmla="val 27181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19CB39D4-AD12-0B45-8E85-C9D1845FD3AE}"/>
              </a:ext>
            </a:extLst>
          </p:cNvPr>
          <p:cNvSpPr/>
          <p:nvPr/>
        </p:nvSpPr>
        <p:spPr>
          <a:xfrm>
            <a:off x="2370081" y="3924681"/>
            <a:ext cx="5571838" cy="93814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Oval 217">
            <a:extLst>
              <a:ext uri="{FF2B5EF4-FFF2-40B4-BE49-F238E27FC236}">
                <a16:creationId xmlns:a16="http://schemas.microsoft.com/office/drawing/2014/main" id="{93022D3B-34E7-7A4B-A8E5-560DEA516668}"/>
              </a:ext>
            </a:extLst>
          </p:cNvPr>
          <p:cNvSpPr/>
          <p:nvPr/>
        </p:nvSpPr>
        <p:spPr>
          <a:xfrm>
            <a:off x="3556774" y="6245993"/>
            <a:ext cx="1214980" cy="1304869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Oval 218">
            <a:extLst>
              <a:ext uri="{FF2B5EF4-FFF2-40B4-BE49-F238E27FC236}">
                <a16:creationId xmlns:a16="http://schemas.microsoft.com/office/drawing/2014/main" id="{84983B9C-0FBB-A043-AF69-BE33CCD6172D}"/>
              </a:ext>
            </a:extLst>
          </p:cNvPr>
          <p:cNvSpPr/>
          <p:nvPr/>
        </p:nvSpPr>
        <p:spPr>
          <a:xfrm>
            <a:off x="3762793" y="6433339"/>
            <a:ext cx="841075" cy="90330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Oval 219">
            <a:extLst>
              <a:ext uri="{FF2B5EF4-FFF2-40B4-BE49-F238E27FC236}">
                <a16:creationId xmlns:a16="http://schemas.microsoft.com/office/drawing/2014/main" id="{73B2E537-2E94-164D-A891-794C913A475F}"/>
              </a:ext>
            </a:extLst>
          </p:cNvPr>
          <p:cNvSpPr/>
          <p:nvPr/>
        </p:nvSpPr>
        <p:spPr>
          <a:xfrm>
            <a:off x="7209728" y="8549583"/>
            <a:ext cx="1214980" cy="1304869"/>
          </a:xfrm>
          <a:prstGeom prst="ellips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" name="Oval 220">
            <a:extLst>
              <a:ext uri="{FF2B5EF4-FFF2-40B4-BE49-F238E27FC236}">
                <a16:creationId xmlns:a16="http://schemas.microsoft.com/office/drawing/2014/main" id="{7F00163B-8BDB-AF44-A463-AD1ACB8794F0}"/>
              </a:ext>
            </a:extLst>
          </p:cNvPr>
          <p:cNvSpPr/>
          <p:nvPr/>
        </p:nvSpPr>
        <p:spPr>
          <a:xfrm>
            <a:off x="7431322" y="8750366"/>
            <a:ext cx="780375" cy="90330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Oval 225">
            <a:extLst>
              <a:ext uri="{FF2B5EF4-FFF2-40B4-BE49-F238E27FC236}">
                <a16:creationId xmlns:a16="http://schemas.microsoft.com/office/drawing/2014/main" id="{A716D0B4-6237-2645-A384-C1B927AF0552}"/>
              </a:ext>
            </a:extLst>
          </p:cNvPr>
          <p:cNvSpPr/>
          <p:nvPr/>
        </p:nvSpPr>
        <p:spPr>
          <a:xfrm>
            <a:off x="7130822" y="13004440"/>
            <a:ext cx="1214980" cy="1304869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Oval 226">
            <a:extLst>
              <a:ext uri="{FF2B5EF4-FFF2-40B4-BE49-F238E27FC236}">
                <a16:creationId xmlns:a16="http://schemas.microsoft.com/office/drawing/2014/main" id="{7112001F-C49E-A041-A930-D9070852FCB6}"/>
              </a:ext>
            </a:extLst>
          </p:cNvPr>
          <p:cNvSpPr/>
          <p:nvPr/>
        </p:nvSpPr>
        <p:spPr>
          <a:xfrm>
            <a:off x="7312905" y="13191063"/>
            <a:ext cx="841075" cy="90330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B5CF508-9F97-7344-A588-8737134FC758}"/>
              </a:ext>
            </a:extLst>
          </p:cNvPr>
          <p:cNvSpPr/>
          <p:nvPr/>
        </p:nvSpPr>
        <p:spPr>
          <a:xfrm>
            <a:off x="1355840" y="1755875"/>
            <a:ext cx="6023138" cy="85269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3AE9E14-E10F-B948-9B98-448B424F5230}"/>
              </a:ext>
            </a:extLst>
          </p:cNvPr>
          <p:cNvSpPr/>
          <p:nvPr/>
        </p:nvSpPr>
        <p:spPr>
          <a:xfrm>
            <a:off x="7546490" y="3687389"/>
            <a:ext cx="1214980" cy="130486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" name="Oval 216">
            <a:extLst>
              <a:ext uri="{FF2B5EF4-FFF2-40B4-BE49-F238E27FC236}">
                <a16:creationId xmlns:a16="http://schemas.microsoft.com/office/drawing/2014/main" id="{4223162F-40D5-754F-8102-37C01098A339}"/>
              </a:ext>
            </a:extLst>
          </p:cNvPr>
          <p:cNvSpPr/>
          <p:nvPr/>
        </p:nvSpPr>
        <p:spPr>
          <a:xfrm>
            <a:off x="7737171" y="3891973"/>
            <a:ext cx="841075" cy="90330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riangle 45">
            <a:extLst>
              <a:ext uri="{FF2B5EF4-FFF2-40B4-BE49-F238E27FC236}">
                <a16:creationId xmlns:a16="http://schemas.microsoft.com/office/drawing/2014/main" id="{B85D31BE-9BE0-3341-86C3-0BFD563EAA1B}"/>
              </a:ext>
            </a:extLst>
          </p:cNvPr>
          <p:cNvSpPr/>
          <p:nvPr/>
        </p:nvSpPr>
        <p:spPr>
          <a:xfrm rot="16200000">
            <a:off x="371486" y="1787600"/>
            <a:ext cx="1231914" cy="806932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EC6A36B-BE5D-9742-9412-BEDB5350E9B4}"/>
              </a:ext>
            </a:extLst>
          </p:cNvPr>
          <p:cNvSpPr txBox="1"/>
          <p:nvPr/>
        </p:nvSpPr>
        <p:spPr>
          <a:xfrm>
            <a:off x="7338973" y="13239522"/>
            <a:ext cx="841074" cy="827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8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219AB6F-CC39-9542-9CB4-66613FD228E7}"/>
              </a:ext>
            </a:extLst>
          </p:cNvPr>
          <p:cNvSpPr txBox="1"/>
          <p:nvPr/>
        </p:nvSpPr>
        <p:spPr>
          <a:xfrm>
            <a:off x="7396681" y="8777134"/>
            <a:ext cx="841074" cy="827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9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5ED9127-A30D-104E-8EB4-510CC7FB4FC3}"/>
              </a:ext>
            </a:extLst>
          </p:cNvPr>
          <p:cNvSpPr txBox="1"/>
          <p:nvPr/>
        </p:nvSpPr>
        <p:spPr>
          <a:xfrm>
            <a:off x="3765724" y="6477673"/>
            <a:ext cx="841074" cy="827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10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EF93840-4D42-2E4E-BB42-2F6115088283}"/>
              </a:ext>
            </a:extLst>
          </p:cNvPr>
          <p:cNvSpPr txBox="1"/>
          <p:nvPr/>
        </p:nvSpPr>
        <p:spPr>
          <a:xfrm>
            <a:off x="7751398" y="3906700"/>
            <a:ext cx="841074" cy="827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11</a:t>
            </a:r>
          </a:p>
        </p:txBody>
      </p:sp>
      <p:sp>
        <p:nvSpPr>
          <p:cNvPr id="230" name="Oval 229">
            <a:extLst>
              <a:ext uri="{FF2B5EF4-FFF2-40B4-BE49-F238E27FC236}">
                <a16:creationId xmlns:a16="http://schemas.microsoft.com/office/drawing/2014/main" id="{67D857C8-6DBF-1441-BED6-4FF1EB531C36}"/>
              </a:ext>
            </a:extLst>
          </p:cNvPr>
          <p:cNvSpPr/>
          <p:nvPr/>
        </p:nvSpPr>
        <p:spPr>
          <a:xfrm>
            <a:off x="8237755" y="15318542"/>
            <a:ext cx="1214980" cy="130486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Oval 230">
            <a:extLst>
              <a:ext uri="{FF2B5EF4-FFF2-40B4-BE49-F238E27FC236}">
                <a16:creationId xmlns:a16="http://schemas.microsoft.com/office/drawing/2014/main" id="{FA468CC4-DA3D-D04C-A0F3-908B66B1ED58}"/>
              </a:ext>
            </a:extLst>
          </p:cNvPr>
          <p:cNvSpPr/>
          <p:nvPr/>
        </p:nvSpPr>
        <p:spPr>
          <a:xfrm>
            <a:off x="8441836" y="15517880"/>
            <a:ext cx="841075" cy="90330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A47D14-6621-B142-8EB1-01BD03E6B204}"/>
              </a:ext>
            </a:extLst>
          </p:cNvPr>
          <p:cNvSpPr txBox="1"/>
          <p:nvPr/>
        </p:nvSpPr>
        <p:spPr>
          <a:xfrm>
            <a:off x="8464596" y="15387090"/>
            <a:ext cx="8410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  </a:t>
            </a:r>
          </a:p>
          <a:p>
            <a:pPr algn="ctr"/>
            <a:r>
              <a:rPr lang="en-US" sz="4800" b="1" dirty="0"/>
              <a:t>7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22FB2BE7-6F69-4C59-9048-24DAEF90EF97}"/>
              </a:ext>
            </a:extLst>
          </p:cNvPr>
          <p:cNvCxnSpPr>
            <a:cxnSpLocks/>
          </p:cNvCxnSpPr>
          <p:nvPr/>
        </p:nvCxnSpPr>
        <p:spPr>
          <a:xfrm>
            <a:off x="4997069" y="15522198"/>
            <a:ext cx="0" cy="5764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Straight Connector 279">
            <a:extLst>
              <a:ext uri="{FF2B5EF4-FFF2-40B4-BE49-F238E27FC236}">
                <a16:creationId xmlns:a16="http://schemas.microsoft.com/office/drawing/2014/main" id="{0AF55C32-4F4F-430B-A782-5DC4E7D18DA8}"/>
              </a:ext>
            </a:extLst>
          </p:cNvPr>
          <p:cNvCxnSpPr>
            <a:cxnSpLocks/>
          </p:cNvCxnSpPr>
          <p:nvPr/>
        </p:nvCxnSpPr>
        <p:spPr>
          <a:xfrm>
            <a:off x="4481449" y="11211833"/>
            <a:ext cx="0" cy="6150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Straight Connector 307">
            <a:extLst>
              <a:ext uri="{FF2B5EF4-FFF2-40B4-BE49-F238E27FC236}">
                <a16:creationId xmlns:a16="http://schemas.microsoft.com/office/drawing/2014/main" id="{5706A0A2-4461-4908-8008-9A86A6E77EA2}"/>
              </a:ext>
            </a:extLst>
          </p:cNvPr>
          <p:cNvCxnSpPr>
            <a:cxnSpLocks/>
          </p:cNvCxnSpPr>
          <p:nvPr/>
        </p:nvCxnSpPr>
        <p:spPr>
          <a:xfrm flipH="1">
            <a:off x="4840404" y="8972799"/>
            <a:ext cx="14490" cy="6266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1" name="TextBox 370">
            <a:extLst>
              <a:ext uri="{FF2B5EF4-FFF2-40B4-BE49-F238E27FC236}">
                <a16:creationId xmlns:a16="http://schemas.microsoft.com/office/drawing/2014/main" id="{3F0276F6-94E0-4DAD-BA12-6B739B52848B}"/>
              </a:ext>
            </a:extLst>
          </p:cNvPr>
          <p:cNvSpPr txBox="1"/>
          <p:nvPr/>
        </p:nvSpPr>
        <p:spPr>
          <a:xfrm>
            <a:off x="3867074" y="15576741"/>
            <a:ext cx="2038569" cy="755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Ghost</a:t>
            </a:r>
          </a:p>
          <a:p>
            <a:r>
              <a:rPr lang="en-GB" dirty="0">
                <a:solidFill>
                  <a:schemeClr val="bg1"/>
                </a:solidFill>
              </a:rPr>
              <a:t>Stories</a:t>
            </a:r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6A5E2257-65DA-4027-844E-4A0514B215B7}"/>
              </a:ext>
            </a:extLst>
          </p:cNvPr>
          <p:cNvSpPr txBox="1"/>
          <p:nvPr/>
        </p:nvSpPr>
        <p:spPr>
          <a:xfrm>
            <a:off x="1185700" y="14173869"/>
            <a:ext cx="1073948" cy="7555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Physical</a:t>
            </a:r>
          </a:p>
          <a:p>
            <a:r>
              <a:rPr lang="en-GB" dirty="0">
                <a:solidFill>
                  <a:schemeClr val="bg1"/>
                </a:solidFill>
              </a:rPr>
              <a:t>Theatre</a:t>
            </a:r>
          </a:p>
        </p:txBody>
      </p:sp>
      <p:sp>
        <p:nvSpPr>
          <p:cNvPr id="373" name="TextBox 372">
            <a:extLst>
              <a:ext uri="{FF2B5EF4-FFF2-40B4-BE49-F238E27FC236}">
                <a16:creationId xmlns:a16="http://schemas.microsoft.com/office/drawing/2014/main" id="{38877F1C-309F-4559-AE7D-41CA0AD43262}"/>
              </a:ext>
            </a:extLst>
          </p:cNvPr>
          <p:cNvSpPr txBox="1"/>
          <p:nvPr/>
        </p:nvSpPr>
        <p:spPr>
          <a:xfrm>
            <a:off x="1215074" y="14714074"/>
            <a:ext cx="915187" cy="423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 </a:t>
            </a:r>
          </a:p>
        </p:txBody>
      </p:sp>
      <p:sp>
        <p:nvSpPr>
          <p:cNvPr id="379" name="TextBox 378">
            <a:extLst>
              <a:ext uri="{FF2B5EF4-FFF2-40B4-BE49-F238E27FC236}">
                <a16:creationId xmlns:a16="http://schemas.microsoft.com/office/drawing/2014/main" id="{6C74B10A-04F6-47A6-95B3-01CA0E612753}"/>
              </a:ext>
            </a:extLst>
          </p:cNvPr>
          <p:cNvSpPr txBox="1"/>
          <p:nvPr/>
        </p:nvSpPr>
        <p:spPr>
          <a:xfrm>
            <a:off x="2921017" y="13363213"/>
            <a:ext cx="2167901" cy="7555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Ernie’s Incredible</a:t>
            </a:r>
          </a:p>
          <a:p>
            <a:r>
              <a:rPr lang="en-GB" dirty="0" err="1">
                <a:solidFill>
                  <a:schemeClr val="bg1"/>
                </a:solidFill>
              </a:rPr>
              <a:t>Illucinations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82" name="TextBox 381">
            <a:extLst>
              <a:ext uri="{FF2B5EF4-FFF2-40B4-BE49-F238E27FC236}">
                <a16:creationId xmlns:a16="http://schemas.microsoft.com/office/drawing/2014/main" id="{770CC5E4-E698-49C9-83D6-A6F7BDE42083}"/>
              </a:ext>
            </a:extLst>
          </p:cNvPr>
          <p:cNvSpPr txBox="1"/>
          <p:nvPr/>
        </p:nvSpPr>
        <p:spPr>
          <a:xfrm>
            <a:off x="4757301" y="13496769"/>
            <a:ext cx="2091022" cy="4239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          Time Travel</a:t>
            </a:r>
          </a:p>
        </p:txBody>
      </p:sp>
      <p:sp>
        <p:nvSpPr>
          <p:cNvPr id="383" name="TextBox 382">
            <a:extLst>
              <a:ext uri="{FF2B5EF4-FFF2-40B4-BE49-F238E27FC236}">
                <a16:creationId xmlns:a16="http://schemas.microsoft.com/office/drawing/2014/main" id="{67C65427-0953-4FE5-9E73-079736B7AAC7}"/>
              </a:ext>
            </a:extLst>
          </p:cNvPr>
          <p:cNvSpPr txBox="1"/>
          <p:nvPr/>
        </p:nvSpPr>
        <p:spPr>
          <a:xfrm>
            <a:off x="5905643" y="11237577"/>
            <a:ext cx="2434870" cy="423962"/>
          </a:xfrm>
          <a:custGeom>
            <a:avLst/>
            <a:gdLst>
              <a:gd name="connsiteX0" fmla="*/ 0 w 1568645"/>
              <a:gd name="connsiteY0" fmla="*/ 0 h 423962"/>
              <a:gd name="connsiteX1" fmla="*/ 1568645 w 1568645"/>
              <a:gd name="connsiteY1" fmla="*/ 0 h 423962"/>
              <a:gd name="connsiteX2" fmla="*/ 1568645 w 1568645"/>
              <a:gd name="connsiteY2" fmla="*/ 423962 h 423962"/>
              <a:gd name="connsiteX3" fmla="*/ 0 w 1568645"/>
              <a:gd name="connsiteY3" fmla="*/ 423962 h 423962"/>
              <a:gd name="connsiteX4" fmla="*/ 0 w 1568645"/>
              <a:gd name="connsiteY4" fmla="*/ 0 h 423962"/>
              <a:gd name="connsiteX0" fmla="*/ 0 w 1568645"/>
              <a:gd name="connsiteY0" fmla="*/ 268228 h 692190"/>
              <a:gd name="connsiteX1" fmla="*/ 1487281 w 1568645"/>
              <a:gd name="connsiteY1" fmla="*/ 0 h 692190"/>
              <a:gd name="connsiteX2" fmla="*/ 1568645 w 1568645"/>
              <a:gd name="connsiteY2" fmla="*/ 692190 h 692190"/>
              <a:gd name="connsiteX3" fmla="*/ 0 w 1568645"/>
              <a:gd name="connsiteY3" fmla="*/ 692190 h 692190"/>
              <a:gd name="connsiteX4" fmla="*/ 0 w 1568645"/>
              <a:gd name="connsiteY4" fmla="*/ 268228 h 692190"/>
              <a:gd name="connsiteX0" fmla="*/ 0 w 1568645"/>
              <a:gd name="connsiteY0" fmla="*/ 0 h 431473"/>
              <a:gd name="connsiteX1" fmla="*/ 1386699 w 1568645"/>
              <a:gd name="connsiteY1" fmla="*/ 431473 h 431473"/>
              <a:gd name="connsiteX2" fmla="*/ 1568645 w 1568645"/>
              <a:gd name="connsiteY2" fmla="*/ 423962 h 431473"/>
              <a:gd name="connsiteX3" fmla="*/ 0 w 1568645"/>
              <a:gd name="connsiteY3" fmla="*/ 423962 h 431473"/>
              <a:gd name="connsiteX4" fmla="*/ 0 w 1568645"/>
              <a:gd name="connsiteY4" fmla="*/ 0 h 431473"/>
              <a:gd name="connsiteX0" fmla="*/ 0 w 1601694"/>
              <a:gd name="connsiteY0" fmla="*/ 0 h 579338"/>
              <a:gd name="connsiteX1" fmla="*/ 1419748 w 1601694"/>
              <a:gd name="connsiteY1" fmla="*/ 579338 h 579338"/>
              <a:gd name="connsiteX2" fmla="*/ 1601694 w 1601694"/>
              <a:gd name="connsiteY2" fmla="*/ 571827 h 579338"/>
              <a:gd name="connsiteX3" fmla="*/ 33049 w 1601694"/>
              <a:gd name="connsiteY3" fmla="*/ 571827 h 579338"/>
              <a:gd name="connsiteX4" fmla="*/ 0 w 1601694"/>
              <a:gd name="connsiteY4" fmla="*/ 0 h 579338"/>
              <a:gd name="connsiteX0" fmla="*/ 0 w 1601694"/>
              <a:gd name="connsiteY0" fmla="*/ 0 h 571827"/>
              <a:gd name="connsiteX1" fmla="*/ 1477044 w 1601694"/>
              <a:gd name="connsiteY1" fmla="*/ 165019 h 571827"/>
              <a:gd name="connsiteX2" fmla="*/ 1601694 w 1601694"/>
              <a:gd name="connsiteY2" fmla="*/ 571827 h 571827"/>
              <a:gd name="connsiteX3" fmla="*/ 33049 w 1601694"/>
              <a:gd name="connsiteY3" fmla="*/ 571827 h 571827"/>
              <a:gd name="connsiteX4" fmla="*/ 0 w 1601694"/>
              <a:gd name="connsiteY4" fmla="*/ 0 h 571827"/>
              <a:gd name="connsiteX0" fmla="*/ 0 w 1601694"/>
              <a:gd name="connsiteY0" fmla="*/ 72675 h 644502"/>
              <a:gd name="connsiteX1" fmla="*/ 1450686 w 1601694"/>
              <a:gd name="connsiteY1" fmla="*/ 0 h 644502"/>
              <a:gd name="connsiteX2" fmla="*/ 1601694 w 1601694"/>
              <a:gd name="connsiteY2" fmla="*/ 644502 h 644502"/>
              <a:gd name="connsiteX3" fmla="*/ 33049 w 1601694"/>
              <a:gd name="connsiteY3" fmla="*/ 644502 h 644502"/>
              <a:gd name="connsiteX4" fmla="*/ 0 w 1601694"/>
              <a:gd name="connsiteY4" fmla="*/ 72675 h 644502"/>
              <a:gd name="connsiteX0" fmla="*/ 0 w 1601694"/>
              <a:gd name="connsiteY0" fmla="*/ 72675 h 644502"/>
              <a:gd name="connsiteX1" fmla="*/ 1450686 w 1601694"/>
              <a:gd name="connsiteY1" fmla="*/ 0 h 644502"/>
              <a:gd name="connsiteX2" fmla="*/ 1601694 w 1601694"/>
              <a:gd name="connsiteY2" fmla="*/ 644502 h 644502"/>
              <a:gd name="connsiteX3" fmla="*/ 33049 w 1601694"/>
              <a:gd name="connsiteY3" fmla="*/ 644502 h 644502"/>
              <a:gd name="connsiteX4" fmla="*/ 0 w 1601694"/>
              <a:gd name="connsiteY4" fmla="*/ 72675 h 644502"/>
              <a:gd name="connsiteX0" fmla="*/ 0 w 1601694"/>
              <a:gd name="connsiteY0" fmla="*/ 72675 h 644502"/>
              <a:gd name="connsiteX1" fmla="*/ 1450686 w 1601694"/>
              <a:gd name="connsiteY1" fmla="*/ 0 h 644502"/>
              <a:gd name="connsiteX2" fmla="*/ 1601694 w 1601694"/>
              <a:gd name="connsiteY2" fmla="*/ 644502 h 644502"/>
              <a:gd name="connsiteX3" fmla="*/ 33049 w 1601694"/>
              <a:gd name="connsiteY3" fmla="*/ 644502 h 644502"/>
              <a:gd name="connsiteX4" fmla="*/ 0 w 1601694"/>
              <a:gd name="connsiteY4" fmla="*/ 72675 h 644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1694" h="644502">
                <a:moveTo>
                  <a:pt x="0" y="72675"/>
                </a:moveTo>
                <a:cubicBezTo>
                  <a:pt x="483562" y="48450"/>
                  <a:pt x="852422" y="529001"/>
                  <a:pt x="1450686" y="0"/>
                </a:cubicBezTo>
                <a:lnTo>
                  <a:pt x="1601694" y="644502"/>
                </a:lnTo>
                <a:lnTo>
                  <a:pt x="33049" y="644502"/>
                </a:lnTo>
                <a:lnTo>
                  <a:pt x="0" y="72675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Melodrama</a:t>
            </a: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EAF90B06-8935-4DAD-B284-BE41773AC65A}"/>
              </a:ext>
            </a:extLst>
          </p:cNvPr>
          <p:cNvSpPr txBox="1"/>
          <p:nvPr/>
        </p:nvSpPr>
        <p:spPr>
          <a:xfrm>
            <a:off x="8692391" y="12227575"/>
            <a:ext cx="842154" cy="4239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Soaps</a:t>
            </a:r>
          </a:p>
        </p:txBody>
      </p:sp>
      <p:sp>
        <p:nvSpPr>
          <p:cNvPr id="398" name="TextBox 397">
            <a:extLst>
              <a:ext uri="{FF2B5EF4-FFF2-40B4-BE49-F238E27FC236}">
                <a16:creationId xmlns:a16="http://schemas.microsoft.com/office/drawing/2014/main" id="{FB57C482-45F1-4694-A3DA-101280C85690}"/>
              </a:ext>
            </a:extLst>
          </p:cNvPr>
          <p:cNvSpPr txBox="1"/>
          <p:nvPr/>
        </p:nvSpPr>
        <p:spPr>
          <a:xfrm>
            <a:off x="2766508" y="11306770"/>
            <a:ext cx="899605" cy="4239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Gizmo</a:t>
            </a:r>
          </a:p>
        </p:txBody>
      </p:sp>
      <p:sp>
        <p:nvSpPr>
          <p:cNvPr id="403" name="TextBox 402">
            <a:extLst>
              <a:ext uri="{FF2B5EF4-FFF2-40B4-BE49-F238E27FC236}">
                <a16:creationId xmlns:a16="http://schemas.microsoft.com/office/drawing/2014/main" id="{C4D41047-3F57-4D36-8D66-0797ACA38CF1}"/>
              </a:ext>
            </a:extLst>
          </p:cNvPr>
          <p:cNvSpPr txBox="1"/>
          <p:nvPr/>
        </p:nvSpPr>
        <p:spPr>
          <a:xfrm rot="18613491">
            <a:off x="486842" y="9635717"/>
            <a:ext cx="1377300" cy="7555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Duologues</a:t>
            </a:r>
          </a:p>
        </p:txBody>
      </p:sp>
      <p:sp>
        <p:nvSpPr>
          <p:cNvPr id="410" name="TextBox 409">
            <a:extLst>
              <a:ext uri="{FF2B5EF4-FFF2-40B4-BE49-F238E27FC236}">
                <a16:creationId xmlns:a16="http://schemas.microsoft.com/office/drawing/2014/main" id="{0746D7E2-AC2E-4653-A12E-57C00B2FC601}"/>
              </a:ext>
            </a:extLst>
          </p:cNvPr>
          <p:cNvSpPr txBox="1"/>
          <p:nvPr/>
        </p:nvSpPr>
        <p:spPr>
          <a:xfrm>
            <a:off x="2730438" y="8815268"/>
            <a:ext cx="1744773" cy="7555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Theatre </a:t>
            </a:r>
          </a:p>
          <a:p>
            <a:pPr algn="ctr"/>
            <a:r>
              <a:rPr lang="en-GB" dirty="0">
                <a:solidFill>
                  <a:schemeClr val="bg1"/>
                </a:solidFill>
              </a:rPr>
              <a:t>Through Time</a:t>
            </a:r>
          </a:p>
        </p:txBody>
      </p:sp>
      <p:sp>
        <p:nvSpPr>
          <p:cNvPr id="412" name="TextBox 411">
            <a:extLst>
              <a:ext uri="{FF2B5EF4-FFF2-40B4-BE49-F238E27FC236}">
                <a16:creationId xmlns:a16="http://schemas.microsoft.com/office/drawing/2014/main" id="{14838829-58A0-4041-8308-A97D26C969D8}"/>
              </a:ext>
            </a:extLst>
          </p:cNvPr>
          <p:cNvSpPr txBox="1"/>
          <p:nvPr/>
        </p:nvSpPr>
        <p:spPr>
          <a:xfrm>
            <a:off x="5449625" y="8857772"/>
            <a:ext cx="1715983" cy="7555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Respond to a </a:t>
            </a:r>
          </a:p>
          <a:p>
            <a:r>
              <a:rPr lang="en-GB" dirty="0">
                <a:solidFill>
                  <a:schemeClr val="bg1"/>
                </a:solidFill>
              </a:rPr>
              <a:t>brief</a:t>
            </a:r>
            <a:endParaRPr lang="en-GB" dirty="0"/>
          </a:p>
        </p:txBody>
      </p:sp>
      <p:sp>
        <p:nvSpPr>
          <p:cNvPr id="419" name="TextBox 418">
            <a:extLst>
              <a:ext uri="{FF2B5EF4-FFF2-40B4-BE49-F238E27FC236}">
                <a16:creationId xmlns:a16="http://schemas.microsoft.com/office/drawing/2014/main" id="{BC25674C-22F1-445A-ABE7-095F86443DAE}"/>
              </a:ext>
            </a:extLst>
          </p:cNvPr>
          <p:cNvSpPr txBox="1"/>
          <p:nvPr/>
        </p:nvSpPr>
        <p:spPr>
          <a:xfrm rot="18479065">
            <a:off x="8090957" y="8223616"/>
            <a:ext cx="1677062" cy="4239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Social Media</a:t>
            </a:r>
            <a:r>
              <a:rPr lang="en-GB" dirty="0"/>
              <a:t> </a:t>
            </a:r>
          </a:p>
        </p:txBody>
      </p:sp>
      <p:sp>
        <p:nvSpPr>
          <p:cNvPr id="420" name="TextBox 419">
            <a:extLst>
              <a:ext uri="{FF2B5EF4-FFF2-40B4-BE49-F238E27FC236}">
                <a16:creationId xmlns:a16="http://schemas.microsoft.com/office/drawing/2014/main" id="{27060600-ADAD-482F-9848-47F2D2B88815}"/>
              </a:ext>
            </a:extLst>
          </p:cNvPr>
          <p:cNvSpPr txBox="1"/>
          <p:nvPr/>
        </p:nvSpPr>
        <p:spPr>
          <a:xfrm rot="1506831">
            <a:off x="8042090" y="6840884"/>
            <a:ext cx="13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>
                <a:solidFill>
                  <a:schemeClr val="bg1"/>
                </a:solidFill>
              </a:rPr>
              <a:t>Hillsborough</a:t>
            </a:r>
          </a:p>
        </p:txBody>
      </p:sp>
      <p:sp>
        <p:nvSpPr>
          <p:cNvPr id="421" name="TextBox 420">
            <a:extLst>
              <a:ext uri="{FF2B5EF4-FFF2-40B4-BE49-F238E27FC236}">
                <a16:creationId xmlns:a16="http://schemas.microsoft.com/office/drawing/2014/main" id="{FD686275-1F5F-47BB-AB36-D5DD18A23774}"/>
              </a:ext>
            </a:extLst>
          </p:cNvPr>
          <p:cNvSpPr txBox="1"/>
          <p:nvPr/>
        </p:nvSpPr>
        <p:spPr>
          <a:xfrm>
            <a:off x="5103049" y="6556934"/>
            <a:ext cx="1863459" cy="4239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Blood Brothers</a:t>
            </a:r>
          </a:p>
        </p:txBody>
      </p:sp>
      <p:sp>
        <p:nvSpPr>
          <p:cNvPr id="430" name="TextBox 429">
            <a:extLst>
              <a:ext uri="{FF2B5EF4-FFF2-40B4-BE49-F238E27FC236}">
                <a16:creationId xmlns:a16="http://schemas.microsoft.com/office/drawing/2014/main" id="{D8903E49-0C28-4F09-BC42-518EEFD3FFAB}"/>
              </a:ext>
            </a:extLst>
          </p:cNvPr>
          <p:cNvSpPr txBox="1"/>
          <p:nvPr/>
        </p:nvSpPr>
        <p:spPr>
          <a:xfrm rot="20092976">
            <a:off x="1447568" y="6340560"/>
            <a:ext cx="1404826" cy="755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Style &amp;</a:t>
            </a:r>
          </a:p>
          <a:p>
            <a:pPr algn="ctr"/>
            <a:r>
              <a:rPr lang="en-GB" dirty="0">
                <a:solidFill>
                  <a:schemeClr val="bg1"/>
                </a:solidFill>
              </a:rPr>
              <a:t> Genre</a:t>
            </a:r>
          </a:p>
        </p:txBody>
      </p:sp>
      <p:sp>
        <p:nvSpPr>
          <p:cNvPr id="431" name="TextBox 430">
            <a:extLst>
              <a:ext uri="{FF2B5EF4-FFF2-40B4-BE49-F238E27FC236}">
                <a16:creationId xmlns:a16="http://schemas.microsoft.com/office/drawing/2014/main" id="{FB8D2152-945E-4CD8-8209-36BE3956CE25}"/>
              </a:ext>
            </a:extLst>
          </p:cNvPr>
          <p:cNvSpPr txBox="1"/>
          <p:nvPr/>
        </p:nvSpPr>
        <p:spPr>
          <a:xfrm>
            <a:off x="3539526" y="4007935"/>
            <a:ext cx="1957524" cy="7555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Exploring the </a:t>
            </a:r>
          </a:p>
          <a:p>
            <a:r>
              <a:rPr lang="en-GB" dirty="0">
                <a:solidFill>
                  <a:schemeClr val="bg1"/>
                </a:solidFill>
              </a:rPr>
              <a:t>Performing Arts</a:t>
            </a:r>
          </a:p>
        </p:txBody>
      </p:sp>
      <p:sp>
        <p:nvSpPr>
          <p:cNvPr id="432" name="TextBox 431">
            <a:extLst>
              <a:ext uri="{FF2B5EF4-FFF2-40B4-BE49-F238E27FC236}">
                <a16:creationId xmlns:a16="http://schemas.microsoft.com/office/drawing/2014/main" id="{BD0C11BA-0975-4D0D-B20E-597836AF1EE7}"/>
              </a:ext>
            </a:extLst>
          </p:cNvPr>
          <p:cNvSpPr txBox="1"/>
          <p:nvPr/>
        </p:nvSpPr>
        <p:spPr>
          <a:xfrm rot="19150081">
            <a:off x="804650" y="4608019"/>
            <a:ext cx="1127488" cy="7555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Devising</a:t>
            </a:r>
          </a:p>
          <a:p>
            <a:r>
              <a:rPr lang="en-GB" dirty="0">
                <a:solidFill>
                  <a:schemeClr val="bg1"/>
                </a:solidFill>
              </a:rPr>
              <a:t> Drama</a:t>
            </a:r>
          </a:p>
        </p:txBody>
      </p:sp>
      <p:sp>
        <p:nvSpPr>
          <p:cNvPr id="439" name="TextBox 438">
            <a:extLst>
              <a:ext uri="{FF2B5EF4-FFF2-40B4-BE49-F238E27FC236}">
                <a16:creationId xmlns:a16="http://schemas.microsoft.com/office/drawing/2014/main" id="{E2A1C7C6-F3F5-406E-9763-62485721A3B3}"/>
              </a:ext>
            </a:extLst>
          </p:cNvPr>
          <p:cNvSpPr txBox="1"/>
          <p:nvPr/>
        </p:nvSpPr>
        <p:spPr>
          <a:xfrm rot="1618665">
            <a:off x="6509809" y="2203010"/>
            <a:ext cx="2543773" cy="4239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Skills and Techniques</a:t>
            </a:r>
          </a:p>
        </p:txBody>
      </p:sp>
      <p:sp>
        <p:nvSpPr>
          <p:cNvPr id="443" name="TextBox 442">
            <a:extLst>
              <a:ext uri="{FF2B5EF4-FFF2-40B4-BE49-F238E27FC236}">
                <a16:creationId xmlns:a16="http://schemas.microsoft.com/office/drawing/2014/main" id="{9E9479B3-0283-4442-A073-7BEB5D746B0F}"/>
              </a:ext>
            </a:extLst>
          </p:cNvPr>
          <p:cNvSpPr txBox="1"/>
          <p:nvPr/>
        </p:nvSpPr>
        <p:spPr>
          <a:xfrm>
            <a:off x="3491198" y="1911551"/>
            <a:ext cx="2247346" cy="4239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Respond to a Brief</a:t>
            </a:r>
          </a:p>
        </p:txBody>
      </p:sp>
      <p:pic>
        <p:nvPicPr>
          <p:cNvPr id="471" name="Picture 470" descr="A close up of a plant&#10;&#10;Description automatically generated">
            <a:extLst>
              <a:ext uri="{FF2B5EF4-FFF2-40B4-BE49-F238E27FC236}">
                <a16:creationId xmlns:a16="http://schemas.microsoft.com/office/drawing/2014/main" id="{8366B8AB-E3B4-498E-B5AA-75949951ED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34" t="5115" r="11285"/>
          <a:stretch/>
        </p:blipFill>
        <p:spPr>
          <a:xfrm>
            <a:off x="1900849" y="13503691"/>
            <a:ext cx="674124" cy="639351"/>
          </a:xfrm>
          <a:prstGeom prst="rect">
            <a:avLst/>
          </a:prstGeom>
        </p:spPr>
      </p:pic>
      <p:pic>
        <p:nvPicPr>
          <p:cNvPr id="473" name="Picture 472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BEE1A2BC-E349-40A9-B160-29A96206F5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357" y="11142239"/>
            <a:ext cx="979622" cy="752267"/>
          </a:xfrm>
          <a:prstGeom prst="rect">
            <a:avLst/>
          </a:prstGeom>
        </p:spPr>
      </p:pic>
      <p:pic>
        <p:nvPicPr>
          <p:cNvPr id="475" name="Picture 474" descr="A close up of a logo&#10;&#10;Description automatically generated">
            <a:extLst>
              <a:ext uri="{FF2B5EF4-FFF2-40B4-BE49-F238E27FC236}">
                <a16:creationId xmlns:a16="http://schemas.microsoft.com/office/drawing/2014/main" id="{24685E9A-D34C-481A-A0CC-DB874BD69D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266" y="4003876"/>
            <a:ext cx="1097474" cy="752867"/>
          </a:xfrm>
          <a:prstGeom prst="rect">
            <a:avLst/>
          </a:prstGeom>
        </p:spPr>
      </p:pic>
      <p:pic>
        <p:nvPicPr>
          <p:cNvPr id="477" name="Picture 476" descr="A close up of a red curtain&#10;&#10;Description automatically generated">
            <a:extLst>
              <a:ext uri="{FF2B5EF4-FFF2-40B4-BE49-F238E27FC236}">
                <a16:creationId xmlns:a16="http://schemas.microsoft.com/office/drawing/2014/main" id="{A243B222-FB2F-4583-B00D-A5FAAD70A15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49" y="5604020"/>
            <a:ext cx="615140" cy="615140"/>
          </a:xfrm>
          <a:prstGeom prst="rect">
            <a:avLst/>
          </a:prstGeom>
        </p:spPr>
      </p:pic>
      <p:pic>
        <p:nvPicPr>
          <p:cNvPr id="479" name="Picture 478" descr="A person wearing glasses and looking at the camera&#10;&#10;Description automatically generated">
            <a:extLst>
              <a:ext uri="{FF2B5EF4-FFF2-40B4-BE49-F238E27FC236}">
                <a16:creationId xmlns:a16="http://schemas.microsoft.com/office/drawing/2014/main" id="{FB7860B1-9C86-4139-ABFF-F06171151A8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308" y="6388917"/>
            <a:ext cx="560925" cy="895308"/>
          </a:xfrm>
          <a:prstGeom prst="rect">
            <a:avLst/>
          </a:prstGeom>
        </p:spPr>
      </p:pic>
      <p:pic>
        <p:nvPicPr>
          <p:cNvPr id="485" name="Picture 484" descr="A close up of a sign&#10;&#10;Description automatically generated">
            <a:extLst>
              <a:ext uri="{FF2B5EF4-FFF2-40B4-BE49-F238E27FC236}">
                <a16:creationId xmlns:a16="http://schemas.microsoft.com/office/drawing/2014/main" id="{B04ABBC0-06DD-4012-9B06-B9A2FB5A623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225" y="6425832"/>
            <a:ext cx="879272" cy="832984"/>
          </a:xfrm>
          <a:prstGeom prst="rect">
            <a:avLst/>
          </a:prstGeom>
        </p:spPr>
      </p:pic>
      <p:pic>
        <p:nvPicPr>
          <p:cNvPr id="489" name="Picture 488" descr="A picture containing text, newspaper&#10;&#10;Description automatically generated">
            <a:extLst>
              <a:ext uri="{FF2B5EF4-FFF2-40B4-BE49-F238E27FC236}">
                <a16:creationId xmlns:a16="http://schemas.microsoft.com/office/drawing/2014/main" id="{35C66737-1200-4FEC-A1EE-F885D611D20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3" t="1820" r="17565" b="32202"/>
          <a:stretch/>
        </p:blipFill>
        <p:spPr>
          <a:xfrm>
            <a:off x="5226616" y="15491724"/>
            <a:ext cx="847346" cy="863792"/>
          </a:xfrm>
          <a:prstGeom prst="rect">
            <a:avLst/>
          </a:prstGeom>
        </p:spPr>
      </p:pic>
      <p:pic>
        <p:nvPicPr>
          <p:cNvPr id="494" name="Picture 493" descr="A close up of a stage&#10;&#10;Description automatically generated">
            <a:extLst>
              <a:ext uri="{FF2B5EF4-FFF2-40B4-BE49-F238E27FC236}">
                <a16:creationId xmlns:a16="http://schemas.microsoft.com/office/drawing/2014/main" id="{6F46F848-3712-4C7D-9E5D-7CDC75E86C9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0241" y="11113716"/>
            <a:ext cx="1220198" cy="819279"/>
          </a:xfrm>
          <a:prstGeom prst="rect">
            <a:avLst/>
          </a:prstGeom>
        </p:spPr>
      </p:pic>
      <p:sp>
        <p:nvSpPr>
          <p:cNvPr id="501" name="TextBox 500">
            <a:extLst>
              <a:ext uri="{FF2B5EF4-FFF2-40B4-BE49-F238E27FC236}">
                <a16:creationId xmlns:a16="http://schemas.microsoft.com/office/drawing/2014/main" id="{03F80F07-1CDA-4559-A758-6E26CAA7F659}"/>
              </a:ext>
            </a:extLst>
          </p:cNvPr>
          <p:cNvSpPr txBox="1"/>
          <p:nvPr/>
        </p:nvSpPr>
        <p:spPr>
          <a:xfrm>
            <a:off x="5893238" y="601579"/>
            <a:ext cx="184731" cy="4239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502" name="TextBox 501">
            <a:extLst>
              <a:ext uri="{FF2B5EF4-FFF2-40B4-BE49-F238E27FC236}">
                <a16:creationId xmlns:a16="http://schemas.microsoft.com/office/drawing/2014/main" id="{F395B8D6-CD7D-4FDD-956F-C8D035D5A1A6}"/>
              </a:ext>
            </a:extLst>
          </p:cNvPr>
          <p:cNvSpPr txBox="1"/>
          <p:nvPr/>
        </p:nvSpPr>
        <p:spPr>
          <a:xfrm>
            <a:off x="1956906" y="313474"/>
            <a:ext cx="5974516" cy="58477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>
                <a:solidFill>
                  <a:schemeClr val="accent1">
                    <a:lumMod val="75000"/>
                  </a:schemeClr>
                </a:solidFill>
              </a:rPr>
              <a:t>Drama Learning Journey</a:t>
            </a:r>
          </a:p>
        </p:txBody>
      </p:sp>
      <p:sp>
        <p:nvSpPr>
          <p:cNvPr id="510" name="Rectangle 509">
            <a:extLst>
              <a:ext uri="{FF2B5EF4-FFF2-40B4-BE49-F238E27FC236}">
                <a16:creationId xmlns:a16="http://schemas.microsoft.com/office/drawing/2014/main" id="{258E9392-AF3B-4C17-81F2-F213B68AE9F2}"/>
              </a:ext>
            </a:extLst>
          </p:cNvPr>
          <p:cNvSpPr/>
          <p:nvPr/>
        </p:nvSpPr>
        <p:spPr>
          <a:xfrm>
            <a:off x="-99724" y="16925206"/>
            <a:ext cx="376848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00" b="1" dirty="0"/>
              <a:t>Question: What are the benefits of using</a:t>
            </a:r>
          </a:p>
          <a:p>
            <a:pPr algn="ctr"/>
            <a:r>
              <a:rPr lang="en-GB" sz="1100" b="1" dirty="0"/>
              <a:t>Vocal and physical skills in performance? </a:t>
            </a:r>
            <a:r>
              <a:rPr lang="en-GB" sz="1100" dirty="0"/>
              <a:t>- Students develop their physical acting skills by exploring Ghost stories</a:t>
            </a:r>
          </a:p>
        </p:txBody>
      </p:sp>
      <p:sp>
        <p:nvSpPr>
          <p:cNvPr id="511" name="Rectangle 510">
            <a:extLst>
              <a:ext uri="{FF2B5EF4-FFF2-40B4-BE49-F238E27FC236}">
                <a16:creationId xmlns:a16="http://schemas.microsoft.com/office/drawing/2014/main" id="{1D16C891-D192-48F9-ABEC-5B3E7450C29A}"/>
              </a:ext>
            </a:extLst>
          </p:cNvPr>
          <p:cNvSpPr/>
          <p:nvPr/>
        </p:nvSpPr>
        <p:spPr>
          <a:xfrm>
            <a:off x="6825161" y="9961166"/>
            <a:ext cx="258100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00" b="1" dirty="0"/>
              <a:t>Question: Should drama educate or entertain?                 </a:t>
            </a:r>
          </a:p>
          <a:p>
            <a:pPr algn="ctr"/>
            <a:r>
              <a:rPr lang="en-GB" sz="1100" dirty="0"/>
              <a:t>Exploring the true story of the disappearance of Dan Nolan – students explore the range of drama conventions &amp; style of Verbatim Theatre</a:t>
            </a:r>
          </a:p>
        </p:txBody>
      </p:sp>
      <p:sp>
        <p:nvSpPr>
          <p:cNvPr id="1024" name="Rectangle 1023">
            <a:extLst>
              <a:ext uri="{FF2B5EF4-FFF2-40B4-BE49-F238E27FC236}">
                <a16:creationId xmlns:a16="http://schemas.microsoft.com/office/drawing/2014/main" id="{D02BE0CC-71B6-4A56-B710-E41B166CD640}"/>
              </a:ext>
            </a:extLst>
          </p:cNvPr>
          <p:cNvSpPr/>
          <p:nvPr/>
        </p:nvSpPr>
        <p:spPr>
          <a:xfrm>
            <a:off x="450474" y="7434041"/>
            <a:ext cx="272005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00" b="1" dirty="0"/>
              <a:t>Question: What are the different styles</a:t>
            </a:r>
          </a:p>
          <a:p>
            <a:pPr algn="ctr"/>
            <a:r>
              <a:rPr lang="en-GB" sz="1100" b="1" dirty="0"/>
              <a:t>And genres in performance? How are practitioners influenced by style</a:t>
            </a:r>
            <a:endParaRPr lang="en-GB" sz="1100" dirty="0"/>
          </a:p>
        </p:txBody>
      </p:sp>
      <p:sp>
        <p:nvSpPr>
          <p:cNvPr id="1025" name="Rectangle 1024">
            <a:extLst>
              <a:ext uri="{FF2B5EF4-FFF2-40B4-BE49-F238E27FC236}">
                <a16:creationId xmlns:a16="http://schemas.microsoft.com/office/drawing/2014/main" id="{74BD4E4C-007E-4C8A-B913-316CD96C2A46}"/>
              </a:ext>
            </a:extLst>
          </p:cNvPr>
          <p:cNvSpPr/>
          <p:nvPr/>
        </p:nvSpPr>
        <p:spPr>
          <a:xfrm>
            <a:off x="86710" y="3308672"/>
            <a:ext cx="101659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b="1" dirty="0"/>
              <a:t>Question: Which practitioners work do you find most effective and why?                    </a:t>
            </a:r>
          </a:p>
          <a:p>
            <a:endParaRPr lang="en-GB" sz="1100" dirty="0"/>
          </a:p>
        </p:txBody>
      </p:sp>
      <p:sp>
        <p:nvSpPr>
          <p:cNvPr id="1034" name="Rectangle 1033">
            <a:extLst>
              <a:ext uri="{FF2B5EF4-FFF2-40B4-BE49-F238E27FC236}">
                <a16:creationId xmlns:a16="http://schemas.microsoft.com/office/drawing/2014/main" id="{1988F539-446A-4DD1-8E62-68A4C2128E96}"/>
              </a:ext>
            </a:extLst>
          </p:cNvPr>
          <p:cNvSpPr/>
          <p:nvPr/>
        </p:nvSpPr>
        <p:spPr>
          <a:xfrm>
            <a:off x="6207210" y="2709341"/>
            <a:ext cx="1774379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b="1" dirty="0"/>
              <a:t>Question: How can you communicate effectively to an audience?</a:t>
            </a:r>
            <a:r>
              <a:rPr lang="en-GB" sz="1100" dirty="0"/>
              <a:t>– study of plays for monologues and group work</a:t>
            </a:r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E655970F-B777-4378-8366-DA6D2431E190}"/>
              </a:ext>
            </a:extLst>
          </p:cNvPr>
          <p:cNvSpPr/>
          <p:nvPr/>
        </p:nvSpPr>
        <p:spPr>
          <a:xfrm>
            <a:off x="3145008" y="3261596"/>
            <a:ext cx="231178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b="1" dirty="0"/>
              <a:t>Question: What are the roles and responsibilities in the theatre</a:t>
            </a:r>
          </a:p>
          <a:p>
            <a:r>
              <a:rPr lang="en-GB" sz="1100" dirty="0"/>
              <a:t>Interrelationships</a:t>
            </a:r>
          </a:p>
        </p:txBody>
      </p:sp>
      <p:cxnSp>
        <p:nvCxnSpPr>
          <p:cNvPr id="1046" name="Straight Arrow Connector 1045">
            <a:extLst>
              <a:ext uri="{FF2B5EF4-FFF2-40B4-BE49-F238E27FC236}">
                <a16:creationId xmlns:a16="http://schemas.microsoft.com/office/drawing/2014/main" id="{C4D3E15E-07DE-47E5-88E2-5BC82E63BD05}"/>
              </a:ext>
            </a:extLst>
          </p:cNvPr>
          <p:cNvCxnSpPr>
            <a:cxnSpLocks/>
          </p:cNvCxnSpPr>
          <p:nvPr/>
        </p:nvCxnSpPr>
        <p:spPr>
          <a:xfrm flipH="1" flipV="1">
            <a:off x="2793593" y="16504669"/>
            <a:ext cx="6701" cy="29438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3" name="Straight Arrow Connector 1052">
            <a:extLst>
              <a:ext uri="{FF2B5EF4-FFF2-40B4-BE49-F238E27FC236}">
                <a16:creationId xmlns:a16="http://schemas.microsoft.com/office/drawing/2014/main" id="{7EC25523-B1FE-480A-9B21-84506628D768}"/>
              </a:ext>
            </a:extLst>
          </p:cNvPr>
          <p:cNvCxnSpPr>
            <a:cxnSpLocks/>
          </p:cNvCxnSpPr>
          <p:nvPr/>
        </p:nvCxnSpPr>
        <p:spPr>
          <a:xfrm flipH="1">
            <a:off x="8862373" y="10847619"/>
            <a:ext cx="394687" cy="2544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4" name="Straight Arrow Connector 513">
            <a:extLst>
              <a:ext uri="{FF2B5EF4-FFF2-40B4-BE49-F238E27FC236}">
                <a16:creationId xmlns:a16="http://schemas.microsoft.com/office/drawing/2014/main" id="{03E6E23F-7A34-4DD7-B7DF-0818ECE902E3}"/>
              </a:ext>
            </a:extLst>
          </p:cNvPr>
          <p:cNvCxnSpPr>
            <a:cxnSpLocks/>
          </p:cNvCxnSpPr>
          <p:nvPr/>
        </p:nvCxnSpPr>
        <p:spPr>
          <a:xfrm flipV="1">
            <a:off x="1286317" y="6884989"/>
            <a:ext cx="0" cy="3927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0" name="Straight Arrow Connector 519">
            <a:extLst>
              <a:ext uri="{FF2B5EF4-FFF2-40B4-BE49-F238E27FC236}">
                <a16:creationId xmlns:a16="http://schemas.microsoft.com/office/drawing/2014/main" id="{97E59B08-754B-4CB1-9643-B7CF6524FC73}"/>
              </a:ext>
            </a:extLst>
          </p:cNvPr>
          <p:cNvCxnSpPr>
            <a:cxnSpLocks/>
          </p:cNvCxnSpPr>
          <p:nvPr/>
        </p:nvCxnSpPr>
        <p:spPr>
          <a:xfrm flipV="1">
            <a:off x="490737" y="4407386"/>
            <a:ext cx="361692" cy="404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4" name="Straight Arrow Connector 523">
            <a:extLst>
              <a:ext uri="{FF2B5EF4-FFF2-40B4-BE49-F238E27FC236}">
                <a16:creationId xmlns:a16="http://schemas.microsoft.com/office/drawing/2014/main" id="{532FABDA-FFAD-4F26-BEAF-068062D3C09F}"/>
              </a:ext>
            </a:extLst>
          </p:cNvPr>
          <p:cNvCxnSpPr>
            <a:cxnSpLocks/>
          </p:cNvCxnSpPr>
          <p:nvPr/>
        </p:nvCxnSpPr>
        <p:spPr>
          <a:xfrm>
            <a:off x="5015338" y="3697410"/>
            <a:ext cx="0" cy="1863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9" name="Straight Arrow Connector 528">
            <a:extLst>
              <a:ext uri="{FF2B5EF4-FFF2-40B4-BE49-F238E27FC236}">
                <a16:creationId xmlns:a16="http://schemas.microsoft.com/office/drawing/2014/main" id="{8ADEB0BF-E409-4F79-8E77-E6D9E0C97BF1}"/>
              </a:ext>
            </a:extLst>
          </p:cNvPr>
          <p:cNvCxnSpPr>
            <a:cxnSpLocks/>
          </p:cNvCxnSpPr>
          <p:nvPr/>
        </p:nvCxnSpPr>
        <p:spPr>
          <a:xfrm flipV="1">
            <a:off x="7601891" y="3289729"/>
            <a:ext cx="692440" cy="1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4" name="Straight Arrow Connector 533">
            <a:extLst>
              <a:ext uri="{FF2B5EF4-FFF2-40B4-BE49-F238E27FC236}">
                <a16:creationId xmlns:a16="http://schemas.microsoft.com/office/drawing/2014/main" id="{BF542A36-3A26-4FA5-8081-E1754A7B31B1}"/>
              </a:ext>
            </a:extLst>
          </p:cNvPr>
          <p:cNvCxnSpPr>
            <a:cxnSpLocks/>
          </p:cNvCxnSpPr>
          <p:nvPr/>
        </p:nvCxnSpPr>
        <p:spPr>
          <a:xfrm flipH="1">
            <a:off x="11875563" y="1576788"/>
            <a:ext cx="229530" cy="1572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7" name="TextBox 536">
            <a:extLst>
              <a:ext uri="{FF2B5EF4-FFF2-40B4-BE49-F238E27FC236}">
                <a16:creationId xmlns:a16="http://schemas.microsoft.com/office/drawing/2014/main" id="{3331DA79-8136-4FC0-8815-5B2D2DBCDFA3}"/>
              </a:ext>
            </a:extLst>
          </p:cNvPr>
          <p:cNvSpPr txBox="1"/>
          <p:nvPr/>
        </p:nvSpPr>
        <p:spPr>
          <a:xfrm>
            <a:off x="4124936" y="4990891"/>
            <a:ext cx="434709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/>
              <a:t>Question: What makes good theatre?</a:t>
            </a:r>
          </a:p>
          <a:p>
            <a:pPr algn="ctr"/>
            <a:r>
              <a:rPr lang="en-GB" sz="1100" dirty="0"/>
              <a:t>Students will explore a range of stimuli &amp; use their knowledge of performance styles, genre &amp; form to devise a piece of theatre</a:t>
            </a:r>
          </a:p>
        </p:txBody>
      </p:sp>
      <p:cxnSp>
        <p:nvCxnSpPr>
          <p:cNvPr id="539" name="Straight Arrow Connector 538">
            <a:extLst>
              <a:ext uri="{FF2B5EF4-FFF2-40B4-BE49-F238E27FC236}">
                <a16:creationId xmlns:a16="http://schemas.microsoft.com/office/drawing/2014/main" id="{9A82E50A-0FB3-41A5-BF6D-95F1BCDC201B}"/>
              </a:ext>
            </a:extLst>
          </p:cNvPr>
          <p:cNvCxnSpPr>
            <a:cxnSpLocks/>
          </p:cNvCxnSpPr>
          <p:nvPr/>
        </p:nvCxnSpPr>
        <p:spPr>
          <a:xfrm flipV="1">
            <a:off x="7644622" y="4866518"/>
            <a:ext cx="0" cy="2514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3" name="Rectangle 542">
            <a:extLst>
              <a:ext uri="{FF2B5EF4-FFF2-40B4-BE49-F238E27FC236}">
                <a16:creationId xmlns:a16="http://schemas.microsoft.com/office/drawing/2014/main" id="{237B358F-73AB-4DE5-A9D4-2EAE5B0E3CB3}"/>
              </a:ext>
            </a:extLst>
          </p:cNvPr>
          <p:cNvSpPr/>
          <p:nvPr/>
        </p:nvSpPr>
        <p:spPr>
          <a:xfrm>
            <a:off x="2920857" y="14319432"/>
            <a:ext cx="326977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00" b="1" dirty="0"/>
              <a:t>Question: What vocal and physical skills did you use for your performance and why did you make this decision?</a:t>
            </a:r>
            <a:r>
              <a:rPr lang="en-GB" sz="1100" dirty="0"/>
              <a:t>  Students will understand the importance of creative decisions </a:t>
            </a:r>
          </a:p>
        </p:txBody>
      </p:sp>
      <p:cxnSp>
        <p:nvCxnSpPr>
          <p:cNvPr id="1057" name="Straight Arrow Connector 1056">
            <a:extLst>
              <a:ext uri="{FF2B5EF4-FFF2-40B4-BE49-F238E27FC236}">
                <a16:creationId xmlns:a16="http://schemas.microsoft.com/office/drawing/2014/main" id="{6BBE0AE5-6688-4384-A028-31BC8AA7D213}"/>
              </a:ext>
            </a:extLst>
          </p:cNvPr>
          <p:cNvCxnSpPr>
            <a:cxnSpLocks/>
          </p:cNvCxnSpPr>
          <p:nvPr/>
        </p:nvCxnSpPr>
        <p:spPr>
          <a:xfrm flipH="1">
            <a:off x="2313009" y="14571441"/>
            <a:ext cx="560818" cy="4595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8" name="TextBox 1067">
            <a:extLst>
              <a:ext uri="{FF2B5EF4-FFF2-40B4-BE49-F238E27FC236}">
                <a16:creationId xmlns:a16="http://schemas.microsoft.com/office/drawing/2014/main" id="{E29CED2F-40AC-4CF4-8614-22B3E7D08692}"/>
              </a:ext>
            </a:extLst>
          </p:cNvPr>
          <p:cNvSpPr txBox="1"/>
          <p:nvPr/>
        </p:nvSpPr>
        <p:spPr>
          <a:xfrm>
            <a:off x="4300903" y="16459855"/>
            <a:ext cx="848309" cy="12703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rgbClr val="FF00FF"/>
                </a:solidFill>
              </a:rPr>
              <a:t>AO3</a:t>
            </a:r>
          </a:p>
          <a:p>
            <a:r>
              <a:rPr lang="en-GB" sz="1100" b="1" dirty="0">
                <a:solidFill>
                  <a:srgbClr val="FF00FF"/>
                </a:solidFill>
              </a:rPr>
              <a:t>Apply</a:t>
            </a:r>
          </a:p>
          <a:p>
            <a:r>
              <a:rPr lang="en-GB" sz="1100" b="1" dirty="0">
                <a:solidFill>
                  <a:srgbClr val="FF00FF"/>
                </a:solidFill>
              </a:rPr>
              <a:t>Skills </a:t>
            </a:r>
          </a:p>
          <a:p>
            <a:r>
              <a:rPr lang="en-GB" sz="1100" b="1" dirty="0">
                <a:solidFill>
                  <a:srgbClr val="FF00FF"/>
                </a:solidFill>
              </a:rPr>
              <a:t>And</a:t>
            </a:r>
          </a:p>
          <a:p>
            <a:r>
              <a:rPr lang="en-GB" sz="1100" b="1" dirty="0">
                <a:solidFill>
                  <a:srgbClr val="FF00FF"/>
                </a:solidFill>
              </a:rPr>
              <a:t>Techniques</a:t>
            </a:r>
          </a:p>
          <a:p>
            <a:endParaRPr lang="en-GB" dirty="0"/>
          </a:p>
        </p:txBody>
      </p:sp>
      <p:sp>
        <p:nvSpPr>
          <p:cNvPr id="1069" name="Rectangle 1068">
            <a:extLst>
              <a:ext uri="{FF2B5EF4-FFF2-40B4-BE49-F238E27FC236}">
                <a16:creationId xmlns:a16="http://schemas.microsoft.com/office/drawing/2014/main" id="{BAC2FF17-391A-4304-8C50-A8724E383EB7}"/>
              </a:ext>
            </a:extLst>
          </p:cNvPr>
          <p:cNvSpPr/>
          <p:nvPr/>
        </p:nvSpPr>
        <p:spPr>
          <a:xfrm>
            <a:off x="6395689" y="12514561"/>
            <a:ext cx="129490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b="1" dirty="0">
                <a:solidFill>
                  <a:srgbClr val="FF00FF"/>
                </a:solidFill>
              </a:rPr>
              <a:t>AO1 Understand</a:t>
            </a:r>
          </a:p>
          <a:p>
            <a:r>
              <a:rPr lang="en-GB" sz="1100" b="1" dirty="0">
                <a:solidFill>
                  <a:srgbClr val="FF00FF"/>
                </a:solidFill>
              </a:rPr>
              <a:t>How to respond</a:t>
            </a:r>
          </a:p>
          <a:p>
            <a:r>
              <a:rPr lang="en-GB" sz="1100" b="1" dirty="0">
                <a:solidFill>
                  <a:srgbClr val="FF00FF"/>
                </a:solidFill>
              </a:rPr>
              <a:t>To a brief</a:t>
            </a:r>
            <a:endParaRPr lang="en-GB" sz="2000" b="1" dirty="0">
              <a:solidFill>
                <a:srgbClr val="FF00FF"/>
              </a:solidFill>
            </a:endParaRPr>
          </a:p>
        </p:txBody>
      </p:sp>
      <p:cxnSp>
        <p:nvCxnSpPr>
          <p:cNvPr id="1077" name="Straight Arrow Connector 1076">
            <a:extLst>
              <a:ext uri="{FF2B5EF4-FFF2-40B4-BE49-F238E27FC236}">
                <a16:creationId xmlns:a16="http://schemas.microsoft.com/office/drawing/2014/main" id="{99A6C5F9-A462-4D72-B97E-67F9C748112B}"/>
              </a:ext>
            </a:extLst>
          </p:cNvPr>
          <p:cNvCxnSpPr>
            <a:cxnSpLocks/>
            <a:stCxn id="1068" idx="3"/>
          </p:cNvCxnSpPr>
          <p:nvPr/>
        </p:nvCxnSpPr>
        <p:spPr>
          <a:xfrm flipV="1">
            <a:off x="5149212" y="16520245"/>
            <a:ext cx="44884" cy="574784"/>
          </a:xfrm>
          <a:prstGeom prst="straightConnector1">
            <a:avLst/>
          </a:prstGeom>
          <a:ln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8" name="Straight Arrow Connector 1087">
            <a:extLst>
              <a:ext uri="{FF2B5EF4-FFF2-40B4-BE49-F238E27FC236}">
                <a16:creationId xmlns:a16="http://schemas.microsoft.com/office/drawing/2014/main" id="{115FA980-1A7C-4A56-8474-AA7AB8988144}"/>
              </a:ext>
            </a:extLst>
          </p:cNvPr>
          <p:cNvCxnSpPr>
            <a:cxnSpLocks/>
          </p:cNvCxnSpPr>
          <p:nvPr/>
        </p:nvCxnSpPr>
        <p:spPr>
          <a:xfrm>
            <a:off x="3468303" y="15138036"/>
            <a:ext cx="0" cy="230909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2" name="TextBox 1091">
            <a:extLst>
              <a:ext uri="{FF2B5EF4-FFF2-40B4-BE49-F238E27FC236}">
                <a16:creationId xmlns:a16="http://schemas.microsoft.com/office/drawing/2014/main" id="{68B3EEC5-6EF9-4DF2-B5F5-E784E0426EE4}"/>
              </a:ext>
            </a:extLst>
          </p:cNvPr>
          <p:cNvSpPr txBox="1"/>
          <p:nvPr/>
        </p:nvSpPr>
        <p:spPr>
          <a:xfrm>
            <a:off x="3413510" y="16861503"/>
            <a:ext cx="132921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rgbClr val="FF0000"/>
                </a:solidFill>
              </a:rPr>
              <a:t>Narration</a:t>
            </a:r>
          </a:p>
          <a:p>
            <a:r>
              <a:rPr lang="en-GB" sz="1100" b="1" dirty="0">
                <a:solidFill>
                  <a:srgbClr val="FF0000"/>
                </a:solidFill>
              </a:rPr>
              <a:t>Flashback</a:t>
            </a:r>
          </a:p>
          <a:p>
            <a:r>
              <a:rPr lang="en-GB" sz="1100" b="1" dirty="0" err="1">
                <a:solidFill>
                  <a:srgbClr val="FF0000"/>
                </a:solidFill>
              </a:rPr>
              <a:t>Croscutting</a:t>
            </a:r>
            <a:endParaRPr lang="en-GB" sz="1100" b="1" dirty="0">
              <a:solidFill>
                <a:srgbClr val="FF0000"/>
              </a:solidFill>
            </a:endParaRPr>
          </a:p>
          <a:p>
            <a:r>
              <a:rPr lang="en-GB" sz="1100" b="1" dirty="0">
                <a:solidFill>
                  <a:srgbClr val="FF0000"/>
                </a:solidFill>
              </a:rPr>
              <a:t>Voice of conscience</a:t>
            </a:r>
          </a:p>
        </p:txBody>
      </p:sp>
      <p:cxnSp>
        <p:nvCxnSpPr>
          <p:cNvPr id="1094" name="Straight Arrow Connector 1093">
            <a:extLst>
              <a:ext uri="{FF2B5EF4-FFF2-40B4-BE49-F238E27FC236}">
                <a16:creationId xmlns:a16="http://schemas.microsoft.com/office/drawing/2014/main" id="{0835F729-B7A9-4C6B-B0ED-C11658C984D4}"/>
              </a:ext>
            </a:extLst>
          </p:cNvPr>
          <p:cNvCxnSpPr>
            <a:cxnSpLocks/>
          </p:cNvCxnSpPr>
          <p:nvPr/>
        </p:nvCxnSpPr>
        <p:spPr>
          <a:xfrm flipV="1">
            <a:off x="4183330" y="16487310"/>
            <a:ext cx="0" cy="53889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8" name="Rectangle 1097">
            <a:extLst>
              <a:ext uri="{FF2B5EF4-FFF2-40B4-BE49-F238E27FC236}">
                <a16:creationId xmlns:a16="http://schemas.microsoft.com/office/drawing/2014/main" id="{0B9D8288-415C-4A3E-9F8B-0F3035CB6EEB}"/>
              </a:ext>
            </a:extLst>
          </p:cNvPr>
          <p:cNvSpPr/>
          <p:nvPr/>
        </p:nvSpPr>
        <p:spPr>
          <a:xfrm>
            <a:off x="7505548" y="14387788"/>
            <a:ext cx="1554168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b="1" u="sng" dirty="0">
                <a:solidFill>
                  <a:srgbClr val="FF0000"/>
                </a:solidFill>
              </a:rPr>
              <a:t>Narration, Flashback</a:t>
            </a:r>
          </a:p>
          <a:p>
            <a:r>
              <a:rPr lang="en-GB" sz="1100" b="1" u="sng" dirty="0">
                <a:solidFill>
                  <a:srgbClr val="FF0000"/>
                </a:solidFill>
              </a:rPr>
              <a:t>Crosscutting, mime,</a:t>
            </a:r>
          </a:p>
          <a:p>
            <a:r>
              <a:rPr lang="en-GB" sz="1100" b="1" u="sng" dirty="0">
                <a:solidFill>
                  <a:srgbClr val="FF0000"/>
                </a:solidFill>
              </a:rPr>
              <a:t>Voice of conscience</a:t>
            </a:r>
          </a:p>
          <a:p>
            <a:r>
              <a:rPr lang="en-GB" sz="1100" b="1" u="sng" dirty="0">
                <a:solidFill>
                  <a:srgbClr val="FF0000"/>
                </a:solidFill>
              </a:rPr>
              <a:t>Vocal and Physical</a:t>
            </a:r>
          </a:p>
          <a:p>
            <a:r>
              <a:rPr lang="en-GB" sz="1100" b="1" u="sng" dirty="0">
                <a:solidFill>
                  <a:srgbClr val="FF0000"/>
                </a:solidFill>
              </a:rPr>
              <a:t>skills</a:t>
            </a:r>
          </a:p>
        </p:txBody>
      </p:sp>
      <p:cxnSp>
        <p:nvCxnSpPr>
          <p:cNvPr id="1100" name="Straight Arrow Connector 1099">
            <a:extLst>
              <a:ext uri="{FF2B5EF4-FFF2-40B4-BE49-F238E27FC236}">
                <a16:creationId xmlns:a16="http://schemas.microsoft.com/office/drawing/2014/main" id="{AA2E832C-900F-4DEF-B94B-758225B8B961}"/>
              </a:ext>
            </a:extLst>
          </p:cNvPr>
          <p:cNvCxnSpPr>
            <a:cxnSpLocks/>
          </p:cNvCxnSpPr>
          <p:nvPr/>
        </p:nvCxnSpPr>
        <p:spPr>
          <a:xfrm flipV="1">
            <a:off x="8458764" y="14099758"/>
            <a:ext cx="169972" cy="23951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8" name="TextBox 1117">
            <a:extLst>
              <a:ext uri="{FF2B5EF4-FFF2-40B4-BE49-F238E27FC236}">
                <a16:creationId xmlns:a16="http://schemas.microsoft.com/office/drawing/2014/main" id="{AC11D6DD-EFA3-46FB-8D9A-268377880960}"/>
              </a:ext>
            </a:extLst>
          </p:cNvPr>
          <p:cNvSpPr txBox="1"/>
          <p:nvPr/>
        </p:nvSpPr>
        <p:spPr>
          <a:xfrm>
            <a:off x="123900" y="14969713"/>
            <a:ext cx="92204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rgbClr val="FF00FF"/>
                </a:solidFill>
              </a:rPr>
              <a:t>AO2</a:t>
            </a:r>
          </a:p>
          <a:p>
            <a:r>
              <a:rPr lang="en-GB" sz="1100" b="1" dirty="0">
                <a:solidFill>
                  <a:srgbClr val="FF00FF"/>
                </a:solidFill>
              </a:rPr>
              <a:t>Select </a:t>
            </a:r>
          </a:p>
          <a:p>
            <a:r>
              <a:rPr lang="en-GB" sz="1100" b="1" dirty="0">
                <a:solidFill>
                  <a:srgbClr val="FF00FF"/>
                </a:solidFill>
              </a:rPr>
              <a:t>And develop</a:t>
            </a:r>
          </a:p>
          <a:p>
            <a:r>
              <a:rPr lang="en-GB" sz="1100" b="1" dirty="0">
                <a:solidFill>
                  <a:srgbClr val="FF00FF"/>
                </a:solidFill>
              </a:rPr>
              <a:t>skills</a:t>
            </a:r>
          </a:p>
        </p:txBody>
      </p:sp>
      <p:sp>
        <p:nvSpPr>
          <p:cNvPr id="1120" name="TextBox 1119">
            <a:extLst>
              <a:ext uri="{FF2B5EF4-FFF2-40B4-BE49-F238E27FC236}">
                <a16:creationId xmlns:a16="http://schemas.microsoft.com/office/drawing/2014/main" id="{D689A629-2F06-4B29-83B5-D4E805FE9208}"/>
              </a:ext>
            </a:extLst>
          </p:cNvPr>
          <p:cNvSpPr txBox="1"/>
          <p:nvPr/>
        </p:nvSpPr>
        <p:spPr>
          <a:xfrm>
            <a:off x="286406" y="16220160"/>
            <a:ext cx="1082348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u="sng" dirty="0">
                <a:solidFill>
                  <a:srgbClr val="00B050"/>
                </a:solidFill>
              </a:rPr>
              <a:t>Ensemble work</a:t>
            </a:r>
          </a:p>
          <a:p>
            <a:r>
              <a:rPr lang="en-GB" sz="1100" b="1" dirty="0">
                <a:solidFill>
                  <a:srgbClr val="00B050"/>
                </a:solidFill>
              </a:rPr>
              <a:t>Storytelling</a:t>
            </a:r>
          </a:p>
          <a:p>
            <a:r>
              <a:rPr lang="en-GB" sz="1100" b="1" dirty="0">
                <a:solidFill>
                  <a:srgbClr val="00B050"/>
                </a:solidFill>
              </a:rPr>
              <a:t>Verbatim</a:t>
            </a:r>
          </a:p>
        </p:txBody>
      </p:sp>
      <p:cxnSp>
        <p:nvCxnSpPr>
          <p:cNvPr id="1122" name="Straight Arrow Connector 1121">
            <a:extLst>
              <a:ext uri="{FF2B5EF4-FFF2-40B4-BE49-F238E27FC236}">
                <a16:creationId xmlns:a16="http://schemas.microsoft.com/office/drawing/2014/main" id="{1BAD5593-4EC8-4806-B803-25CD62105A77}"/>
              </a:ext>
            </a:extLst>
          </p:cNvPr>
          <p:cNvCxnSpPr>
            <a:cxnSpLocks/>
          </p:cNvCxnSpPr>
          <p:nvPr/>
        </p:nvCxnSpPr>
        <p:spPr>
          <a:xfrm flipV="1">
            <a:off x="1303936" y="16318579"/>
            <a:ext cx="368732" cy="2575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5" name="TextBox 1124">
            <a:extLst>
              <a:ext uri="{FF2B5EF4-FFF2-40B4-BE49-F238E27FC236}">
                <a16:creationId xmlns:a16="http://schemas.microsoft.com/office/drawing/2014/main" id="{120B63A8-F734-406D-98B7-9CECC7F53154}"/>
              </a:ext>
            </a:extLst>
          </p:cNvPr>
          <p:cNvSpPr txBox="1"/>
          <p:nvPr/>
        </p:nvSpPr>
        <p:spPr>
          <a:xfrm>
            <a:off x="2498564" y="14890203"/>
            <a:ext cx="10390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rgbClr val="FF0000"/>
                </a:solidFill>
              </a:rPr>
              <a:t>8 Basic actions</a:t>
            </a:r>
          </a:p>
        </p:txBody>
      </p:sp>
      <p:cxnSp>
        <p:nvCxnSpPr>
          <p:cNvPr id="1127" name="Straight Arrow Connector 1126">
            <a:extLst>
              <a:ext uri="{FF2B5EF4-FFF2-40B4-BE49-F238E27FC236}">
                <a16:creationId xmlns:a16="http://schemas.microsoft.com/office/drawing/2014/main" id="{24A99C8E-1D60-46CB-98A5-30F2B90F15AA}"/>
              </a:ext>
            </a:extLst>
          </p:cNvPr>
          <p:cNvCxnSpPr>
            <a:cxnSpLocks/>
          </p:cNvCxnSpPr>
          <p:nvPr/>
        </p:nvCxnSpPr>
        <p:spPr>
          <a:xfrm flipH="1" flipV="1">
            <a:off x="2408728" y="14527717"/>
            <a:ext cx="415943" cy="3438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1" name="TextBox 1130">
            <a:extLst>
              <a:ext uri="{FF2B5EF4-FFF2-40B4-BE49-F238E27FC236}">
                <a16:creationId xmlns:a16="http://schemas.microsoft.com/office/drawing/2014/main" id="{C8D2156F-048A-48C1-8854-1766ACEE980F}"/>
              </a:ext>
            </a:extLst>
          </p:cNvPr>
          <p:cNvSpPr txBox="1"/>
          <p:nvPr/>
        </p:nvSpPr>
        <p:spPr>
          <a:xfrm>
            <a:off x="1582389" y="12588554"/>
            <a:ext cx="119733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FF00FF"/>
                </a:solidFill>
              </a:rPr>
              <a:t>AO4 Evaluate </a:t>
            </a:r>
          </a:p>
          <a:p>
            <a:r>
              <a:rPr lang="en-GB" sz="1100" b="1" dirty="0">
                <a:solidFill>
                  <a:srgbClr val="FF00FF"/>
                </a:solidFill>
              </a:rPr>
              <a:t>Development </a:t>
            </a:r>
          </a:p>
          <a:p>
            <a:r>
              <a:rPr lang="en-GB" sz="1100" b="1" dirty="0">
                <a:solidFill>
                  <a:srgbClr val="FF00FF"/>
                </a:solidFill>
              </a:rPr>
              <a:t>process</a:t>
            </a:r>
          </a:p>
          <a:p>
            <a:endParaRPr lang="en-GB" sz="1200" b="1" dirty="0">
              <a:solidFill>
                <a:srgbClr val="FF00FF"/>
              </a:solidFill>
            </a:endParaRPr>
          </a:p>
        </p:txBody>
      </p:sp>
      <p:cxnSp>
        <p:nvCxnSpPr>
          <p:cNvPr id="1140" name="Straight Arrow Connector 1139">
            <a:extLst>
              <a:ext uri="{FF2B5EF4-FFF2-40B4-BE49-F238E27FC236}">
                <a16:creationId xmlns:a16="http://schemas.microsoft.com/office/drawing/2014/main" id="{DB4569CC-7D59-4E68-8F77-091AD0BA9BD3}"/>
              </a:ext>
            </a:extLst>
          </p:cNvPr>
          <p:cNvCxnSpPr>
            <a:cxnSpLocks/>
          </p:cNvCxnSpPr>
          <p:nvPr/>
        </p:nvCxnSpPr>
        <p:spPr>
          <a:xfrm flipV="1">
            <a:off x="654754" y="15056171"/>
            <a:ext cx="399966" cy="68078"/>
          </a:xfrm>
          <a:prstGeom prst="straightConnector1">
            <a:avLst/>
          </a:prstGeom>
          <a:ln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8" name="Rectangle 1147">
            <a:extLst>
              <a:ext uri="{FF2B5EF4-FFF2-40B4-BE49-F238E27FC236}">
                <a16:creationId xmlns:a16="http://schemas.microsoft.com/office/drawing/2014/main" id="{1815E78E-A632-4D9A-A806-BFF7CD1F145F}"/>
              </a:ext>
            </a:extLst>
          </p:cNvPr>
          <p:cNvSpPr/>
          <p:nvPr/>
        </p:nvSpPr>
        <p:spPr>
          <a:xfrm>
            <a:off x="2607624" y="12146691"/>
            <a:ext cx="323358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00" b="1" dirty="0"/>
              <a:t>Question: Should drama help to retell the past?</a:t>
            </a:r>
          </a:p>
          <a:p>
            <a:pPr algn="ctr"/>
            <a:r>
              <a:rPr lang="en-GB" sz="1100" dirty="0"/>
              <a:t>Using historical facts to develop empathy, leading to a performance using physical theatres</a:t>
            </a:r>
          </a:p>
        </p:txBody>
      </p:sp>
      <p:cxnSp>
        <p:nvCxnSpPr>
          <p:cNvPr id="1166" name="Straight Arrow Connector 1165">
            <a:extLst>
              <a:ext uri="{FF2B5EF4-FFF2-40B4-BE49-F238E27FC236}">
                <a16:creationId xmlns:a16="http://schemas.microsoft.com/office/drawing/2014/main" id="{4DE3AF8A-3CC1-4941-B949-E96C77BD431E}"/>
              </a:ext>
            </a:extLst>
          </p:cNvPr>
          <p:cNvCxnSpPr>
            <a:cxnSpLocks/>
          </p:cNvCxnSpPr>
          <p:nvPr/>
        </p:nvCxnSpPr>
        <p:spPr>
          <a:xfrm flipH="1">
            <a:off x="2165211" y="13044847"/>
            <a:ext cx="92434" cy="226972"/>
          </a:xfrm>
          <a:prstGeom prst="straightConnector1">
            <a:avLst/>
          </a:prstGeom>
          <a:ln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8" name="TextBox 1167">
            <a:extLst>
              <a:ext uri="{FF2B5EF4-FFF2-40B4-BE49-F238E27FC236}">
                <a16:creationId xmlns:a16="http://schemas.microsoft.com/office/drawing/2014/main" id="{000F6872-B84B-4C86-B9D4-2F0F51DA3933}"/>
              </a:ext>
            </a:extLst>
          </p:cNvPr>
          <p:cNvSpPr txBox="1"/>
          <p:nvPr/>
        </p:nvSpPr>
        <p:spPr>
          <a:xfrm>
            <a:off x="3408433" y="13012193"/>
            <a:ext cx="19688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rgbClr val="FF0000"/>
                </a:solidFill>
              </a:rPr>
              <a:t>Reading and developing a play</a:t>
            </a:r>
          </a:p>
        </p:txBody>
      </p:sp>
      <p:sp>
        <p:nvSpPr>
          <p:cNvPr id="1169" name="TextBox 1168">
            <a:extLst>
              <a:ext uri="{FF2B5EF4-FFF2-40B4-BE49-F238E27FC236}">
                <a16:creationId xmlns:a16="http://schemas.microsoft.com/office/drawing/2014/main" id="{10B691F6-3636-4AA6-A5B7-D0C47CB75A27}"/>
              </a:ext>
            </a:extLst>
          </p:cNvPr>
          <p:cNvSpPr txBox="1"/>
          <p:nvPr/>
        </p:nvSpPr>
        <p:spPr>
          <a:xfrm>
            <a:off x="2580752" y="12868818"/>
            <a:ext cx="15007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rgbClr val="00B050"/>
                </a:solidFill>
              </a:rPr>
              <a:t>Playwrights intentions</a:t>
            </a:r>
          </a:p>
        </p:txBody>
      </p:sp>
      <p:cxnSp>
        <p:nvCxnSpPr>
          <p:cNvPr id="1171" name="Straight Arrow Connector 1170">
            <a:extLst>
              <a:ext uri="{FF2B5EF4-FFF2-40B4-BE49-F238E27FC236}">
                <a16:creationId xmlns:a16="http://schemas.microsoft.com/office/drawing/2014/main" id="{5E9BB975-EC3D-4566-8EE2-262424801E89}"/>
              </a:ext>
            </a:extLst>
          </p:cNvPr>
          <p:cNvCxnSpPr>
            <a:cxnSpLocks/>
          </p:cNvCxnSpPr>
          <p:nvPr/>
        </p:nvCxnSpPr>
        <p:spPr>
          <a:xfrm>
            <a:off x="2382373" y="12993715"/>
            <a:ext cx="314435" cy="201335"/>
          </a:xfrm>
          <a:prstGeom prst="straightConnector1">
            <a:avLst/>
          </a:prstGeom>
          <a:ln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4" name="Straight Arrow Connector 1183">
            <a:extLst>
              <a:ext uri="{FF2B5EF4-FFF2-40B4-BE49-F238E27FC236}">
                <a16:creationId xmlns:a16="http://schemas.microsoft.com/office/drawing/2014/main" id="{D438DC0B-2AEA-4F54-B6BF-1677A3CD9072}"/>
              </a:ext>
            </a:extLst>
          </p:cNvPr>
          <p:cNvCxnSpPr>
            <a:cxnSpLocks/>
          </p:cNvCxnSpPr>
          <p:nvPr/>
        </p:nvCxnSpPr>
        <p:spPr>
          <a:xfrm flipV="1">
            <a:off x="6207210" y="14309309"/>
            <a:ext cx="0" cy="2918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2" name="Straight Arrow Connector 711">
            <a:extLst>
              <a:ext uri="{FF2B5EF4-FFF2-40B4-BE49-F238E27FC236}">
                <a16:creationId xmlns:a16="http://schemas.microsoft.com/office/drawing/2014/main" id="{0B14708B-4A9B-4E27-AE63-E827BB75771E}"/>
              </a:ext>
            </a:extLst>
          </p:cNvPr>
          <p:cNvCxnSpPr>
            <a:cxnSpLocks/>
            <a:stCxn id="1069" idx="2"/>
          </p:cNvCxnSpPr>
          <p:nvPr/>
        </p:nvCxnSpPr>
        <p:spPr>
          <a:xfrm>
            <a:off x="7043141" y="13114725"/>
            <a:ext cx="77942" cy="109991"/>
          </a:xfrm>
          <a:prstGeom prst="straightConnector1">
            <a:avLst/>
          </a:prstGeom>
          <a:ln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8" name="TextBox 1197">
            <a:extLst>
              <a:ext uri="{FF2B5EF4-FFF2-40B4-BE49-F238E27FC236}">
                <a16:creationId xmlns:a16="http://schemas.microsoft.com/office/drawing/2014/main" id="{98796934-A6F8-497A-AB48-16C4AD00D05E}"/>
              </a:ext>
            </a:extLst>
          </p:cNvPr>
          <p:cNvSpPr txBox="1"/>
          <p:nvPr/>
        </p:nvSpPr>
        <p:spPr>
          <a:xfrm>
            <a:off x="6752783" y="16566916"/>
            <a:ext cx="16866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rgbClr val="00B050"/>
                </a:solidFill>
              </a:rPr>
              <a:t>Status, performance style</a:t>
            </a:r>
          </a:p>
        </p:txBody>
      </p:sp>
      <p:sp>
        <p:nvSpPr>
          <p:cNvPr id="1199" name="TextBox 1198">
            <a:extLst>
              <a:ext uri="{FF2B5EF4-FFF2-40B4-BE49-F238E27FC236}">
                <a16:creationId xmlns:a16="http://schemas.microsoft.com/office/drawing/2014/main" id="{22DFE848-10E2-4CE5-B94A-3BD485F7FAC3}"/>
              </a:ext>
            </a:extLst>
          </p:cNvPr>
          <p:cNvSpPr txBox="1"/>
          <p:nvPr/>
        </p:nvSpPr>
        <p:spPr>
          <a:xfrm>
            <a:off x="7989885" y="16922364"/>
            <a:ext cx="56137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rgbClr val="FF0000"/>
                </a:solidFill>
              </a:rPr>
              <a:t>Mime </a:t>
            </a:r>
          </a:p>
          <a:p>
            <a:endParaRPr lang="en-GB" sz="1100" b="1" dirty="0">
              <a:solidFill>
                <a:srgbClr val="FF0000"/>
              </a:solidFill>
            </a:endParaRPr>
          </a:p>
        </p:txBody>
      </p:sp>
      <p:sp>
        <p:nvSpPr>
          <p:cNvPr id="1200" name="TextBox 1199">
            <a:extLst>
              <a:ext uri="{FF2B5EF4-FFF2-40B4-BE49-F238E27FC236}">
                <a16:creationId xmlns:a16="http://schemas.microsoft.com/office/drawing/2014/main" id="{DD5EA62D-0C8B-4B58-9639-7F8749C45B49}"/>
              </a:ext>
            </a:extLst>
          </p:cNvPr>
          <p:cNvSpPr txBox="1"/>
          <p:nvPr/>
        </p:nvSpPr>
        <p:spPr>
          <a:xfrm>
            <a:off x="7431322" y="17329709"/>
            <a:ext cx="20162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FF00FF"/>
                </a:solidFill>
              </a:rPr>
              <a:t>AO2 Select and develop skills</a:t>
            </a:r>
          </a:p>
        </p:txBody>
      </p:sp>
      <p:sp>
        <p:nvSpPr>
          <p:cNvPr id="1203" name="TextBox 1202">
            <a:extLst>
              <a:ext uri="{FF2B5EF4-FFF2-40B4-BE49-F238E27FC236}">
                <a16:creationId xmlns:a16="http://schemas.microsoft.com/office/drawing/2014/main" id="{132F6150-EDB9-452F-83FF-90D9851FAFE3}"/>
              </a:ext>
            </a:extLst>
          </p:cNvPr>
          <p:cNvSpPr txBox="1"/>
          <p:nvPr/>
        </p:nvSpPr>
        <p:spPr>
          <a:xfrm>
            <a:off x="5819604" y="9670047"/>
            <a:ext cx="139012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u="sng" dirty="0">
                <a:solidFill>
                  <a:srgbClr val="00B050"/>
                </a:solidFill>
              </a:rPr>
              <a:t>Documentary drama</a:t>
            </a:r>
          </a:p>
          <a:p>
            <a:r>
              <a:rPr lang="en-GB" sz="1100" b="1" dirty="0">
                <a:solidFill>
                  <a:srgbClr val="00B050"/>
                </a:solidFill>
              </a:rPr>
              <a:t>Verbatim theatre</a:t>
            </a:r>
          </a:p>
        </p:txBody>
      </p:sp>
      <p:sp>
        <p:nvSpPr>
          <p:cNvPr id="1207" name="TextBox 1206">
            <a:extLst>
              <a:ext uri="{FF2B5EF4-FFF2-40B4-BE49-F238E27FC236}">
                <a16:creationId xmlns:a16="http://schemas.microsoft.com/office/drawing/2014/main" id="{22C88760-591D-470B-8C71-EB723905E584}"/>
              </a:ext>
            </a:extLst>
          </p:cNvPr>
          <p:cNvSpPr txBox="1"/>
          <p:nvPr/>
        </p:nvSpPr>
        <p:spPr>
          <a:xfrm>
            <a:off x="8836935" y="13802000"/>
            <a:ext cx="8543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>
                <a:solidFill>
                  <a:srgbClr val="FF00FF"/>
                </a:solidFill>
              </a:rPr>
              <a:t>AO2</a:t>
            </a:r>
          </a:p>
          <a:p>
            <a:pPr algn="ctr"/>
            <a:r>
              <a:rPr lang="en-GB" sz="1100" b="1" dirty="0">
                <a:solidFill>
                  <a:srgbClr val="FF00FF"/>
                </a:solidFill>
              </a:rPr>
              <a:t>Select</a:t>
            </a:r>
          </a:p>
          <a:p>
            <a:pPr algn="ctr"/>
            <a:r>
              <a:rPr lang="en-GB" sz="1100" b="1" dirty="0">
                <a:solidFill>
                  <a:srgbClr val="FF00FF"/>
                </a:solidFill>
              </a:rPr>
              <a:t>Skills and techniques</a:t>
            </a:r>
          </a:p>
        </p:txBody>
      </p:sp>
      <p:cxnSp>
        <p:nvCxnSpPr>
          <p:cNvPr id="1210" name="Straight Arrow Connector 1209">
            <a:extLst>
              <a:ext uri="{FF2B5EF4-FFF2-40B4-BE49-F238E27FC236}">
                <a16:creationId xmlns:a16="http://schemas.microsoft.com/office/drawing/2014/main" id="{8F3E0B54-B456-41B3-8233-D2AEFA7B2AA4}"/>
              </a:ext>
            </a:extLst>
          </p:cNvPr>
          <p:cNvCxnSpPr>
            <a:cxnSpLocks/>
          </p:cNvCxnSpPr>
          <p:nvPr/>
        </p:nvCxnSpPr>
        <p:spPr>
          <a:xfrm flipH="1" flipV="1">
            <a:off x="8785117" y="14028554"/>
            <a:ext cx="187252" cy="241694"/>
          </a:xfrm>
          <a:prstGeom prst="straightConnector1">
            <a:avLst/>
          </a:prstGeom>
          <a:ln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4" name="TextBox 1213">
            <a:extLst>
              <a:ext uri="{FF2B5EF4-FFF2-40B4-BE49-F238E27FC236}">
                <a16:creationId xmlns:a16="http://schemas.microsoft.com/office/drawing/2014/main" id="{053E2DAB-7E08-43B7-BE2C-2E9E851D9B0A}"/>
              </a:ext>
            </a:extLst>
          </p:cNvPr>
          <p:cNvSpPr txBox="1"/>
          <p:nvPr/>
        </p:nvSpPr>
        <p:spPr>
          <a:xfrm>
            <a:off x="2148742" y="9740054"/>
            <a:ext cx="22669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u="sng" dirty="0">
                <a:solidFill>
                  <a:srgbClr val="00B050"/>
                </a:solidFill>
              </a:rPr>
              <a:t>Performance style</a:t>
            </a:r>
            <a:r>
              <a:rPr lang="en-GB" sz="1100" b="1" dirty="0">
                <a:solidFill>
                  <a:srgbClr val="00B050"/>
                </a:solidFill>
              </a:rPr>
              <a:t>, stock characters</a:t>
            </a:r>
          </a:p>
        </p:txBody>
      </p:sp>
      <p:cxnSp>
        <p:nvCxnSpPr>
          <p:cNvPr id="711" name="Straight Arrow Connector 710">
            <a:extLst>
              <a:ext uri="{FF2B5EF4-FFF2-40B4-BE49-F238E27FC236}">
                <a16:creationId xmlns:a16="http://schemas.microsoft.com/office/drawing/2014/main" id="{2EB07306-83FC-4101-B973-52DEAA7525D0}"/>
              </a:ext>
            </a:extLst>
          </p:cNvPr>
          <p:cNvCxnSpPr>
            <a:cxnSpLocks/>
          </p:cNvCxnSpPr>
          <p:nvPr/>
        </p:nvCxnSpPr>
        <p:spPr>
          <a:xfrm flipV="1">
            <a:off x="1215074" y="11965208"/>
            <a:ext cx="1015655" cy="948696"/>
          </a:xfrm>
          <a:prstGeom prst="straightConnector1">
            <a:avLst/>
          </a:prstGeom>
          <a:ln>
            <a:solidFill>
              <a:srgbClr val="FE5E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5" name="Straight Arrow Connector 714">
            <a:extLst>
              <a:ext uri="{FF2B5EF4-FFF2-40B4-BE49-F238E27FC236}">
                <a16:creationId xmlns:a16="http://schemas.microsoft.com/office/drawing/2014/main" id="{59D632A3-58AE-4E8D-A70C-716C49B969D6}"/>
              </a:ext>
            </a:extLst>
          </p:cNvPr>
          <p:cNvCxnSpPr>
            <a:cxnSpLocks/>
          </p:cNvCxnSpPr>
          <p:nvPr/>
        </p:nvCxnSpPr>
        <p:spPr>
          <a:xfrm>
            <a:off x="1246308" y="13155949"/>
            <a:ext cx="390511" cy="97429"/>
          </a:xfrm>
          <a:prstGeom prst="straightConnector1">
            <a:avLst/>
          </a:prstGeom>
          <a:ln>
            <a:solidFill>
              <a:srgbClr val="FE5E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9" name="Rectangle 718">
            <a:extLst>
              <a:ext uri="{FF2B5EF4-FFF2-40B4-BE49-F238E27FC236}">
                <a16:creationId xmlns:a16="http://schemas.microsoft.com/office/drawing/2014/main" id="{C82C0375-8C37-4693-A5C1-BDE37D7E0808}"/>
              </a:ext>
            </a:extLst>
          </p:cNvPr>
          <p:cNvSpPr/>
          <p:nvPr/>
        </p:nvSpPr>
        <p:spPr>
          <a:xfrm>
            <a:off x="2760003" y="10143508"/>
            <a:ext cx="217559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00" b="1" dirty="0"/>
              <a:t>Question: What's in a name? </a:t>
            </a:r>
          </a:p>
          <a:p>
            <a:pPr algn="ctr"/>
            <a:r>
              <a:rPr lang="en-GB" sz="1100" dirty="0"/>
              <a:t>Character profiles and appropriate skills</a:t>
            </a:r>
          </a:p>
        </p:txBody>
      </p:sp>
      <p:cxnSp>
        <p:nvCxnSpPr>
          <p:cNvPr id="721" name="Straight Arrow Connector 720">
            <a:extLst>
              <a:ext uri="{FF2B5EF4-FFF2-40B4-BE49-F238E27FC236}">
                <a16:creationId xmlns:a16="http://schemas.microsoft.com/office/drawing/2014/main" id="{662FFF91-9E9D-4D01-BF3C-8519F7B98D75}"/>
              </a:ext>
            </a:extLst>
          </p:cNvPr>
          <p:cNvCxnSpPr>
            <a:cxnSpLocks/>
          </p:cNvCxnSpPr>
          <p:nvPr/>
        </p:nvCxnSpPr>
        <p:spPr>
          <a:xfrm flipV="1">
            <a:off x="4392837" y="9670047"/>
            <a:ext cx="15464" cy="4502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6" name="Straight Arrow Connector 725">
            <a:extLst>
              <a:ext uri="{FF2B5EF4-FFF2-40B4-BE49-F238E27FC236}">
                <a16:creationId xmlns:a16="http://schemas.microsoft.com/office/drawing/2014/main" id="{EA843880-F27D-4B47-8F67-F6DB7A806BC8}"/>
              </a:ext>
            </a:extLst>
          </p:cNvPr>
          <p:cNvCxnSpPr>
            <a:cxnSpLocks/>
          </p:cNvCxnSpPr>
          <p:nvPr/>
        </p:nvCxnSpPr>
        <p:spPr>
          <a:xfrm flipV="1">
            <a:off x="1054720" y="11845340"/>
            <a:ext cx="861258" cy="97292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0" name="TextBox 729">
            <a:extLst>
              <a:ext uri="{FF2B5EF4-FFF2-40B4-BE49-F238E27FC236}">
                <a16:creationId xmlns:a16="http://schemas.microsoft.com/office/drawing/2014/main" id="{04FD6387-BF97-43B5-86DB-2172F64124CD}"/>
              </a:ext>
            </a:extLst>
          </p:cNvPr>
          <p:cNvSpPr txBox="1"/>
          <p:nvPr/>
        </p:nvSpPr>
        <p:spPr>
          <a:xfrm>
            <a:off x="4909149" y="10045468"/>
            <a:ext cx="112562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rgbClr val="FF00FF"/>
                </a:solidFill>
              </a:rPr>
              <a:t>AO3 Apply skills</a:t>
            </a:r>
          </a:p>
          <a:p>
            <a:r>
              <a:rPr lang="en-GB" sz="1100" b="1" dirty="0">
                <a:solidFill>
                  <a:srgbClr val="FF00FF"/>
                </a:solidFill>
              </a:rPr>
              <a:t>And techniques</a:t>
            </a:r>
          </a:p>
        </p:txBody>
      </p:sp>
      <p:cxnSp>
        <p:nvCxnSpPr>
          <p:cNvPr id="732" name="Straight Arrow Connector 731">
            <a:extLst>
              <a:ext uri="{FF2B5EF4-FFF2-40B4-BE49-F238E27FC236}">
                <a16:creationId xmlns:a16="http://schemas.microsoft.com/office/drawing/2014/main" id="{F8B3853A-FACF-4A54-90C8-BCAEFABFA234}"/>
              </a:ext>
            </a:extLst>
          </p:cNvPr>
          <p:cNvCxnSpPr>
            <a:cxnSpLocks/>
          </p:cNvCxnSpPr>
          <p:nvPr/>
        </p:nvCxnSpPr>
        <p:spPr>
          <a:xfrm flipH="1">
            <a:off x="4533380" y="10434234"/>
            <a:ext cx="255236" cy="512190"/>
          </a:xfrm>
          <a:prstGeom prst="straightConnector1">
            <a:avLst/>
          </a:prstGeom>
          <a:ln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5" name="Rectangle 734">
            <a:extLst>
              <a:ext uri="{FF2B5EF4-FFF2-40B4-BE49-F238E27FC236}">
                <a16:creationId xmlns:a16="http://schemas.microsoft.com/office/drawing/2014/main" id="{FAD01CA4-E933-4155-B15B-6C54AE301616}"/>
              </a:ext>
            </a:extLst>
          </p:cNvPr>
          <p:cNvSpPr/>
          <p:nvPr/>
        </p:nvSpPr>
        <p:spPr>
          <a:xfrm>
            <a:off x="38773" y="8683893"/>
            <a:ext cx="1542480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b="1" dirty="0"/>
              <a:t>Question: How can stage positions help the audience </a:t>
            </a:r>
          </a:p>
          <a:p>
            <a:r>
              <a:rPr lang="en-GB" sz="1100" b="1" dirty="0"/>
              <a:t>Understand</a:t>
            </a:r>
          </a:p>
          <a:p>
            <a:r>
              <a:rPr lang="en-GB" sz="1100" b="1" dirty="0"/>
              <a:t>Character</a:t>
            </a:r>
          </a:p>
          <a:p>
            <a:r>
              <a:rPr lang="en-GB" sz="1100" b="1" dirty="0"/>
              <a:t>relationships?</a:t>
            </a:r>
          </a:p>
          <a:p>
            <a:endParaRPr lang="en-GB" sz="1100" dirty="0"/>
          </a:p>
        </p:txBody>
      </p:sp>
      <p:sp>
        <p:nvSpPr>
          <p:cNvPr id="1216" name="TextBox 1215">
            <a:extLst>
              <a:ext uri="{FF2B5EF4-FFF2-40B4-BE49-F238E27FC236}">
                <a16:creationId xmlns:a16="http://schemas.microsoft.com/office/drawing/2014/main" id="{5B56B250-CC29-4D06-BADE-24B7F1BB4565}"/>
              </a:ext>
            </a:extLst>
          </p:cNvPr>
          <p:cNvSpPr txBox="1"/>
          <p:nvPr/>
        </p:nvSpPr>
        <p:spPr>
          <a:xfrm>
            <a:off x="172450" y="14285079"/>
            <a:ext cx="971741" cy="9317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rgbClr val="00B050"/>
                </a:solidFill>
              </a:rPr>
              <a:t>Performance </a:t>
            </a:r>
          </a:p>
          <a:p>
            <a:r>
              <a:rPr lang="en-GB" sz="1100" b="1" dirty="0">
                <a:solidFill>
                  <a:srgbClr val="00B050"/>
                </a:solidFill>
              </a:rPr>
              <a:t>Styles</a:t>
            </a:r>
          </a:p>
          <a:p>
            <a:r>
              <a:rPr lang="en-GB" sz="1100" b="1" dirty="0">
                <a:solidFill>
                  <a:srgbClr val="00B050"/>
                </a:solidFill>
              </a:rPr>
              <a:t>Laban</a:t>
            </a:r>
          </a:p>
          <a:p>
            <a:endParaRPr lang="en-GB" dirty="0"/>
          </a:p>
        </p:txBody>
      </p:sp>
      <p:sp>
        <p:nvSpPr>
          <p:cNvPr id="1225" name="TextBox 1224">
            <a:extLst>
              <a:ext uri="{FF2B5EF4-FFF2-40B4-BE49-F238E27FC236}">
                <a16:creationId xmlns:a16="http://schemas.microsoft.com/office/drawing/2014/main" id="{76AAC3C7-187D-44DF-A630-2039569C77D0}"/>
              </a:ext>
            </a:extLst>
          </p:cNvPr>
          <p:cNvSpPr txBox="1"/>
          <p:nvPr/>
        </p:nvSpPr>
        <p:spPr>
          <a:xfrm>
            <a:off x="38890" y="11167104"/>
            <a:ext cx="1119217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rgbClr val="FF00FF"/>
                </a:solidFill>
              </a:rPr>
              <a:t>C2 Performance</a:t>
            </a:r>
          </a:p>
          <a:p>
            <a:r>
              <a:rPr lang="en-GB" sz="1100" b="1" dirty="0">
                <a:solidFill>
                  <a:srgbClr val="FF00FF"/>
                </a:solidFill>
              </a:rPr>
              <a:t>Of existing</a:t>
            </a:r>
          </a:p>
          <a:p>
            <a:r>
              <a:rPr lang="en-GB" sz="1100" b="1" dirty="0">
                <a:solidFill>
                  <a:srgbClr val="FF00FF"/>
                </a:solidFill>
              </a:rPr>
              <a:t>repertoire</a:t>
            </a:r>
          </a:p>
        </p:txBody>
      </p:sp>
      <p:cxnSp>
        <p:nvCxnSpPr>
          <p:cNvPr id="1227" name="Straight Arrow Connector 1226">
            <a:extLst>
              <a:ext uri="{FF2B5EF4-FFF2-40B4-BE49-F238E27FC236}">
                <a16:creationId xmlns:a16="http://schemas.microsoft.com/office/drawing/2014/main" id="{671E3AE1-898B-4EE7-B996-5AABBF3CF509}"/>
              </a:ext>
            </a:extLst>
          </p:cNvPr>
          <p:cNvCxnSpPr>
            <a:cxnSpLocks/>
          </p:cNvCxnSpPr>
          <p:nvPr/>
        </p:nvCxnSpPr>
        <p:spPr>
          <a:xfrm flipV="1">
            <a:off x="767282" y="11185927"/>
            <a:ext cx="202051" cy="82098"/>
          </a:xfrm>
          <a:prstGeom prst="straightConnector1">
            <a:avLst/>
          </a:prstGeom>
          <a:ln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4D3383E4-E01D-4122-A59A-FCDD4390F707}"/>
              </a:ext>
            </a:extLst>
          </p:cNvPr>
          <p:cNvSpPr txBox="1"/>
          <p:nvPr/>
        </p:nvSpPr>
        <p:spPr>
          <a:xfrm>
            <a:off x="2220797" y="10369421"/>
            <a:ext cx="61587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rgbClr val="FF0000"/>
                </a:solidFill>
              </a:rPr>
              <a:t>Staging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66E33DE-FEDE-4819-8907-D593CCD43458}"/>
              </a:ext>
            </a:extLst>
          </p:cNvPr>
          <p:cNvCxnSpPr>
            <a:cxnSpLocks/>
          </p:cNvCxnSpPr>
          <p:nvPr/>
        </p:nvCxnSpPr>
        <p:spPr>
          <a:xfrm flipH="1">
            <a:off x="1805637" y="10507993"/>
            <a:ext cx="431810" cy="1258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711DCCD-F69D-45B4-AE2D-7DD5FD1FE2D6}"/>
              </a:ext>
            </a:extLst>
          </p:cNvPr>
          <p:cNvCxnSpPr>
            <a:cxnSpLocks/>
          </p:cNvCxnSpPr>
          <p:nvPr/>
        </p:nvCxnSpPr>
        <p:spPr>
          <a:xfrm flipH="1" flipV="1">
            <a:off x="3252657" y="9666907"/>
            <a:ext cx="141686" cy="180401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66B87A70-1671-4CC9-A72E-5C43A181CD1D}"/>
              </a:ext>
            </a:extLst>
          </p:cNvPr>
          <p:cNvSpPr txBox="1"/>
          <p:nvPr/>
        </p:nvSpPr>
        <p:spPr>
          <a:xfrm>
            <a:off x="906727" y="8195200"/>
            <a:ext cx="201850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rgbClr val="FF00FF"/>
                </a:solidFill>
              </a:rPr>
              <a:t>C1 Interrelationships  between </a:t>
            </a:r>
          </a:p>
          <a:p>
            <a:r>
              <a:rPr lang="en-GB" sz="1100" b="1" dirty="0">
                <a:solidFill>
                  <a:srgbClr val="FF00FF"/>
                </a:solidFill>
              </a:rPr>
              <a:t>Processes and skills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20F5AA4F-0C44-4C30-AE25-6395A22339A0}"/>
              </a:ext>
            </a:extLst>
          </p:cNvPr>
          <p:cNvCxnSpPr>
            <a:cxnSpLocks/>
          </p:cNvCxnSpPr>
          <p:nvPr/>
        </p:nvCxnSpPr>
        <p:spPr>
          <a:xfrm>
            <a:off x="1184834" y="8741412"/>
            <a:ext cx="365321" cy="173804"/>
          </a:xfrm>
          <a:prstGeom prst="straightConnector1">
            <a:avLst/>
          </a:prstGeom>
          <a:ln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90B092FB-8F1B-4914-819D-E04A831D22DB}"/>
              </a:ext>
            </a:extLst>
          </p:cNvPr>
          <p:cNvSpPr/>
          <p:nvPr/>
        </p:nvSpPr>
        <p:spPr>
          <a:xfrm>
            <a:off x="5246062" y="7774654"/>
            <a:ext cx="3223846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00" b="1" dirty="0"/>
              <a:t>Question: What makes good theatre?</a:t>
            </a:r>
          </a:p>
          <a:p>
            <a:pPr algn="ctr"/>
            <a:r>
              <a:rPr lang="en-GB" sz="1100" dirty="0"/>
              <a:t>Students will explore a range of stimuli &amp; use</a:t>
            </a:r>
          </a:p>
          <a:p>
            <a:pPr algn="ctr"/>
            <a:r>
              <a:rPr lang="en-GB" sz="1100" dirty="0"/>
              <a:t> their knowledge of drama skills  &amp; performance styles to devise a piece of</a:t>
            </a:r>
          </a:p>
          <a:p>
            <a:pPr algn="ctr"/>
            <a:r>
              <a:rPr lang="en-GB" sz="1100" dirty="0"/>
              <a:t> theatre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4A3FA1F-004A-48A3-A99E-A70EF9C5317A}"/>
              </a:ext>
            </a:extLst>
          </p:cNvPr>
          <p:cNvSpPr txBox="1"/>
          <p:nvPr/>
        </p:nvSpPr>
        <p:spPr>
          <a:xfrm>
            <a:off x="3644307" y="8485863"/>
            <a:ext cx="22525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u="sng" dirty="0">
                <a:solidFill>
                  <a:srgbClr val="FF0000"/>
                </a:solidFill>
              </a:rPr>
              <a:t>Narration, Flashback, Crosscutting</a:t>
            </a:r>
            <a:r>
              <a:rPr lang="en-GB" sz="1100" b="1" dirty="0">
                <a:solidFill>
                  <a:srgbClr val="FF0000"/>
                </a:solidFill>
              </a:rPr>
              <a:t>, </a:t>
            </a: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2D42E61A-219F-4E3F-9AE5-7BDE48C35A6F}"/>
              </a:ext>
            </a:extLst>
          </p:cNvPr>
          <p:cNvCxnSpPr>
            <a:cxnSpLocks/>
            <a:stCxn id="48" idx="1"/>
          </p:cNvCxnSpPr>
          <p:nvPr/>
        </p:nvCxnSpPr>
        <p:spPr>
          <a:xfrm flipH="1">
            <a:off x="3425971" y="8616668"/>
            <a:ext cx="218336" cy="5133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17DE20CA-65E4-446C-A9DD-BB7613CF97FF}"/>
              </a:ext>
            </a:extLst>
          </p:cNvPr>
          <p:cNvCxnSpPr>
            <a:cxnSpLocks/>
            <a:stCxn id="48" idx="3"/>
          </p:cNvCxnSpPr>
          <p:nvPr/>
        </p:nvCxnSpPr>
        <p:spPr>
          <a:xfrm>
            <a:off x="5896847" y="8616668"/>
            <a:ext cx="890516" cy="496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id="{D59CE837-3F16-4312-8E13-CF483C0641E4}"/>
              </a:ext>
            </a:extLst>
          </p:cNvPr>
          <p:cNvSpPr txBox="1"/>
          <p:nvPr/>
        </p:nvSpPr>
        <p:spPr>
          <a:xfrm>
            <a:off x="3851865" y="7967030"/>
            <a:ext cx="140775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rgbClr val="FF00FF"/>
                </a:solidFill>
              </a:rPr>
              <a:t>AO3 Apply </a:t>
            </a:r>
          </a:p>
          <a:p>
            <a:r>
              <a:rPr lang="en-GB" sz="1100" b="1" dirty="0">
                <a:solidFill>
                  <a:srgbClr val="FF00FF"/>
                </a:solidFill>
              </a:rPr>
              <a:t>Skills and techniques</a:t>
            </a:r>
          </a:p>
        </p:txBody>
      </p:sp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61DB24EA-522C-433D-B638-5034818AC7DC}"/>
              </a:ext>
            </a:extLst>
          </p:cNvPr>
          <p:cNvCxnSpPr>
            <a:cxnSpLocks/>
          </p:cNvCxnSpPr>
          <p:nvPr/>
        </p:nvCxnSpPr>
        <p:spPr>
          <a:xfrm>
            <a:off x="5244089" y="8164072"/>
            <a:ext cx="266305" cy="276421"/>
          </a:xfrm>
          <a:prstGeom prst="straightConnector1">
            <a:avLst/>
          </a:prstGeom>
          <a:ln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>
            <a:extLst>
              <a:ext uri="{FF2B5EF4-FFF2-40B4-BE49-F238E27FC236}">
                <a16:creationId xmlns:a16="http://schemas.microsoft.com/office/drawing/2014/main" id="{204F403F-89C0-4C37-A295-858F7AEF6FA0}"/>
              </a:ext>
            </a:extLst>
          </p:cNvPr>
          <p:cNvSpPr txBox="1"/>
          <p:nvPr/>
        </p:nvSpPr>
        <p:spPr>
          <a:xfrm>
            <a:off x="8498419" y="4982142"/>
            <a:ext cx="1323726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/>
              <a:t>Question: Does</a:t>
            </a:r>
          </a:p>
          <a:p>
            <a:pPr algn="ctr"/>
            <a:r>
              <a:rPr lang="en-GB" sz="1100" b="1" dirty="0"/>
              <a:t> an actor </a:t>
            </a:r>
          </a:p>
          <a:p>
            <a:pPr algn="ctr"/>
            <a:r>
              <a:rPr lang="en-GB" sz="1100" b="1" dirty="0"/>
              <a:t>have to have experienced </a:t>
            </a:r>
          </a:p>
          <a:p>
            <a:pPr algn="ctr"/>
            <a:r>
              <a:rPr lang="en-GB" sz="1100" b="1" dirty="0"/>
              <a:t>the same</a:t>
            </a:r>
          </a:p>
          <a:p>
            <a:pPr algn="ctr"/>
            <a:r>
              <a:rPr lang="en-GB" sz="1100" b="1" dirty="0"/>
              <a:t> emotions as a</a:t>
            </a:r>
          </a:p>
          <a:p>
            <a:pPr algn="ctr"/>
            <a:r>
              <a:rPr lang="en-GB" sz="1100" b="1" dirty="0"/>
              <a:t>character to give</a:t>
            </a:r>
          </a:p>
          <a:p>
            <a:pPr algn="ctr"/>
            <a:r>
              <a:rPr lang="en-GB" sz="1100" b="1" dirty="0"/>
              <a:t> a believable performance</a:t>
            </a:r>
          </a:p>
        </p:txBody>
      </p: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5B21E7F9-C490-4280-91BE-4253E503526E}"/>
              </a:ext>
            </a:extLst>
          </p:cNvPr>
          <p:cNvCxnSpPr>
            <a:cxnSpLocks/>
          </p:cNvCxnSpPr>
          <p:nvPr/>
        </p:nvCxnSpPr>
        <p:spPr>
          <a:xfrm flipH="1">
            <a:off x="8979086" y="6547151"/>
            <a:ext cx="1644" cy="2014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1C2A8396-7E57-45A3-9960-D9A21FBEB819}"/>
              </a:ext>
            </a:extLst>
          </p:cNvPr>
          <p:cNvCxnSpPr>
            <a:cxnSpLocks/>
          </p:cNvCxnSpPr>
          <p:nvPr/>
        </p:nvCxnSpPr>
        <p:spPr>
          <a:xfrm flipH="1">
            <a:off x="3602824" y="5890226"/>
            <a:ext cx="228144" cy="3510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>
            <a:extLst>
              <a:ext uri="{FF2B5EF4-FFF2-40B4-BE49-F238E27FC236}">
                <a16:creationId xmlns:a16="http://schemas.microsoft.com/office/drawing/2014/main" id="{9650AEE4-DDBB-4DBE-B427-6BF71D2500C3}"/>
              </a:ext>
            </a:extLst>
          </p:cNvPr>
          <p:cNvSpPr txBox="1"/>
          <p:nvPr/>
        </p:nvSpPr>
        <p:spPr>
          <a:xfrm>
            <a:off x="8611579" y="9222387"/>
            <a:ext cx="114807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00" b="1" u="sng" dirty="0">
                <a:solidFill>
                  <a:srgbClr val="FF0000"/>
                </a:solidFill>
              </a:rPr>
              <a:t>Characterisation</a:t>
            </a:r>
          </a:p>
          <a:p>
            <a:pPr algn="ctr"/>
            <a:r>
              <a:rPr lang="en-GB" sz="1100" b="1" u="sng" dirty="0">
                <a:solidFill>
                  <a:srgbClr val="FF0000"/>
                </a:solidFill>
              </a:rPr>
              <a:t>Vocal Skills</a:t>
            </a:r>
          </a:p>
          <a:p>
            <a:pPr algn="ctr"/>
            <a:r>
              <a:rPr lang="en-GB" sz="1100" b="1" u="sng" dirty="0">
                <a:solidFill>
                  <a:srgbClr val="FF0000"/>
                </a:solidFill>
              </a:rPr>
              <a:t>Physical Skills</a:t>
            </a:r>
          </a:p>
        </p:txBody>
      </p: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6B3619C3-94AA-4A6E-B8B3-931C614C7101}"/>
              </a:ext>
            </a:extLst>
          </p:cNvPr>
          <p:cNvCxnSpPr>
            <a:cxnSpLocks/>
          </p:cNvCxnSpPr>
          <p:nvPr/>
        </p:nvCxnSpPr>
        <p:spPr>
          <a:xfrm flipV="1">
            <a:off x="9113390" y="8979617"/>
            <a:ext cx="0" cy="2894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TextBox 158">
            <a:extLst>
              <a:ext uri="{FF2B5EF4-FFF2-40B4-BE49-F238E27FC236}">
                <a16:creationId xmlns:a16="http://schemas.microsoft.com/office/drawing/2014/main" id="{171650D0-AFCC-45B5-AF6C-79948D8BC1D1}"/>
              </a:ext>
            </a:extLst>
          </p:cNvPr>
          <p:cNvSpPr txBox="1"/>
          <p:nvPr/>
        </p:nvSpPr>
        <p:spPr>
          <a:xfrm>
            <a:off x="7033142" y="7295678"/>
            <a:ext cx="138531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rgbClr val="00B050"/>
                </a:solidFill>
              </a:rPr>
              <a:t>Emotion memory</a:t>
            </a:r>
          </a:p>
          <a:p>
            <a:r>
              <a:rPr lang="en-GB" sz="1100" b="1" dirty="0">
                <a:solidFill>
                  <a:srgbClr val="00B050"/>
                </a:solidFill>
              </a:rPr>
              <a:t>Given circumstances</a:t>
            </a:r>
          </a:p>
        </p:txBody>
      </p:sp>
      <p:cxnSp>
        <p:nvCxnSpPr>
          <p:cNvPr id="193" name="Straight Arrow Connector 192">
            <a:extLst>
              <a:ext uri="{FF2B5EF4-FFF2-40B4-BE49-F238E27FC236}">
                <a16:creationId xmlns:a16="http://schemas.microsoft.com/office/drawing/2014/main" id="{B5D61432-84C1-4608-8381-0E1CD7925019}"/>
              </a:ext>
            </a:extLst>
          </p:cNvPr>
          <p:cNvCxnSpPr>
            <a:cxnSpLocks/>
            <a:endCxn id="159" idx="3"/>
          </p:cNvCxnSpPr>
          <p:nvPr/>
        </p:nvCxnSpPr>
        <p:spPr>
          <a:xfrm flipV="1">
            <a:off x="8171935" y="7511122"/>
            <a:ext cx="246523" cy="4243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" name="TextBox 204">
            <a:extLst>
              <a:ext uri="{FF2B5EF4-FFF2-40B4-BE49-F238E27FC236}">
                <a16:creationId xmlns:a16="http://schemas.microsoft.com/office/drawing/2014/main" id="{29F02C1F-7788-4AAF-AA3B-4AB63D351E58}"/>
              </a:ext>
            </a:extLst>
          </p:cNvPr>
          <p:cNvSpPr txBox="1"/>
          <p:nvPr/>
        </p:nvSpPr>
        <p:spPr>
          <a:xfrm>
            <a:off x="7644622" y="5484468"/>
            <a:ext cx="93487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rgbClr val="FF00FF"/>
                </a:solidFill>
              </a:rPr>
              <a:t>C1 Assess</a:t>
            </a:r>
          </a:p>
          <a:p>
            <a:r>
              <a:rPr lang="en-GB" sz="1100" b="1" dirty="0">
                <a:solidFill>
                  <a:srgbClr val="FF00FF"/>
                </a:solidFill>
              </a:rPr>
              <a:t>Stylistic </a:t>
            </a:r>
          </a:p>
          <a:p>
            <a:r>
              <a:rPr lang="en-GB" sz="1100" b="1" dirty="0">
                <a:solidFill>
                  <a:srgbClr val="FF00FF"/>
                </a:solidFill>
              </a:rPr>
              <a:t>qualities of</a:t>
            </a:r>
          </a:p>
          <a:p>
            <a:r>
              <a:rPr lang="en-GB" sz="1100" b="1" dirty="0">
                <a:solidFill>
                  <a:srgbClr val="FF00FF"/>
                </a:solidFill>
              </a:rPr>
              <a:t>practitioners</a:t>
            </a:r>
          </a:p>
        </p:txBody>
      </p:sp>
      <p:cxnSp>
        <p:nvCxnSpPr>
          <p:cNvPr id="207" name="Straight Arrow Connector 206">
            <a:extLst>
              <a:ext uri="{FF2B5EF4-FFF2-40B4-BE49-F238E27FC236}">
                <a16:creationId xmlns:a16="http://schemas.microsoft.com/office/drawing/2014/main" id="{2BBF3ADF-2CFC-4619-BDA9-A11441BC32C7}"/>
              </a:ext>
            </a:extLst>
          </p:cNvPr>
          <p:cNvCxnSpPr>
            <a:cxnSpLocks/>
          </p:cNvCxnSpPr>
          <p:nvPr/>
        </p:nvCxnSpPr>
        <p:spPr>
          <a:xfrm>
            <a:off x="8550586" y="6189832"/>
            <a:ext cx="0" cy="221882"/>
          </a:xfrm>
          <a:prstGeom prst="straightConnector1">
            <a:avLst/>
          </a:prstGeom>
          <a:ln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Arrow Connector 224">
            <a:extLst>
              <a:ext uri="{FF2B5EF4-FFF2-40B4-BE49-F238E27FC236}">
                <a16:creationId xmlns:a16="http://schemas.microsoft.com/office/drawing/2014/main" id="{5365DF2E-D9C3-42CB-952E-F69341DB84DB}"/>
              </a:ext>
            </a:extLst>
          </p:cNvPr>
          <p:cNvCxnSpPr>
            <a:cxnSpLocks/>
          </p:cNvCxnSpPr>
          <p:nvPr/>
        </p:nvCxnSpPr>
        <p:spPr>
          <a:xfrm flipV="1">
            <a:off x="5028009" y="7266945"/>
            <a:ext cx="0" cy="2307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Arrow Connector 234">
            <a:extLst>
              <a:ext uri="{FF2B5EF4-FFF2-40B4-BE49-F238E27FC236}">
                <a16:creationId xmlns:a16="http://schemas.microsoft.com/office/drawing/2014/main" id="{0B22CC2F-CCF8-480F-B426-26759585A57F}"/>
              </a:ext>
            </a:extLst>
          </p:cNvPr>
          <p:cNvCxnSpPr>
            <a:cxnSpLocks/>
          </p:cNvCxnSpPr>
          <p:nvPr/>
        </p:nvCxnSpPr>
        <p:spPr>
          <a:xfrm flipH="1">
            <a:off x="8011875" y="6146876"/>
            <a:ext cx="137056" cy="164851"/>
          </a:xfrm>
          <a:prstGeom prst="straightConnector1">
            <a:avLst/>
          </a:prstGeom>
          <a:ln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0" name="TextBox 239">
            <a:extLst>
              <a:ext uri="{FF2B5EF4-FFF2-40B4-BE49-F238E27FC236}">
                <a16:creationId xmlns:a16="http://schemas.microsoft.com/office/drawing/2014/main" id="{377D1F39-A974-48CE-9A8F-BCAB152FAE36}"/>
              </a:ext>
            </a:extLst>
          </p:cNvPr>
          <p:cNvSpPr txBox="1"/>
          <p:nvPr/>
        </p:nvSpPr>
        <p:spPr>
          <a:xfrm>
            <a:off x="2084393" y="5770560"/>
            <a:ext cx="143180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rgbClr val="FF0000"/>
                </a:solidFill>
              </a:rPr>
              <a:t>Direct Address</a:t>
            </a:r>
          </a:p>
          <a:p>
            <a:r>
              <a:rPr lang="en-GB" sz="1100" b="1" u="sng" dirty="0">
                <a:solidFill>
                  <a:srgbClr val="FF0000"/>
                </a:solidFill>
              </a:rPr>
              <a:t>Narration, </a:t>
            </a:r>
            <a:r>
              <a:rPr lang="en-GB" sz="1100" b="1" dirty="0">
                <a:solidFill>
                  <a:srgbClr val="FF0000"/>
                </a:solidFill>
              </a:rPr>
              <a:t>Multi Role</a:t>
            </a:r>
          </a:p>
        </p:txBody>
      </p:sp>
      <p:cxnSp>
        <p:nvCxnSpPr>
          <p:cNvPr id="242" name="Straight Arrow Connector 241">
            <a:extLst>
              <a:ext uri="{FF2B5EF4-FFF2-40B4-BE49-F238E27FC236}">
                <a16:creationId xmlns:a16="http://schemas.microsoft.com/office/drawing/2014/main" id="{945DB5D5-55F4-487A-9F97-73AA5B8F4282}"/>
              </a:ext>
            </a:extLst>
          </p:cNvPr>
          <p:cNvCxnSpPr>
            <a:cxnSpLocks/>
          </p:cNvCxnSpPr>
          <p:nvPr/>
        </p:nvCxnSpPr>
        <p:spPr>
          <a:xfrm flipH="1">
            <a:off x="2081463" y="5851837"/>
            <a:ext cx="2930" cy="3218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" name="TextBox 245">
            <a:extLst>
              <a:ext uri="{FF2B5EF4-FFF2-40B4-BE49-F238E27FC236}">
                <a16:creationId xmlns:a16="http://schemas.microsoft.com/office/drawing/2014/main" id="{A6282D1B-EA18-4178-87F3-354BF552F166}"/>
              </a:ext>
            </a:extLst>
          </p:cNvPr>
          <p:cNvSpPr txBox="1"/>
          <p:nvPr/>
        </p:nvSpPr>
        <p:spPr>
          <a:xfrm>
            <a:off x="7614927" y="1045977"/>
            <a:ext cx="1220206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00" b="1" dirty="0">
                <a:solidFill>
                  <a:srgbClr val="00B050"/>
                </a:solidFill>
              </a:rPr>
              <a:t>Mark </a:t>
            </a:r>
            <a:r>
              <a:rPr lang="en-GB" sz="1100" b="1" dirty="0" err="1">
                <a:solidFill>
                  <a:srgbClr val="00B050"/>
                </a:solidFill>
              </a:rPr>
              <a:t>Wheeller</a:t>
            </a:r>
            <a:endParaRPr lang="en-GB" sz="1100" b="1" dirty="0">
              <a:solidFill>
                <a:srgbClr val="00B050"/>
              </a:solidFill>
            </a:endParaRPr>
          </a:p>
          <a:p>
            <a:pPr algn="ctr"/>
            <a:r>
              <a:rPr lang="en-GB" sz="1100" b="1" u="sng" dirty="0">
                <a:solidFill>
                  <a:srgbClr val="00B050"/>
                </a:solidFill>
              </a:rPr>
              <a:t>Verbatim Theatre</a:t>
            </a:r>
          </a:p>
          <a:p>
            <a:pPr algn="ctr"/>
            <a:endParaRPr lang="en-GB" sz="1100" b="1" u="sng" dirty="0">
              <a:solidFill>
                <a:srgbClr val="00B050"/>
              </a:solidFill>
            </a:endParaRPr>
          </a:p>
        </p:txBody>
      </p:sp>
      <p:cxnSp>
        <p:nvCxnSpPr>
          <p:cNvPr id="248" name="Straight Arrow Connector 247">
            <a:extLst>
              <a:ext uri="{FF2B5EF4-FFF2-40B4-BE49-F238E27FC236}">
                <a16:creationId xmlns:a16="http://schemas.microsoft.com/office/drawing/2014/main" id="{F9224F8B-E31E-412C-B7FC-9388C1D73AE9}"/>
              </a:ext>
            </a:extLst>
          </p:cNvPr>
          <p:cNvCxnSpPr>
            <a:cxnSpLocks/>
          </p:cNvCxnSpPr>
          <p:nvPr/>
        </p:nvCxnSpPr>
        <p:spPr>
          <a:xfrm flipV="1">
            <a:off x="767282" y="6411714"/>
            <a:ext cx="73167" cy="214012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5" name="TextBox 254">
            <a:extLst>
              <a:ext uri="{FF2B5EF4-FFF2-40B4-BE49-F238E27FC236}">
                <a16:creationId xmlns:a16="http://schemas.microsoft.com/office/drawing/2014/main" id="{C01E28C9-D971-4986-8525-A3F5C5A2D6B8}"/>
              </a:ext>
            </a:extLst>
          </p:cNvPr>
          <p:cNvSpPr txBox="1"/>
          <p:nvPr/>
        </p:nvSpPr>
        <p:spPr>
          <a:xfrm>
            <a:off x="4800026" y="5711769"/>
            <a:ext cx="1268296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00" b="1" dirty="0">
                <a:solidFill>
                  <a:srgbClr val="FF00FF"/>
                </a:solidFill>
              </a:rPr>
              <a:t>AO2 select and</a:t>
            </a:r>
          </a:p>
          <a:p>
            <a:pPr algn="ctr"/>
            <a:r>
              <a:rPr lang="en-GB" sz="1100" b="1" dirty="0">
                <a:solidFill>
                  <a:srgbClr val="FF00FF"/>
                </a:solidFill>
              </a:rPr>
              <a:t>Develop skills and </a:t>
            </a:r>
          </a:p>
          <a:p>
            <a:pPr algn="ctr"/>
            <a:r>
              <a:rPr lang="en-GB" sz="1100" b="1" dirty="0">
                <a:solidFill>
                  <a:srgbClr val="FF00FF"/>
                </a:solidFill>
              </a:rPr>
              <a:t>techniques</a:t>
            </a:r>
          </a:p>
        </p:txBody>
      </p:sp>
      <p:cxnSp>
        <p:nvCxnSpPr>
          <p:cNvPr id="257" name="Straight Arrow Connector 256">
            <a:extLst>
              <a:ext uri="{FF2B5EF4-FFF2-40B4-BE49-F238E27FC236}">
                <a16:creationId xmlns:a16="http://schemas.microsoft.com/office/drawing/2014/main" id="{86EA57BA-BAE7-4429-922A-5475F70C506B}"/>
              </a:ext>
            </a:extLst>
          </p:cNvPr>
          <p:cNvCxnSpPr>
            <a:cxnSpLocks/>
          </p:cNvCxnSpPr>
          <p:nvPr/>
        </p:nvCxnSpPr>
        <p:spPr>
          <a:xfrm flipH="1">
            <a:off x="4458349" y="5863345"/>
            <a:ext cx="313405" cy="218285"/>
          </a:xfrm>
          <a:prstGeom prst="straightConnector1">
            <a:avLst/>
          </a:prstGeom>
          <a:ln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1" name="TextBox 260">
            <a:extLst>
              <a:ext uri="{FF2B5EF4-FFF2-40B4-BE49-F238E27FC236}">
                <a16:creationId xmlns:a16="http://schemas.microsoft.com/office/drawing/2014/main" id="{BD73F073-8630-43E0-9601-1A0DA1206B6A}"/>
              </a:ext>
            </a:extLst>
          </p:cNvPr>
          <p:cNvSpPr txBox="1"/>
          <p:nvPr/>
        </p:nvSpPr>
        <p:spPr>
          <a:xfrm>
            <a:off x="1832596" y="5173076"/>
            <a:ext cx="138852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u="sng" dirty="0">
                <a:solidFill>
                  <a:srgbClr val="00B050"/>
                </a:solidFill>
              </a:rPr>
              <a:t>Brecht, Stanislavski, </a:t>
            </a:r>
          </a:p>
          <a:p>
            <a:r>
              <a:rPr lang="en-GB" sz="1100" b="1" u="sng" dirty="0">
                <a:solidFill>
                  <a:srgbClr val="00B050"/>
                </a:solidFill>
              </a:rPr>
              <a:t>Lecoq, </a:t>
            </a:r>
            <a:r>
              <a:rPr lang="en-GB" sz="1100" b="1" dirty="0">
                <a:solidFill>
                  <a:srgbClr val="00B050"/>
                </a:solidFill>
              </a:rPr>
              <a:t>Artaud,</a:t>
            </a:r>
          </a:p>
          <a:p>
            <a:r>
              <a:rPr lang="en-GB" sz="1100" b="1" dirty="0">
                <a:solidFill>
                  <a:srgbClr val="00B050"/>
                </a:solidFill>
              </a:rPr>
              <a:t>DV8</a:t>
            </a:r>
          </a:p>
        </p:txBody>
      </p:sp>
      <p:cxnSp>
        <p:nvCxnSpPr>
          <p:cNvPr id="263" name="Straight Arrow Connector 262">
            <a:extLst>
              <a:ext uri="{FF2B5EF4-FFF2-40B4-BE49-F238E27FC236}">
                <a16:creationId xmlns:a16="http://schemas.microsoft.com/office/drawing/2014/main" id="{9020B006-594E-48E9-9C34-0F89259F3E5B}"/>
              </a:ext>
            </a:extLst>
          </p:cNvPr>
          <p:cNvCxnSpPr>
            <a:cxnSpLocks/>
          </p:cNvCxnSpPr>
          <p:nvPr/>
        </p:nvCxnSpPr>
        <p:spPr>
          <a:xfrm flipH="1" flipV="1">
            <a:off x="1999215" y="5095777"/>
            <a:ext cx="245711" cy="105121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8" name="TextBox 267">
            <a:extLst>
              <a:ext uri="{FF2B5EF4-FFF2-40B4-BE49-F238E27FC236}">
                <a16:creationId xmlns:a16="http://schemas.microsoft.com/office/drawing/2014/main" id="{F4D9D35C-0896-4EB9-932C-B5A74AA31774}"/>
              </a:ext>
            </a:extLst>
          </p:cNvPr>
          <p:cNvSpPr txBox="1"/>
          <p:nvPr/>
        </p:nvSpPr>
        <p:spPr>
          <a:xfrm>
            <a:off x="1152098" y="2887678"/>
            <a:ext cx="78579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rgbClr val="FF0000"/>
                </a:solidFill>
              </a:rPr>
              <a:t>Proxemics</a:t>
            </a:r>
          </a:p>
          <a:p>
            <a:r>
              <a:rPr lang="en-GB" sz="1100" b="1" u="sng" dirty="0">
                <a:solidFill>
                  <a:srgbClr val="FF0000"/>
                </a:solidFill>
              </a:rPr>
              <a:t>Staging</a:t>
            </a:r>
          </a:p>
          <a:p>
            <a:r>
              <a:rPr lang="en-GB" sz="1100" b="1" u="sng" dirty="0">
                <a:solidFill>
                  <a:srgbClr val="FF0000"/>
                </a:solidFill>
              </a:rPr>
              <a:t>Narration</a:t>
            </a:r>
          </a:p>
          <a:p>
            <a:r>
              <a:rPr lang="en-GB" sz="1100" b="1" u="sng" dirty="0">
                <a:solidFill>
                  <a:srgbClr val="FF0000"/>
                </a:solidFill>
              </a:rPr>
              <a:t>Mime</a:t>
            </a:r>
          </a:p>
          <a:p>
            <a:r>
              <a:rPr lang="en-GB" sz="1100" b="1" dirty="0">
                <a:solidFill>
                  <a:srgbClr val="FF0000"/>
                </a:solidFill>
              </a:rPr>
              <a:t>Lighting</a:t>
            </a:r>
          </a:p>
          <a:p>
            <a:r>
              <a:rPr lang="en-GB" sz="1100" b="1" dirty="0">
                <a:solidFill>
                  <a:srgbClr val="FF0000"/>
                </a:solidFill>
              </a:rPr>
              <a:t>Sound</a:t>
            </a:r>
          </a:p>
        </p:txBody>
      </p:sp>
      <p:cxnSp>
        <p:nvCxnSpPr>
          <p:cNvPr id="270" name="Straight Arrow Connector 269">
            <a:extLst>
              <a:ext uri="{FF2B5EF4-FFF2-40B4-BE49-F238E27FC236}">
                <a16:creationId xmlns:a16="http://schemas.microsoft.com/office/drawing/2014/main" id="{8D368976-DA70-40D5-9FA7-9029DAEC77C7}"/>
              </a:ext>
            </a:extLst>
          </p:cNvPr>
          <p:cNvCxnSpPr>
            <a:cxnSpLocks/>
          </p:cNvCxnSpPr>
          <p:nvPr/>
        </p:nvCxnSpPr>
        <p:spPr>
          <a:xfrm>
            <a:off x="1747204" y="3750890"/>
            <a:ext cx="0" cy="2658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3" name="TextBox 272">
            <a:extLst>
              <a:ext uri="{FF2B5EF4-FFF2-40B4-BE49-F238E27FC236}">
                <a16:creationId xmlns:a16="http://schemas.microsoft.com/office/drawing/2014/main" id="{D14ACC55-DBEF-4944-8DFF-678EA25A78E1}"/>
              </a:ext>
            </a:extLst>
          </p:cNvPr>
          <p:cNvSpPr txBox="1"/>
          <p:nvPr/>
        </p:nvSpPr>
        <p:spPr>
          <a:xfrm>
            <a:off x="138" y="5034409"/>
            <a:ext cx="68961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rgbClr val="FF00FF"/>
                </a:solidFill>
              </a:rPr>
              <a:t>AO4</a:t>
            </a:r>
          </a:p>
          <a:p>
            <a:r>
              <a:rPr lang="en-GB" sz="1100" b="1" dirty="0">
                <a:solidFill>
                  <a:srgbClr val="FF00FF"/>
                </a:solidFill>
              </a:rPr>
              <a:t>Evaluate</a:t>
            </a:r>
          </a:p>
          <a:p>
            <a:r>
              <a:rPr lang="en-GB" sz="1100" b="1" dirty="0">
                <a:solidFill>
                  <a:srgbClr val="FF00FF"/>
                </a:solidFill>
              </a:rPr>
              <a:t>The </a:t>
            </a:r>
          </a:p>
          <a:p>
            <a:r>
              <a:rPr lang="en-GB" sz="1100" b="1" dirty="0">
                <a:solidFill>
                  <a:srgbClr val="FF00FF"/>
                </a:solidFill>
              </a:rPr>
              <a:t>process</a:t>
            </a:r>
          </a:p>
        </p:txBody>
      </p:sp>
      <p:cxnSp>
        <p:nvCxnSpPr>
          <p:cNvPr id="275" name="Straight Arrow Connector 274">
            <a:extLst>
              <a:ext uri="{FF2B5EF4-FFF2-40B4-BE49-F238E27FC236}">
                <a16:creationId xmlns:a16="http://schemas.microsoft.com/office/drawing/2014/main" id="{145E13A4-4ED7-4F00-AF38-04F68196202B}"/>
              </a:ext>
            </a:extLst>
          </p:cNvPr>
          <p:cNvCxnSpPr>
            <a:cxnSpLocks/>
            <a:stCxn id="273" idx="0"/>
          </p:cNvCxnSpPr>
          <p:nvPr/>
        </p:nvCxnSpPr>
        <p:spPr>
          <a:xfrm flipV="1">
            <a:off x="344944" y="4992259"/>
            <a:ext cx="394201" cy="42150"/>
          </a:xfrm>
          <a:prstGeom prst="straightConnector1">
            <a:avLst/>
          </a:prstGeom>
          <a:ln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8" name="TextBox 277">
            <a:extLst>
              <a:ext uri="{FF2B5EF4-FFF2-40B4-BE49-F238E27FC236}">
                <a16:creationId xmlns:a16="http://schemas.microsoft.com/office/drawing/2014/main" id="{49485AA2-DC5C-41FF-9606-9DE090A33F4B}"/>
              </a:ext>
            </a:extLst>
          </p:cNvPr>
          <p:cNvSpPr txBox="1"/>
          <p:nvPr/>
        </p:nvSpPr>
        <p:spPr>
          <a:xfrm>
            <a:off x="2594677" y="2751680"/>
            <a:ext cx="22217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>
                <a:solidFill>
                  <a:srgbClr val="00B050"/>
                </a:solidFill>
              </a:rPr>
              <a:t>Practitioners intentions, Interrelationships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E5B1C49C-F69D-4ECF-80BE-986EA62FAB81}"/>
              </a:ext>
            </a:extLst>
          </p:cNvPr>
          <p:cNvSpPr txBox="1"/>
          <p:nvPr/>
        </p:nvSpPr>
        <p:spPr>
          <a:xfrm>
            <a:off x="4920915" y="2671493"/>
            <a:ext cx="9669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00" b="1" dirty="0">
                <a:solidFill>
                  <a:srgbClr val="FF0000"/>
                </a:solidFill>
              </a:rPr>
              <a:t>Set &amp; </a:t>
            </a:r>
            <a:r>
              <a:rPr lang="en-GB" sz="1100" b="1" u="sng" dirty="0">
                <a:solidFill>
                  <a:srgbClr val="FF0000"/>
                </a:solidFill>
              </a:rPr>
              <a:t>Staging</a:t>
            </a:r>
          </a:p>
          <a:p>
            <a:pPr algn="ctr"/>
            <a:r>
              <a:rPr lang="en-GB" sz="1100" b="1" dirty="0">
                <a:solidFill>
                  <a:srgbClr val="FF0000"/>
                </a:solidFill>
              </a:rPr>
              <a:t>Costume</a:t>
            </a:r>
          </a:p>
          <a:p>
            <a:pPr algn="ctr"/>
            <a:r>
              <a:rPr lang="en-GB" sz="1100" b="1" u="sng" dirty="0">
                <a:solidFill>
                  <a:srgbClr val="FF0000"/>
                </a:solidFill>
              </a:rPr>
              <a:t>Lighting</a:t>
            </a:r>
          </a:p>
          <a:p>
            <a:pPr algn="ctr"/>
            <a:r>
              <a:rPr lang="en-GB" sz="1100" b="1" u="sng" dirty="0">
                <a:solidFill>
                  <a:srgbClr val="FF0000"/>
                </a:solidFill>
              </a:rPr>
              <a:t>Sound</a:t>
            </a:r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CB402514-5D57-4319-9E65-868BEF054CE3}"/>
              </a:ext>
            </a:extLst>
          </p:cNvPr>
          <p:cNvSpPr txBox="1"/>
          <p:nvPr/>
        </p:nvSpPr>
        <p:spPr>
          <a:xfrm>
            <a:off x="1999844" y="3194206"/>
            <a:ext cx="114646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rgbClr val="FF00FF"/>
                </a:solidFill>
              </a:rPr>
              <a:t>Component One</a:t>
            </a:r>
          </a:p>
          <a:p>
            <a:r>
              <a:rPr lang="en-GB" sz="1100" b="1" dirty="0">
                <a:solidFill>
                  <a:srgbClr val="FF00FF"/>
                </a:solidFill>
              </a:rPr>
              <a:t>Assessment</a:t>
            </a:r>
          </a:p>
        </p:txBody>
      </p:sp>
      <p:cxnSp>
        <p:nvCxnSpPr>
          <p:cNvPr id="289" name="Straight Arrow Connector 288">
            <a:extLst>
              <a:ext uri="{FF2B5EF4-FFF2-40B4-BE49-F238E27FC236}">
                <a16:creationId xmlns:a16="http://schemas.microsoft.com/office/drawing/2014/main" id="{1516F086-B29B-47D7-B186-3E4D55A5664B}"/>
              </a:ext>
            </a:extLst>
          </p:cNvPr>
          <p:cNvCxnSpPr>
            <a:cxnSpLocks/>
          </p:cNvCxnSpPr>
          <p:nvPr/>
        </p:nvCxnSpPr>
        <p:spPr>
          <a:xfrm>
            <a:off x="2404969" y="3598669"/>
            <a:ext cx="65219" cy="266442"/>
          </a:xfrm>
          <a:prstGeom prst="straightConnector1">
            <a:avLst/>
          </a:prstGeom>
          <a:ln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Straight Arrow Connector 291">
            <a:extLst>
              <a:ext uri="{FF2B5EF4-FFF2-40B4-BE49-F238E27FC236}">
                <a16:creationId xmlns:a16="http://schemas.microsoft.com/office/drawing/2014/main" id="{D18062BF-CC78-4E99-9ECE-D0CCCE9C87B2}"/>
              </a:ext>
            </a:extLst>
          </p:cNvPr>
          <p:cNvCxnSpPr>
            <a:cxnSpLocks/>
          </p:cNvCxnSpPr>
          <p:nvPr/>
        </p:nvCxnSpPr>
        <p:spPr>
          <a:xfrm>
            <a:off x="3159758" y="3361817"/>
            <a:ext cx="0" cy="401086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5" name="Straight Arrow Connector 294">
            <a:extLst>
              <a:ext uri="{FF2B5EF4-FFF2-40B4-BE49-F238E27FC236}">
                <a16:creationId xmlns:a16="http://schemas.microsoft.com/office/drawing/2014/main" id="{23A5FD1E-1E40-4269-8E1A-47522B4E6410}"/>
              </a:ext>
            </a:extLst>
          </p:cNvPr>
          <p:cNvCxnSpPr>
            <a:cxnSpLocks/>
          </p:cNvCxnSpPr>
          <p:nvPr/>
        </p:nvCxnSpPr>
        <p:spPr>
          <a:xfrm flipH="1">
            <a:off x="8387493" y="1688863"/>
            <a:ext cx="204979" cy="156499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9" name="Straight Arrow Connector 298">
            <a:extLst>
              <a:ext uri="{FF2B5EF4-FFF2-40B4-BE49-F238E27FC236}">
                <a16:creationId xmlns:a16="http://schemas.microsoft.com/office/drawing/2014/main" id="{B979516C-8A46-43CF-AC6C-F6B5E5768605}"/>
              </a:ext>
            </a:extLst>
          </p:cNvPr>
          <p:cNvCxnSpPr>
            <a:cxnSpLocks/>
            <a:stCxn id="281" idx="3"/>
          </p:cNvCxnSpPr>
          <p:nvPr/>
        </p:nvCxnSpPr>
        <p:spPr>
          <a:xfrm flipV="1">
            <a:off x="5887846" y="2697701"/>
            <a:ext cx="0" cy="35851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5" name="Straight Arrow Connector 304">
            <a:extLst>
              <a:ext uri="{FF2B5EF4-FFF2-40B4-BE49-F238E27FC236}">
                <a16:creationId xmlns:a16="http://schemas.microsoft.com/office/drawing/2014/main" id="{A59EE077-C2A6-4E63-A7BE-A6B33F5DB9FC}"/>
              </a:ext>
            </a:extLst>
          </p:cNvPr>
          <p:cNvCxnSpPr>
            <a:cxnSpLocks/>
          </p:cNvCxnSpPr>
          <p:nvPr/>
        </p:nvCxnSpPr>
        <p:spPr>
          <a:xfrm flipH="1">
            <a:off x="5364185" y="3325405"/>
            <a:ext cx="241443" cy="4724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0" name="Rectangle 309">
            <a:extLst>
              <a:ext uri="{FF2B5EF4-FFF2-40B4-BE49-F238E27FC236}">
                <a16:creationId xmlns:a16="http://schemas.microsoft.com/office/drawing/2014/main" id="{6E2CF513-306C-4F84-9E18-A86ED423578C}"/>
              </a:ext>
            </a:extLst>
          </p:cNvPr>
          <p:cNvSpPr/>
          <p:nvPr/>
        </p:nvSpPr>
        <p:spPr>
          <a:xfrm>
            <a:off x="8586647" y="1669073"/>
            <a:ext cx="109927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00" b="1" dirty="0">
                <a:solidFill>
                  <a:srgbClr val="FF00FF"/>
                </a:solidFill>
              </a:rPr>
              <a:t>Component Two</a:t>
            </a:r>
          </a:p>
          <a:p>
            <a:pPr algn="ctr"/>
            <a:r>
              <a:rPr lang="en-GB" sz="1100" b="1" dirty="0">
                <a:solidFill>
                  <a:srgbClr val="FF00FF"/>
                </a:solidFill>
              </a:rPr>
              <a:t>Assessment</a:t>
            </a:r>
            <a:endParaRPr lang="en-GB" sz="2400" b="1" dirty="0">
              <a:solidFill>
                <a:srgbClr val="FF00FF"/>
              </a:solidFill>
            </a:endParaRPr>
          </a:p>
        </p:txBody>
      </p:sp>
      <p:cxnSp>
        <p:nvCxnSpPr>
          <p:cNvPr id="317" name="Straight Arrow Connector 316">
            <a:extLst>
              <a:ext uri="{FF2B5EF4-FFF2-40B4-BE49-F238E27FC236}">
                <a16:creationId xmlns:a16="http://schemas.microsoft.com/office/drawing/2014/main" id="{5F74A51D-D741-4FB2-8797-CF5C542E04C3}"/>
              </a:ext>
            </a:extLst>
          </p:cNvPr>
          <p:cNvCxnSpPr>
            <a:cxnSpLocks/>
          </p:cNvCxnSpPr>
          <p:nvPr/>
        </p:nvCxnSpPr>
        <p:spPr>
          <a:xfrm flipH="1">
            <a:off x="8478719" y="2022780"/>
            <a:ext cx="252522" cy="0"/>
          </a:xfrm>
          <a:prstGeom prst="straightConnector1">
            <a:avLst/>
          </a:prstGeom>
          <a:ln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0" name="Rectangle 359">
            <a:extLst>
              <a:ext uri="{FF2B5EF4-FFF2-40B4-BE49-F238E27FC236}">
                <a16:creationId xmlns:a16="http://schemas.microsoft.com/office/drawing/2014/main" id="{6D7999CA-CDEC-4A0C-B941-BC22D50FC41E}"/>
              </a:ext>
            </a:extLst>
          </p:cNvPr>
          <p:cNvSpPr/>
          <p:nvPr/>
        </p:nvSpPr>
        <p:spPr>
          <a:xfrm>
            <a:off x="189938" y="229664"/>
            <a:ext cx="162219" cy="129584"/>
          </a:xfrm>
          <a:prstGeom prst="rect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5" name="Rectangle 424">
            <a:extLst>
              <a:ext uri="{FF2B5EF4-FFF2-40B4-BE49-F238E27FC236}">
                <a16:creationId xmlns:a16="http://schemas.microsoft.com/office/drawing/2014/main" id="{24745E33-9C6C-40C3-813E-A130B2900E0B}"/>
              </a:ext>
            </a:extLst>
          </p:cNvPr>
          <p:cNvSpPr/>
          <p:nvPr/>
        </p:nvSpPr>
        <p:spPr>
          <a:xfrm>
            <a:off x="192972" y="582087"/>
            <a:ext cx="162219" cy="129584"/>
          </a:xfrm>
          <a:prstGeom prst="rect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7" name="Rectangle 426">
            <a:extLst>
              <a:ext uri="{FF2B5EF4-FFF2-40B4-BE49-F238E27FC236}">
                <a16:creationId xmlns:a16="http://schemas.microsoft.com/office/drawing/2014/main" id="{AACACC18-B5AB-49EB-8506-E49723F0254F}"/>
              </a:ext>
            </a:extLst>
          </p:cNvPr>
          <p:cNvSpPr/>
          <p:nvPr/>
        </p:nvSpPr>
        <p:spPr>
          <a:xfrm>
            <a:off x="189937" y="764089"/>
            <a:ext cx="162219" cy="12958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1" name="TextBox 360">
            <a:extLst>
              <a:ext uri="{FF2B5EF4-FFF2-40B4-BE49-F238E27FC236}">
                <a16:creationId xmlns:a16="http://schemas.microsoft.com/office/drawing/2014/main" id="{46EE8B24-5129-494F-91FA-9EECFEDB73E9}"/>
              </a:ext>
            </a:extLst>
          </p:cNvPr>
          <p:cNvSpPr txBox="1"/>
          <p:nvPr/>
        </p:nvSpPr>
        <p:spPr>
          <a:xfrm>
            <a:off x="366324" y="182108"/>
            <a:ext cx="2603727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Examination Link</a:t>
            </a:r>
          </a:p>
          <a:p>
            <a:endParaRPr lang="en-GB" sz="1100" dirty="0"/>
          </a:p>
          <a:p>
            <a:r>
              <a:rPr lang="en-GB" sz="1100" dirty="0"/>
              <a:t>Knowledge</a:t>
            </a:r>
          </a:p>
          <a:p>
            <a:r>
              <a:rPr lang="en-GB" sz="1100" dirty="0"/>
              <a:t>Subject Specific Skills</a:t>
            </a:r>
          </a:p>
          <a:p>
            <a:endParaRPr lang="en-GB" sz="1100" dirty="0"/>
          </a:p>
          <a:p>
            <a:r>
              <a:rPr lang="en-GB" sz="1100" dirty="0"/>
              <a:t>Underlined =  Recall and deeper development of earlier skills / knowledge</a:t>
            </a:r>
          </a:p>
        </p:txBody>
      </p:sp>
      <p:pic>
        <p:nvPicPr>
          <p:cNvPr id="396" name="Picture 395" descr="A picture containing drawing&#10;&#10;Description automatically generated">
            <a:extLst>
              <a:ext uri="{FF2B5EF4-FFF2-40B4-BE49-F238E27FC236}">
                <a16:creationId xmlns:a16="http://schemas.microsoft.com/office/drawing/2014/main" id="{ED938B90-D078-4D08-A8E2-9467C97DE46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887" y="12966195"/>
            <a:ext cx="635320" cy="564729"/>
          </a:xfrm>
          <a:prstGeom prst="rect">
            <a:avLst/>
          </a:prstGeom>
        </p:spPr>
      </p:pic>
      <p:pic>
        <p:nvPicPr>
          <p:cNvPr id="399" name="Picture 398" descr="A picture containing light&#10;&#10;Description automatically generated">
            <a:extLst>
              <a:ext uri="{FF2B5EF4-FFF2-40B4-BE49-F238E27FC236}">
                <a16:creationId xmlns:a16="http://schemas.microsoft.com/office/drawing/2014/main" id="{94370E0D-F021-4A67-8CAA-9D6948928DC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558" y="7506888"/>
            <a:ext cx="427569" cy="397051"/>
          </a:xfrm>
          <a:prstGeom prst="rect">
            <a:avLst/>
          </a:prstGeom>
        </p:spPr>
      </p:pic>
      <p:pic>
        <p:nvPicPr>
          <p:cNvPr id="408" name="Picture 407" descr="A picture containing drawing&#10;&#10;Description automatically generated">
            <a:extLst>
              <a:ext uri="{FF2B5EF4-FFF2-40B4-BE49-F238E27FC236}">
                <a16:creationId xmlns:a16="http://schemas.microsoft.com/office/drawing/2014/main" id="{C3D9E6BF-542E-4FBB-87BA-6E9C501613D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685" y="9068352"/>
            <a:ext cx="474924" cy="418566"/>
          </a:xfrm>
          <a:prstGeom prst="rect">
            <a:avLst/>
          </a:prstGeom>
        </p:spPr>
      </p:pic>
      <p:pic>
        <p:nvPicPr>
          <p:cNvPr id="411" name="Picture 410" descr="A close up of a curtain&#10;&#10;Description automatically generated">
            <a:extLst>
              <a:ext uri="{FF2B5EF4-FFF2-40B4-BE49-F238E27FC236}">
                <a16:creationId xmlns:a16="http://schemas.microsoft.com/office/drawing/2014/main" id="{D9D77524-5551-4233-A60F-E4764F52E50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6480" y="15856430"/>
            <a:ext cx="449244" cy="475902"/>
          </a:xfrm>
          <a:prstGeom prst="rect">
            <a:avLst/>
          </a:prstGeom>
        </p:spPr>
      </p:pic>
      <p:pic>
        <p:nvPicPr>
          <p:cNvPr id="414" name="Picture 413" descr="A close up of a mans face&#10;&#10;Description automatically generated">
            <a:extLst>
              <a:ext uri="{FF2B5EF4-FFF2-40B4-BE49-F238E27FC236}">
                <a16:creationId xmlns:a16="http://schemas.microsoft.com/office/drawing/2014/main" id="{0546EE9C-FB5F-43BB-9BFA-D8AE4FF10910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08" t="10336" r="19834"/>
          <a:stretch/>
        </p:blipFill>
        <p:spPr>
          <a:xfrm>
            <a:off x="6074555" y="1841941"/>
            <a:ext cx="370402" cy="711371"/>
          </a:xfrm>
          <a:prstGeom prst="rect">
            <a:avLst/>
          </a:prstGeom>
        </p:spPr>
      </p:pic>
      <p:sp>
        <p:nvSpPr>
          <p:cNvPr id="415" name="TextBox 414">
            <a:extLst>
              <a:ext uri="{FF2B5EF4-FFF2-40B4-BE49-F238E27FC236}">
                <a16:creationId xmlns:a16="http://schemas.microsoft.com/office/drawing/2014/main" id="{40BB09BA-CD02-4CF6-AE5B-D9D4E4309607}"/>
              </a:ext>
            </a:extLst>
          </p:cNvPr>
          <p:cNvSpPr txBox="1"/>
          <p:nvPr/>
        </p:nvSpPr>
        <p:spPr>
          <a:xfrm>
            <a:off x="1033220" y="1809886"/>
            <a:ext cx="221887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chemeClr val="bg1"/>
                </a:solidFill>
              </a:rPr>
              <a:t>Progression to next stage of learning:</a:t>
            </a:r>
          </a:p>
          <a:p>
            <a:r>
              <a:rPr lang="en-GB" sz="1050" dirty="0">
                <a:solidFill>
                  <a:schemeClr val="bg1"/>
                </a:solidFill>
              </a:rPr>
              <a:t>A Level Drama &amp; Theatre</a:t>
            </a:r>
          </a:p>
          <a:p>
            <a:r>
              <a:rPr lang="en-GB" sz="1050" dirty="0">
                <a:solidFill>
                  <a:schemeClr val="bg1"/>
                </a:solidFill>
              </a:rPr>
              <a:t>BTEC Performing Arts Level 3</a:t>
            </a:r>
          </a:p>
          <a:p>
            <a:r>
              <a:rPr lang="en-GB" sz="1050" dirty="0">
                <a:solidFill>
                  <a:schemeClr val="bg1"/>
                </a:solidFill>
              </a:rPr>
              <a:t>Performing Arts Colleges </a:t>
            </a:r>
          </a:p>
        </p:txBody>
      </p:sp>
      <p:sp>
        <p:nvSpPr>
          <p:cNvPr id="416" name="Footer Placeholder 415">
            <a:extLst>
              <a:ext uri="{FF2B5EF4-FFF2-40B4-BE49-F238E27FC236}">
                <a16:creationId xmlns:a16="http://schemas.microsoft.com/office/drawing/2014/main" id="{4BDCD349-6FD6-425A-A593-FD582DFF0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52912" y="841251"/>
            <a:ext cx="3280589" cy="939183"/>
          </a:xfrm>
        </p:spPr>
        <p:txBody>
          <a:bodyPr/>
          <a:lstStyle/>
          <a:p>
            <a:r>
              <a:rPr lang="en-GB" sz="1800" dirty="0"/>
              <a:t>@</a:t>
            </a:r>
            <a:r>
              <a:rPr lang="en-GB" sz="1800" dirty="0" err="1"/>
              <a:t>eccodrama</a:t>
            </a:r>
            <a:endParaRPr lang="en-GB" sz="1800" dirty="0"/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78E5ADA5-28FE-B944-B40C-27576098227F}"/>
              </a:ext>
            </a:extLst>
          </p:cNvPr>
          <p:cNvSpPr txBox="1"/>
          <p:nvPr/>
        </p:nvSpPr>
        <p:spPr>
          <a:xfrm rot="1321507">
            <a:off x="895555" y="15372256"/>
            <a:ext cx="3055234" cy="423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         Advanced Skills</a:t>
            </a: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803A337B-3BD2-4142-A516-9F1AD7736596}"/>
              </a:ext>
            </a:extLst>
          </p:cNvPr>
          <p:cNvSpPr txBox="1"/>
          <p:nvPr/>
        </p:nvSpPr>
        <p:spPr>
          <a:xfrm>
            <a:off x="5973154" y="16869403"/>
            <a:ext cx="114807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00" b="1" dirty="0">
                <a:solidFill>
                  <a:srgbClr val="FF0000"/>
                </a:solidFill>
              </a:rPr>
              <a:t>Characterisation</a:t>
            </a:r>
          </a:p>
          <a:p>
            <a:pPr algn="ctr"/>
            <a:r>
              <a:rPr lang="en-GB" sz="1100" b="1" dirty="0">
                <a:solidFill>
                  <a:srgbClr val="FF0000"/>
                </a:solidFill>
              </a:rPr>
              <a:t>Vocal Skills</a:t>
            </a:r>
          </a:p>
          <a:p>
            <a:pPr algn="ctr"/>
            <a:r>
              <a:rPr lang="en-GB" sz="1100" b="1" dirty="0">
                <a:solidFill>
                  <a:srgbClr val="FF0000"/>
                </a:solidFill>
              </a:rPr>
              <a:t>Physical Skills</a:t>
            </a:r>
          </a:p>
        </p:txBody>
      </p:sp>
      <p:cxnSp>
        <p:nvCxnSpPr>
          <p:cNvPr id="224" name="Straight Arrow Connector 223">
            <a:extLst>
              <a:ext uri="{FF2B5EF4-FFF2-40B4-BE49-F238E27FC236}">
                <a16:creationId xmlns:a16="http://schemas.microsoft.com/office/drawing/2014/main" id="{E93E1FF0-3C4C-F04F-8576-55D025212617}"/>
              </a:ext>
            </a:extLst>
          </p:cNvPr>
          <p:cNvCxnSpPr>
            <a:cxnSpLocks/>
          </p:cNvCxnSpPr>
          <p:nvPr/>
        </p:nvCxnSpPr>
        <p:spPr>
          <a:xfrm flipV="1">
            <a:off x="6046239" y="16487309"/>
            <a:ext cx="0" cy="53889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Straight Arrow Connector 227">
            <a:extLst>
              <a:ext uri="{FF2B5EF4-FFF2-40B4-BE49-F238E27FC236}">
                <a16:creationId xmlns:a16="http://schemas.microsoft.com/office/drawing/2014/main" id="{791389A9-C3AE-F24D-A263-76DCC0067128}"/>
              </a:ext>
            </a:extLst>
          </p:cNvPr>
          <p:cNvCxnSpPr>
            <a:cxnSpLocks/>
          </p:cNvCxnSpPr>
          <p:nvPr/>
        </p:nvCxnSpPr>
        <p:spPr>
          <a:xfrm flipV="1">
            <a:off x="8483080" y="16556138"/>
            <a:ext cx="0" cy="53889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Arrow Connector 228">
            <a:extLst>
              <a:ext uri="{FF2B5EF4-FFF2-40B4-BE49-F238E27FC236}">
                <a16:creationId xmlns:a16="http://schemas.microsoft.com/office/drawing/2014/main" id="{FC344827-42C2-FE40-9018-EDA73C7AFFDA}"/>
              </a:ext>
            </a:extLst>
          </p:cNvPr>
          <p:cNvCxnSpPr>
            <a:cxnSpLocks/>
          </p:cNvCxnSpPr>
          <p:nvPr/>
        </p:nvCxnSpPr>
        <p:spPr>
          <a:xfrm flipV="1">
            <a:off x="672671" y="16023573"/>
            <a:ext cx="861258" cy="97292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TextBox 231">
            <a:extLst>
              <a:ext uri="{FF2B5EF4-FFF2-40B4-BE49-F238E27FC236}">
                <a16:creationId xmlns:a16="http://schemas.microsoft.com/office/drawing/2014/main" id="{145277EE-F86D-F34D-BDF1-9BA8F97B2DF9}"/>
              </a:ext>
            </a:extLst>
          </p:cNvPr>
          <p:cNvSpPr txBox="1"/>
          <p:nvPr/>
        </p:nvSpPr>
        <p:spPr>
          <a:xfrm>
            <a:off x="98718" y="6772254"/>
            <a:ext cx="138531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u="sng" dirty="0">
                <a:solidFill>
                  <a:srgbClr val="00B050"/>
                </a:solidFill>
              </a:rPr>
              <a:t>Emotion memory</a:t>
            </a:r>
          </a:p>
          <a:p>
            <a:r>
              <a:rPr lang="en-GB" sz="1100" b="1" u="sng" dirty="0">
                <a:solidFill>
                  <a:srgbClr val="00B050"/>
                </a:solidFill>
              </a:rPr>
              <a:t>Given circumstances</a:t>
            </a: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6021A389-1CAC-8C41-8169-29630824578A}"/>
              </a:ext>
            </a:extLst>
          </p:cNvPr>
          <p:cNvSpPr txBox="1"/>
          <p:nvPr/>
        </p:nvSpPr>
        <p:spPr>
          <a:xfrm>
            <a:off x="84607" y="12266938"/>
            <a:ext cx="15007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u="sng" dirty="0">
                <a:solidFill>
                  <a:srgbClr val="00B050"/>
                </a:solidFill>
              </a:rPr>
              <a:t>Playwrights intentions</a:t>
            </a: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B14EC571-9690-164D-BBF9-BF979A50384B}"/>
              </a:ext>
            </a:extLst>
          </p:cNvPr>
          <p:cNvSpPr txBox="1"/>
          <p:nvPr/>
        </p:nvSpPr>
        <p:spPr>
          <a:xfrm>
            <a:off x="5202778" y="7275459"/>
            <a:ext cx="15007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u="sng" dirty="0">
                <a:solidFill>
                  <a:srgbClr val="00B050"/>
                </a:solidFill>
              </a:rPr>
              <a:t>Playwrights intentions</a:t>
            </a: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A94C66AD-0928-4449-AF02-21555E42D5BD}"/>
              </a:ext>
            </a:extLst>
          </p:cNvPr>
          <p:cNvSpPr txBox="1"/>
          <p:nvPr/>
        </p:nvSpPr>
        <p:spPr>
          <a:xfrm>
            <a:off x="7487389" y="1388103"/>
            <a:ext cx="15007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u="sng" dirty="0">
                <a:solidFill>
                  <a:srgbClr val="00B050"/>
                </a:solidFill>
              </a:rPr>
              <a:t>Playwrights intentions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E1A393DF-FA84-7B4A-9137-EFCD5F6BF408}"/>
              </a:ext>
            </a:extLst>
          </p:cNvPr>
          <p:cNvSpPr txBox="1"/>
          <p:nvPr/>
        </p:nvSpPr>
        <p:spPr>
          <a:xfrm>
            <a:off x="95686" y="12010532"/>
            <a:ext cx="1317990" cy="5932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u="sng" dirty="0">
                <a:solidFill>
                  <a:srgbClr val="00B050"/>
                </a:solidFill>
              </a:rPr>
              <a:t>Performance Styles</a:t>
            </a:r>
          </a:p>
          <a:p>
            <a:endParaRPr lang="en-GB" dirty="0"/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8EDF9512-5714-EB40-B2B4-04DBBB0FEEED}"/>
              </a:ext>
            </a:extLst>
          </p:cNvPr>
          <p:cNvSpPr txBox="1"/>
          <p:nvPr/>
        </p:nvSpPr>
        <p:spPr>
          <a:xfrm>
            <a:off x="5576320" y="3692892"/>
            <a:ext cx="1317990" cy="5932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u="sng" dirty="0">
                <a:solidFill>
                  <a:srgbClr val="00B050"/>
                </a:solidFill>
              </a:rPr>
              <a:t>Performance Styles</a:t>
            </a:r>
          </a:p>
          <a:p>
            <a:endParaRPr lang="en-GB" dirty="0"/>
          </a:p>
        </p:txBody>
      </p:sp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CC6D93AA-5C2E-FD4B-A31B-411A23A9812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385" y="8779709"/>
            <a:ext cx="661612" cy="840426"/>
          </a:xfrm>
          <a:prstGeom prst="rect">
            <a:avLst/>
          </a:prstGeom>
        </p:spPr>
      </p:pic>
      <p:pic>
        <p:nvPicPr>
          <p:cNvPr id="19" name="Picture 18" descr="A picture containing text, book, photo, looking&#10;&#10;Description automatically generated">
            <a:extLst>
              <a:ext uri="{FF2B5EF4-FFF2-40B4-BE49-F238E27FC236}">
                <a16:creationId xmlns:a16="http://schemas.microsoft.com/office/drawing/2014/main" id="{CBF92146-6236-A347-849C-DCD7087F123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256" y="3080099"/>
            <a:ext cx="509347" cy="725565"/>
          </a:xfrm>
          <a:prstGeom prst="rect">
            <a:avLst/>
          </a:prstGeom>
        </p:spPr>
      </p:pic>
      <p:pic>
        <p:nvPicPr>
          <p:cNvPr id="21" name="Picture 20" descr="A group of people in a room&#10;&#10;Description automatically generated">
            <a:extLst>
              <a:ext uri="{FF2B5EF4-FFF2-40B4-BE49-F238E27FC236}">
                <a16:creationId xmlns:a16="http://schemas.microsoft.com/office/drawing/2014/main" id="{D8CEEA28-0EB7-FD48-9488-F456C05AE3D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6285" y="3989068"/>
            <a:ext cx="1125623" cy="744099"/>
          </a:xfrm>
          <a:prstGeom prst="rect">
            <a:avLst/>
          </a:prstGeom>
        </p:spPr>
      </p:pic>
      <p:sp>
        <p:nvSpPr>
          <p:cNvPr id="247" name="TextBox 246">
            <a:extLst>
              <a:ext uri="{FF2B5EF4-FFF2-40B4-BE49-F238E27FC236}">
                <a16:creationId xmlns:a16="http://schemas.microsoft.com/office/drawing/2014/main" id="{4D6B58B5-FC4A-7C4F-9A5D-C743B4162408}"/>
              </a:ext>
            </a:extLst>
          </p:cNvPr>
          <p:cNvSpPr txBox="1"/>
          <p:nvPr/>
        </p:nvSpPr>
        <p:spPr>
          <a:xfrm>
            <a:off x="10531" y="10783284"/>
            <a:ext cx="83548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dirty="0">
                <a:solidFill>
                  <a:srgbClr val="FF0000"/>
                </a:solidFill>
              </a:rPr>
              <a:t>Duologues </a:t>
            </a: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FCDFD0C2-837C-DD4F-B625-5A8E95A947B3}"/>
              </a:ext>
            </a:extLst>
          </p:cNvPr>
          <p:cNvSpPr txBox="1"/>
          <p:nvPr/>
        </p:nvSpPr>
        <p:spPr>
          <a:xfrm>
            <a:off x="126748" y="13025750"/>
            <a:ext cx="114807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00" b="1" u="sng" dirty="0">
                <a:solidFill>
                  <a:srgbClr val="FF0000"/>
                </a:solidFill>
              </a:rPr>
              <a:t>Characterisation</a:t>
            </a:r>
          </a:p>
          <a:p>
            <a:pPr algn="ctr"/>
            <a:r>
              <a:rPr lang="en-GB" sz="1100" b="1" u="sng" dirty="0">
                <a:solidFill>
                  <a:srgbClr val="FF0000"/>
                </a:solidFill>
              </a:rPr>
              <a:t>Vocal Skills</a:t>
            </a:r>
          </a:p>
          <a:p>
            <a:pPr algn="ctr"/>
            <a:r>
              <a:rPr lang="en-GB" sz="1100" b="1" u="sng" dirty="0">
                <a:solidFill>
                  <a:srgbClr val="FF0000"/>
                </a:solidFill>
              </a:rPr>
              <a:t>Physical Skills</a:t>
            </a: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1D99EBEB-F66B-7548-ABBF-45C8E6C8D322}"/>
              </a:ext>
            </a:extLst>
          </p:cNvPr>
          <p:cNvSpPr txBox="1"/>
          <p:nvPr/>
        </p:nvSpPr>
        <p:spPr>
          <a:xfrm>
            <a:off x="5460742" y="1017116"/>
            <a:ext cx="114807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00" b="1" u="sng" dirty="0">
                <a:solidFill>
                  <a:srgbClr val="FF0000"/>
                </a:solidFill>
              </a:rPr>
              <a:t>Characterisation</a:t>
            </a:r>
          </a:p>
          <a:p>
            <a:pPr algn="ctr"/>
            <a:r>
              <a:rPr lang="en-GB" sz="1100" b="1" u="sng" dirty="0">
                <a:solidFill>
                  <a:srgbClr val="FF0000"/>
                </a:solidFill>
              </a:rPr>
              <a:t>Vocal Skills</a:t>
            </a:r>
          </a:p>
          <a:p>
            <a:pPr algn="ctr"/>
            <a:r>
              <a:rPr lang="en-GB" sz="1100" b="1" u="sng" dirty="0">
                <a:solidFill>
                  <a:srgbClr val="FF0000"/>
                </a:solidFill>
              </a:rPr>
              <a:t>Physical Skills</a:t>
            </a:r>
          </a:p>
        </p:txBody>
      </p:sp>
      <p:cxnSp>
        <p:nvCxnSpPr>
          <p:cNvPr id="251" name="Straight Arrow Connector 250">
            <a:extLst>
              <a:ext uri="{FF2B5EF4-FFF2-40B4-BE49-F238E27FC236}">
                <a16:creationId xmlns:a16="http://schemas.microsoft.com/office/drawing/2014/main" id="{6B928596-D9D0-054F-95BE-AB744E5CF319}"/>
              </a:ext>
            </a:extLst>
          </p:cNvPr>
          <p:cNvCxnSpPr>
            <a:cxnSpLocks/>
          </p:cNvCxnSpPr>
          <p:nvPr/>
        </p:nvCxnSpPr>
        <p:spPr>
          <a:xfrm flipH="1">
            <a:off x="5215416" y="1249161"/>
            <a:ext cx="311896" cy="4370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" name="TextBox 255">
            <a:extLst>
              <a:ext uri="{FF2B5EF4-FFF2-40B4-BE49-F238E27FC236}">
                <a16:creationId xmlns:a16="http://schemas.microsoft.com/office/drawing/2014/main" id="{5A73F88A-6484-0448-99F4-B103D0AD0536}"/>
              </a:ext>
            </a:extLst>
          </p:cNvPr>
          <p:cNvSpPr txBox="1"/>
          <p:nvPr/>
        </p:nvSpPr>
        <p:spPr>
          <a:xfrm>
            <a:off x="6088497" y="14801216"/>
            <a:ext cx="114807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00" b="1" u="sng" dirty="0">
                <a:solidFill>
                  <a:srgbClr val="FF0000"/>
                </a:solidFill>
              </a:rPr>
              <a:t>Characterisation</a:t>
            </a:r>
          </a:p>
          <a:p>
            <a:pPr algn="ctr"/>
            <a:r>
              <a:rPr lang="en-GB" sz="1100" b="1" u="sng" dirty="0">
                <a:solidFill>
                  <a:srgbClr val="FF0000"/>
                </a:solidFill>
              </a:rPr>
              <a:t>Vocal Skills</a:t>
            </a:r>
          </a:p>
          <a:p>
            <a:pPr algn="ctr"/>
            <a:r>
              <a:rPr lang="en-GB" sz="1100" b="1" u="sng" dirty="0">
                <a:solidFill>
                  <a:srgbClr val="FF0000"/>
                </a:solidFill>
              </a:rPr>
              <a:t>Physical Skills</a:t>
            </a:r>
          </a:p>
        </p:txBody>
      </p:sp>
      <p:cxnSp>
        <p:nvCxnSpPr>
          <p:cNvPr id="258" name="Straight Arrow Connector 257">
            <a:extLst>
              <a:ext uri="{FF2B5EF4-FFF2-40B4-BE49-F238E27FC236}">
                <a16:creationId xmlns:a16="http://schemas.microsoft.com/office/drawing/2014/main" id="{46DD687C-F3F7-724D-97C4-A5EC692157CF}"/>
              </a:ext>
            </a:extLst>
          </p:cNvPr>
          <p:cNvCxnSpPr>
            <a:cxnSpLocks/>
          </p:cNvCxnSpPr>
          <p:nvPr/>
        </p:nvCxnSpPr>
        <p:spPr>
          <a:xfrm flipV="1">
            <a:off x="6725997" y="14399302"/>
            <a:ext cx="0" cy="40179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0" name="TextBox 259">
            <a:extLst>
              <a:ext uri="{FF2B5EF4-FFF2-40B4-BE49-F238E27FC236}">
                <a16:creationId xmlns:a16="http://schemas.microsoft.com/office/drawing/2014/main" id="{51CDA3AF-49A2-8C41-AD74-B6738C2CECFB}"/>
              </a:ext>
            </a:extLst>
          </p:cNvPr>
          <p:cNvSpPr txBox="1"/>
          <p:nvPr/>
        </p:nvSpPr>
        <p:spPr>
          <a:xfrm>
            <a:off x="5397150" y="12828067"/>
            <a:ext cx="10390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u="sng" dirty="0">
                <a:solidFill>
                  <a:srgbClr val="FF0000"/>
                </a:solidFill>
              </a:rPr>
              <a:t>8 Basic actions</a:t>
            </a:r>
          </a:p>
        </p:txBody>
      </p:sp>
      <p:sp>
        <p:nvSpPr>
          <p:cNvPr id="262" name="TextBox 261">
            <a:extLst>
              <a:ext uri="{FF2B5EF4-FFF2-40B4-BE49-F238E27FC236}">
                <a16:creationId xmlns:a16="http://schemas.microsoft.com/office/drawing/2014/main" id="{DEAAFF0E-5551-8840-97FC-4962F0790F27}"/>
              </a:ext>
            </a:extLst>
          </p:cNvPr>
          <p:cNvSpPr txBox="1"/>
          <p:nvPr/>
        </p:nvSpPr>
        <p:spPr>
          <a:xfrm>
            <a:off x="4704782" y="10708455"/>
            <a:ext cx="19688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u="sng" dirty="0">
                <a:solidFill>
                  <a:srgbClr val="FF0000"/>
                </a:solidFill>
              </a:rPr>
              <a:t>Reading and developing a play</a:t>
            </a:r>
          </a:p>
        </p:txBody>
      </p:sp>
      <p:sp>
        <p:nvSpPr>
          <p:cNvPr id="264" name="TextBox 263">
            <a:extLst>
              <a:ext uri="{FF2B5EF4-FFF2-40B4-BE49-F238E27FC236}">
                <a16:creationId xmlns:a16="http://schemas.microsoft.com/office/drawing/2014/main" id="{1729C246-8572-8E48-A2F6-030801DBEE38}"/>
              </a:ext>
            </a:extLst>
          </p:cNvPr>
          <p:cNvSpPr txBox="1"/>
          <p:nvPr/>
        </p:nvSpPr>
        <p:spPr>
          <a:xfrm>
            <a:off x="4124936" y="7566110"/>
            <a:ext cx="196880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b="1" u="sng" dirty="0">
                <a:solidFill>
                  <a:srgbClr val="FF0000"/>
                </a:solidFill>
              </a:rPr>
              <a:t>Reading and developing a play</a:t>
            </a: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20BB03C4-47AA-CE46-A420-90E88D2135E7}"/>
              </a:ext>
            </a:extLst>
          </p:cNvPr>
          <p:cNvSpPr txBox="1"/>
          <p:nvPr/>
        </p:nvSpPr>
        <p:spPr>
          <a:xfrm>
            <a:off x="3202877" y="4930840"/>
            <a:ext cx="1148071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00" b="1" u="sng" dirty="0">
                <a:solidFill>
                  <a:srgbClr val="FF0000"/>
                </a:solidFill>
              </a:rPr>
              <a:t>Characterisation</a:t>
            </a:r>
          </a:p>
          <a:p>
            <a:pPr algn="ctr"/>
            <a:r>
              <a:rPr lang="en-GB" sz="1100" b="1" u="sng" dirty="0">
                <a:solidFill>
                  <a:srgbClr val="FF0000"/>
                </a:solidFill>
              </a:rPr>
              <a:t>Vocal Skills</a:t>
            </a:r>
          </a:p>
          <a:p>
            <a:pPr algn="ctr"/>
            <a:r>
              <a:rPr lang="en-GB" sz="1100" b="1" u="sng" dirty="0">
                <a:solidFill>
                  <a:srgbClr val="FF0000"/>
                </a:solidFill>
              </a:rPr>
              <a:t>Physical Skills</a:t>
            </a:r>
          </a:p>
        </p:txBody>
      </p:sp>
      <p:cxnSp>
        <p:nvCxnSpPr>
          <p:cNvPr id="269" name="Straight Arrow Connector 268">
            <a:extLst>
              <a:ext uri="{FF2B5EF4-FFF2-40B4-BE49-F238E27FC236}">
                <a16:creationId xmlns:a16="http://schemas.microsoft.com/office/drawing/2014/main" id="{944EC8FC-1304-1741-8C1A-6F60FD19392E}"/>
              </a:ext>
            </a:extLst>
          </p:cNvPr>
          <p:cNvCxnSpPr>
            <a:cxnSpLocks/>
          </p:cNvCxnSpPr>
          <p:nvPr/>
        </p:nvCxnSpPr>
        <p:spPr>
          <a:xfrm flipH="1" flipV="1">
            <a:off x="3491198" y="7493520"/>
            <a:ext cx="548632" cy="447083"/>
          </a:xfrm>
          <a:prstGeom prst="straightConnector1">
            <a:avLst/>
          </a:prstGeom>
          <a:ln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ED4F729B-6F17-C854-375A-56E9BFE180A2}"/>
              </a:ext>
            </a:extLst>
          </p:cNvPr>
          <p:cNvSpPr/>
          <p:nvPr/>
        </p:nvSpPr>
        <p:spPr>
          <a:xfrm>
            <a:off x="3575020" y="15132599"/>
            <a:ext cx="131799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100" b="1" dirty="0">
                <a:solidFill>
                  <a:srgbClr val="00B050"/>
                </a:solidFill>
              </a:rPr>
              <a:t>Performance Styles</a:t>
            </a:r>
          </a:p>
        </p:txBody>
      </p:sp>
      <p:cxnSp>
        <p:nvCxnSpPr>
          <p:cNvPr id="208" name="Straight Arrow Connector 207">
            <a:extLst>
              <a:ext uri="{FF2B5EF4-FFF2-40B4-BE49-F238E27FC236}">
                <a16:creationId xmlns:a16="http://schemas.microsoft.com/office/drawing/2014/main" id="{490F1C26-9C8F-A358-A408-1D7FA475BB7C}"/>
              </a:ext>
            </a:extLst>
          </p:cNvPr>
          <p:cNvCxnSpPr>
            <a:cxnSpLocks/>
          </p:cNvCxnSpPr>
          <p:nvPr/>
        </p:nvCxnSpPr>
        <p:spPr>
          <a:xfrm flipV="1">
            <a:off x="498833" y="13979167"/>
            <a:ext cx="859341" cy="253901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B76F0DA4-1969-F05E-1DC3-DC757409D6C3}"/>
              </a:ext>
            </a:extLst>
          </p:cNvPr>
          <p:cNvSpPr/>
          <p:nvPr/>
        </p:nvSpPr>
        <p:spPr>
          <a:xfrm>
            <a:off x="5996131" y="12033798"/>
            <a:ext cx="179889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100" b="1" dirty="0">
                <a:solidFill>
                  <a:srgbClr val="00B050"/>
                </a:solidFill>
              </a:rPr>
              <a:t>Stanislavski and Naturalism</a:t>
            </a:r>
          </a:p>
        </p:txBody>
      </p:sp>
      <p:cxnSp>
        <p:nvCxnSpPr>
          <p:cNvPr id="210" name="Straight Arrow Connector 209">
            <a:extLst>
              <a:ext uri="{FF2B5EF4-FFF2-40B4-BE49-F238E27FC236}">
                <a16:creationId xmlns:a16="http://schemas.microsoft.com/office/drawing/2014/main" id="{BFE7F76E-C140-DD5C-F6A3-BCE45CB81004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5967848" y="11991360"/>
            <a:ext cx="28283" cy="173243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5022C10A-5BF1-4366-7AD5-6EA2B1BE5887}"/>
              </a:ext>
            </a:extLst>
          </p:cNvPr>
          <p:cNvSpPr/>
          <p:nvPr/>
        </p:nvSpPr>
        <p:spPr>
          <a:xfrm>
            <a:off x="4358748" y="5666399"/>
            <a:ext cx="4857750" cy="6001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1100" b="1" u="sng" dirty="0">
                <a:solidFill>
                  <a:srgbClr val="FF0000"/>
                </a:solidFill>
              </a:rPr>
              <a:t>Characterisation</a:t>
            </a:r>
          </a:p>
          <a:p>
            <a:pPr algn="ctr"/>
            <a:r>
              <a:rPr lang="en-GB" sz="1100" b="1" u="sng" dirty="0">
                <a:solidFill>
                  <a:srgbClr val="FF0000"/>
                </a:solidFill>
              </a:rPr>
              <a:t>Vocal Skills</a:t>
            </a:r>
          </a:p>
          <a:p>
            <a:pPr algn="ctr"/>
            <a:r>
              <a:rPr lang="en-GB" sz="1100" b="1" u="sng" dirty="0">
                <a:solidFill>
                  <a:srgbClr val="FF0000"/>
                </a:solidFill>
              </a:rPr>
              <a:t>Physical Skills</a:t>
            </a:r>
          </a:p>
        </p:txBody>
      </p:sp>
      <p:cxnSp>
        <p:nvCxnSpPr>
          <p:cNvPr id="216" name="Straight Arrow Connector 215">
            <a:extLst>
              <a:ext uri="{FF2B5EF4-FFF2-40B4-BE49-F238E27FC236}">
                <a16:creationId xmlns:a16="http://schemas.microsoft.com/office/drawing/2014/main" id="{2E7D1AF1-86E4-AB6A-D238-6BEE8CE64C84}"/>
              </a:ext>
            </a:extLst>
          </p:cNvPr>
          <p:cNvCxnSpPr>
            <a:cxnSpLocks/>
          </p:cNvCxnSpPr>
          <p:nvPr/>
        </p:nvCxnSpPr>
        <p:spPr>
          <a:xfrm flipH="1">
            <a:off x="7312905" y="5903497"/>
            <a:ext cx="2930" cy="3218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blue and red brain&#10;&#10;Description automatically generated">
            <a:extLst>
              <a:ext uri="{FF2B5EF4-FFF2-40B4-BE49-F238E27FC236}">
                <a16:creationId xmlns:a16="http://schemas.microsoft.com/office/drawing/2014/main" id="{41A963F4-EF9A-CF70-E2B2-697B2E78A8F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6839">
            <a:off x="1530262" y="11012649"/>
            <a:ext cx="877569" cy="583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321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12236</TotalTime>
  <Words>625</Words>
  <Application>Microsoft Office PowerPoint</Application>
  <PresentationFormat>Custom</PresentationFormat>
  <Paragraphs>203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St Mary's Catholic High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 Peachey</dc:creator>
  <cp:lastModifiedBy>B Smithard (Ecclesfield Staff)</cp:lastModifiedBy>
  <cp:revision>382</cp:revision>
  <cp:lastPrinted>2019-10-28T14:05:20Z</cp:lastPrinted>
  <dcterms:created xsi:type="dcterms:W3CDTF">2018-02-08T08:28:53Z</dcterms:created>
  <dcterms:modified xsi:type="dcterms:W3CDTF">2024-07-12T11:15:16Z</dcterms:modified>
</cp:coreProperties>
</file>