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8" r:id="rId2"/>
  </p:sldIdLst>
  <p:sldSz cx="6858000" cy="12192000"/>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840" userDrawn="1">
          <p15:clr>
            <a:srgbClr val="A4A3A4"/>
          </p15:clr>
        </p15:guide>
        <p15:guide id="2" pos="216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6" autoAdjust="0"/>
    <p:restoredTop sz="94660"/>
  </p:normalViewPr>
  <p:slideViewPr>
    <p:cSldViewPr snapToGrid="0" showGuides="1">
      <p:cViewPr varScale="1">
        <p:scale>
          <a:sx n="63" d="100"/>
          <a:sy n="63" d="100"/>
        </p:scale>
        <p:origin x="3360" y="78"/>
      </p:cViewPr>
      <p:guideLst>
        <p:guide orient="horz" pos="3840"/>
        <p:guide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995312"/>
            <a:ext cx="5829300" cy="4244622"/>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6403623"/>
            <a:ext cx="5143500" cy="2943577"/>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C0327C1-E775-409F-AF71-04094605ED35}" type="datetimeFigureOut">
              <a:rPr lang="en-GB" smtClean="0"/>
              <a:t>12/08/2026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7845504-72D7-48C5-9164-D65597B99416}" type="slidenum">
              <a:rPr lang="en-GB" smtClean="0"/>
              <a:t>‹#›</a:t>
            </a:fld>
            <a:endParaRPr lang="en-GB"/>
          </a:p>
        </p:txBody>
      </p:sp>
    </p:spTree>
    <p:extLst>
      <p:ext uri="{BB962C8B-B14F-4D97-AF65-F5344CB8AC3E}">
        <p14:creationId xmlns:p14="http://schemas.microsoft.com/office/powerpoint/2010/main" val="36290399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C0327C1-E775-409F-AF71-04094605ED35}" type="datetimeFigureOut">
              <a:rPr lang="en-GB" smtClean="0"/>
              <a:t>12/08/2026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7845504-72D7-48C5-9164-D65597B99416}" type="slidenum">
              <a:rPr lang="en-GB" smtClean="0"/>
              <a:t>‹#›</a:t>
            </a:fld>
            <a:endParaRPr lang="en-GB"/>
          </a:p>
        </p:txBody>
      </p:sp>
    </p:spTree>
    <p:extLst>
      <p:ext uri="{BB962C8B-B14F-4D97-AF65-F5344CB8AC3E}">
        <p14:creationId xmlns:p14="http://schemas.microsoft.com/office/powerpoint/2010/main" val="14354387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3039537"/>
            <a:ext cx="5915025" cy="5071532"/>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8159048"/>
            <a:ext cx="5915025" cy="266699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C0327C1-E775-409F-AF71-04094605ED35}" type="datetimeFigureOut">
              <a:rPr lang="en-GB" smtClean="0"/>
              <a:t>12/08/2026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7845504-72D7-48C5-9164-D65597B99416}" type="slidenum">
              <a:rPr lang="en-GB" smtClean="0"/>
              <a:t>‹#›</a:t>
            </a:fld>
            <a:endParaRPr lang="en-GB"/>
          </a:p>
        </p:txBody>
      </p:sp>
    </p:spTree>
    <p:extLst>
      <p:ext uri="{BB962C8B-B14F-4D97-AF65-F5344CB8AC3E}">
        <p14:creationId xmlns:p14="http://schemas.microsoft.com/office/powerpoint/2010/main" val="20089880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3245556"/>
            <a:ext cx="2914650" cy="773571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3245556"/>
            <a:ext cx="2914650" cy="773571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C0327C1-E775-409F-AF71-04094605ED35}" type="datetimeFigureOut">
              <a:rPr lang="en-GB" smtClean="0"/>
              <a:t>12/08/2026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7845504-72D7-48C5-9164-D65597B99416}" type="slidenum">
              <a:rPr lang="en-GB" smtClean="0"/>
              <a:t>‹#›</a:t>
            </a:fld>
            <a:endParaRPr lang="en-GB"/>
          </a:p>
        </p:txBody>
      </p:sp>
    </p:spTree>
    <p:extLst>
      <p:ext uri="{BB962C8B-B14F-4D97-AF65-F5344CB8AC3E}">
        <p14:creationId xmlns:p14="http://schemas.microsoft.com/office/powerpoint/2010/main" val="37080775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649114"/>
            <a:ext cx="5915025" cy="2356556"/>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988734"/>
            <a:ext cx="2901255" cy="146473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472381" y="4453467"/>
            <a:ext cx="2901255" cy="655037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988734"/>
            <a:ext cx="2915543" cy="146473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3471863" y="4453467"/>
            <a:ext cx="2915543" cy="655037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C0327C1-E775-409F-AF71-04094605ED35}" type="datetimeFigureOut">
              <a:rPr lang="en-GB" smtClean="0"/>
              <a:t>12/08/2026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27845504-72D7-48C5-9164-D65597B99416}" type="slidenum">
              <a:rPr lang="en-GB" smtClean="0"/>
              <a:t>‹#›</a:t>
            </a:fld>
            <a:endParaRPr lang="en-GB"/>
          </a:p>
        </p:txBody>
      </p:sp>
    </p:spTree>
    <p:extLst>
      <p:ext uri="{BB962C8B-B14F-4D97-AF65-F5344CB8AC3E}">
        <p14:creationId xmlns:p14="http://schemas.microsoft.com/office/powerpoint/2010/main" val="17353598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C0327C1-E775-409F-AF71-04094605ED35}" type="datetimeFigureOut">
              <a:rPr lang="en-GB" smtClean="0"/>
              <a:t>12/08/2026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27845504-72D7-48C5-9164-D65597B99416}" type="slidenum">
              <a:rPr lang="en-GB" smtClean="0"/>
              <a:t>‹#›</a:t>
            </a:fld>
            <a:endParaRPr lang="en-GB"/>
          </a:p>
        </p:txBody>
      </p:sp>
    </p:spTree>
    <p:extLst>
      <p:ext uri="{BB962C8B-B14F-4D97-AF65-F5344CB8AC3E}">
        <p14:creationId xmlns:p14="http://schemas.microsoft.com/office/powerpoint/2010/main" val="2008553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C0327C1-E775-409F-AF71-04094605ED35}" type="datetimeFigureOut">
              <a:rPr lang="en-GB" smtClean="0"/>
              <a:t>12/08/2026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27845504-72D7-48C5-9164-D65597B99416}" type="slidenum">
              <a:rPr lang="en-GB" smtClean="0"/>
              <a:t>‹#›</a:t>
            </a:fld>
            <a:endParaRPr lang="en-GB"/>
          </a:p>
        </p:txBody>
      </p:sp>
    </p:spTree>
    <p:extLst>
      <p:ext uri="{BB962C8B-B14F-4D97-AF65-F5344CB8AC3E}">
        <p14:creationId xmlns:p14="http://schemas.microsoft.com/office/powerpoint/2010/main" val="9592167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812800"/>
            <a:ext cx="2211884" cy="28448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755425"/>
            <a:ext cx="3471863" cy="8664222"/>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3657600"/>
            <a:ext cx="2211884" cy="6776156"/>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0C0327C1-E775-409F-AF71-04094605ED35}" type="datetimeFigureOut">
              <a:rPr lang="en-GB" smtClean="0"/>
              <a:t>12/08/2026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7845504-72D7-48C5-9164-D65597B99416}" type="slidenum">
              <a:rPr lang="en-GB" smtClean="0"/>
              <a:t>‹#›</a:t>
            </a:fld>
            <a:endParaRPr lang="en-GB"/>
          </a:p>
        </p:txBody>
      </p:sp>
    </p:spTree>
    <p:extLst>
      <p:ext uri="{BB962C8B-B14F-4D97-AF65-F5344CB8AC3E}">
        <p14:creationId xmlns:p14="http://schemas.microsoft.com/office/powerpoint/2010/main" val="1917940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812800"/>
            <a:ext cx="2211884" cy="28448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755425"/>
            <a:ext cx="3471863" cy="8664222"/>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3657600"/>
            <a:ext cx="2211884" cy="6776156"/>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0C0327C1-E775-409F-AF71-04094605ED35}" type="datetimeFigureOut">
              <a:rPr lang="en-GB" smtClean="0"/>
              <a:t>12/08/2026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7845504-72D7-48C5-9164-D65597B99416}" type="slidenum">
              <a:rPr lang="en-GB" smtClean="0"/>
              <a:t>‹#›</a:t>
            </a:fld>
            <a:endParaRPr lang="en-GB"/>
          </a:p>
        </p:txBody>
      </p:sp>
    </p:spTree>
    <p:extLst>
      <p:ext uri="{BB962C8B-B14F-4D97-AF65-F5344CB8AC3E}">
        <p14:creationId xmlns:p14="http://schemas.microsoft.com/office/powerpoint/2010/main" val="23108419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C0327C1-E775-409F-AF71-04094605ED35}" type="datetimeFigureOut">
              <a:rPr lang="en-GB" smtClean="0"/>
              <a:t>12/08/2026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7845504-72D7-48C5-9164-D65597B99416}" type="slidenum">
              <a:rPr lang="en-GB" smtClean="0"/>
              <a:t>‹#›</a:t>
            </a:fld>
            <a:endParaRPr lang="en-GB"/>
          </a:p>
        </p:txBody>
      </p:sp>
    </p:spTree>
    <p:extLst>
      <p:ext uri="{BB962C8B-B14F-4D97-AF65-F5344CB8AC3E}">
        <p14:creationId xmlns:p14="http://schemas.microsoft.com/office/powerpoint/2010/main" val="7329112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649111"/>
            <a:ext cx="1478756" cy="10332156"/>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649111"/>
            <a:ext cx="4350544" cy="10332156"/>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C0327C1-E775-409F-AF71-04094605ED35}" type="datetimeFigureOut">
              <a:rPr lang="en-GB" smtClean="0"/>
              <a:t>12/08/2026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7845504-72D7-48C5-9164-D65597B99416}" type="slidenum">
              <a:rPr lang="en-GB" smtClean="0"/>
              <a:t>‹#›</a:t>
            </a:fld>
            <a:endParaRPr lang="en-GB"/>
          </a:p>
        </p:txBody>
      </p:sp>
    </p:spTree>
    <p:extLst>
      <p:ext uri="{BB962C8B-B14F-4D97-AF65-F5344CB8AC3E}">
        <p14:creationId xmlns:p14="http://schemas.microsoft.com/office/powerpoint/2010/main" val="645738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649114"/>
            <a:ext cx="5915025" cy="235655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3245556"/>
            <a:ext cx="5915025" cy="773571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11300181"/>
            <a:ext cx="1543050" cy="649111"/>
          </a:xfrm>
          <a:prstGeom prst="rect">
            <a:avLst/>
          </a:prstGeom>
        </p:spPr>
        <p:txBody>
          <a:bodyPr vert="horz" lIns="91440" tIns="45720" rIns="91440" bIns="45720" rtlCol="0" anchor="ctr"/>
          <a:lstStyle>
            <a:lvl1pPr algn="l">
              <a:defRPr sz="900">
                <a:solidFill>
                  <a:schemeClr val="tx1">
                    <a:tint val="75000"/>
                  </a:schemeClr>
                </a:solidFill>
              </a:defRPr>
            </a:lvl1pPr>
          </a:lstStyle>
          <a:p>
            <a:fld id="{0C0327C1-E775-409F-AF71-04094605ED35}" type="datetimeFigureOut">
              <a:rPr lang="en-GB" smtClean="0"/>
              <a:t>12/08/2026</a:t>
            </a:fld>
            <a:endParaRPr lang="en-GB"/>
          </a:p>
        </p:txBody>
      </p:sp>
      <p:sp>
        <p:nvSpPr>
          <p:cNvPr id="5" name="Footer Placeholder 4"/>
          <p:cNvSpPr>
            <a:spLocks noGrp="1"/>
          </p:cNvSpPr>
          <p:nvPr>
            <p:ph type="ftr" sz="quarter" idx="3"/>
          </p:nvPr>
        </p:nvSpPr>
        <p:spPr>
          <a:xfrm>
            <a:off x="2271713" y="11300181"/>
            <a:ext cx="2314575" cy="649111"/>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4843463" y="11300181"/>
            <a:ext cx="1543050" cy="649111"/>
          </a:xfrm>
          <a:prstGeom prst="rect">
            <a:avLst/>
          </a:prstGeom>
        </p:spPr>
        <p:txBody>
          <a:bodyPr vert="horz" lIns="91440" tIns="45720" rIns="91440" bIns="45720" rtlCol="0" anchor="ctr"/>
          <a:lstStyle>
            <a:lvl1pPr algn="r">
              <a:defRPr sz="900">
                <a:solidFill>
                  <a:schemeClr val="tx1">
                    <a:tint val="75000"/>
                  </a:schemeClr>
                </a:solidFill>
              </a:defRPr>
            </a:lvl1pPr>
          </a:lstStyle>
          <a:p>
            <a:fld id="{27845504-72D7-48C5-9164-D65597B99416}" type="slidenum">
              <a:rPr lang="en-GB" smtClean="0"/>
              <a:t>‹#›</a:t>
            </a:fld>
            <a:endParaRPr lang="en-GB"/>
          </a:p>
        </p:txBody>
      </p:sp>
    </p:spTree>
    <p:extLst>
      <p:ext uri="{BB962C8B-B14F-4D97-AF65-F5344CB8AC3E}">
        <p14:creationId xmlns:p14="http://schemas.microsoft.com/office/powerpoint/2010/main" val="210326679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203" y="76718"/>
            <a:ext cx="5915025" cy="699239"/>
          </a:xfrm>
        </p:spPr>
        <p:txBody>
          <a:bodyPr>
            <a:normAutofit fontScale="90000"/>
          </a:bodyPr>
          <a:lstStyle/>
          <a:p>
            <a:pPr algn="ctr"/>
            <a:r>
              <a:rPr lang="en-GB" b="1" u="sng" dirty="0">
                <a:solidFill>
                  <a:srgbClr val="FF0000"/>
                </a:solidFill>
                <a:latin typeface="Tahoma" panose="020B0604030504040204" pitchFamily="34" charset="0"/>
                <a:ea typeface="Tahoma" panose="020B0604030504040204" pitchFamily="34" charset="0"/>
                <a:cs typeface="Tahoma" panose="020B0604030504040204" pitchFamily="34" charset="0"/>
              </a:rPr>
              <a:t>Curriculum Intent 2026-2027</a:t>
            </a:r>
          </a:p>
        </p:txBody>
      </p:sp>
      <p:sp>
        <p:nvSpPr>
          <p:cNvPr id="3" name="Content Placeholder 2"/>
          <p:cNvSpPr>
            <a:spLocks noGrp="1"/>
          </p:cNvSpPr>
          <p:nvPr>
            <p:ph idx="1"/>
          </p:nvPr>
        </p:nvSpPr>
        <p:spPr>
          <a:xfrm>
            <a:off x="0" y="1238574"/>
            <a:ext cx="6742468" cy="439118"/>
          </a:xfrm>
        </p:spPr>
        <p:txBody>
          <a:bodyPr>
            <a:noAutofit/>
          </a:bodyPr>
          <a:lstStyle/>
          <a:p>
            <a:pPr marL="0" indent="0" algn="ctr">
              <a:buNone/>
            </a:pPr>
            <a:r>
              <a:rPr lang="en-GB" sz="2800" b="1" u="sng" dirty="0">
                <a:latin typeface="Tahoma" panose="020B0604030504040204" pitchFamily="34" charset="0"/>
                <a:ea typeface="Tahoma" panose="020B0604030504040204" pitchFamily="34" charset="0"/>
                <a:cs typeface="Tahoma" panose="020B0604030504040204" pitchFamily="34" charset="0"/>
              </a:rPr>
              <a:t>Our Ethos</a:t>
            </a:r>
          </a:p>
        </p:txBody>
      </p:sp>
      <p:pic>
        <p:nvPicPr>
          <p:cNvPr id="4" name="Picture 3"/>
          <p:cNvPicPr>
            <a:picLocks noChangeAspect="1"/>
          </p:cNvPicPr>
          <p:nvPr/>
        </p:nvPicPr>
        <p:blipFill>
          <a:blip r:embed="rId2"/>
          <a:stretch>
            <a:fillRect/>
          </a:stretch>
        </p:blipFill>
        <p:spPr>
          <a:xfrm>
            <a:off x="5951229" y="0"/>
            <a:ext cx="848652" cy="1269788"/>
          </a:xfrm>
          <a:prstGeom prst="rect">
            <a:avLst/>
          </a:prstGeom>
        </p:spPr>
      </p:pic>
      <p:sp>
        <p:nvSpPr>
          <p:cNvPr id="5" name="Title 1"/>
          <p:cNvSpPr txBox="1">
            <a:spLocks/>
          </p:cNvSpPr>
          <p:nvPr/>
        </p:nvSpPr>
        <p:spPr>
          <a:xfrm>
            <a:off x="36203" y="539335"/>
            <a:ext cx="5915025" cy="699239"/>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r>
              <a:rPr lang="en-GB" b="1" u="sng" dirty="0">
                <a:solidFill>
                  <a:srgbClr val="FF0000"/>
                </a:solidFill>
                <a:latin typeface="Tahoma" panose="020B0604030504040204" pitchFamily="34" charset="0"/>
                <a:ea typeface="Tahoma" panose="020B0604030504040204" pitchFamily="34" charset="0"/>
                <a:cs typeface="Tahoma" panose="020B0604030504040204" pitchFamily="34" charset="0"/>
              </a:rPr>
              <a:t>DRAMA Department</a:t>
            </a:r>
          </a:p>
        </p:txBody>
      </p:sp>
      <p:sp>
        <p:nvSpPr>
          <p:cNvPr id="6" name="Content Placeholder 2"/>
          <p:cNvSpPr txBox="1">
            <a:spLocks/>
          </p:cNvSpPr>
          <p:nvPr/>
        </p:nvSpPr>
        <p:spPr>
          <a:xfrm>
            <a:off x="57766" y="1820626"/>
            <a:ext cx="6742468" cy="1161940"/>
          </a:xfrm>
          <a:prstGeom prst="rect">
            <a:avLst/>
          </a:prstGeom>
          <a:ln>
            <a:solidFill>
              <a:schemeClr val="tx1"/>
            </a:solidFill>
          </a:ln>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GB" sz="1800" b="1" dirty="0">
                <a:latin typeface="Tahoma" panose="020B0604030504040204" pitchFamily="34" charset="0"/>
                <a:ea typeface="Tahoma" panose="020B0604030504040204" pitchFamily="34" charset="0"/>
                <a:cs typeface="Tahoma" panose="020B0604030504040204" pitchFamily="34" charset="0"/>
              </a:rPr>
              <a:t>To inspire, encourage and teach our students a passion for the arts whilst developing their confidence ready for the wider world. </a:t>
            </a:r>
          </a:p>
        </p:txBody>
      </p:sp>
      <p:sp>
        <p:nvSpPr>
          <p:cNvPr id="9" name="Content Placeholder 2"/>
          <p:cNvSpPr txBox="1">
            <a:spLocks/>
          </p:cNvSpPr>
          <p:nvPr/>
        </p:nvSpPr>
        <p:spPr>
          <a:xfrm>
            <a:off x="0" y="3193252"/>
            <a:ext cx="6742468" cy="439118"/>
          </a:xfrm>
          <a:prstGeom prst="rect">
            <a:avLst/>
          </a:prstGeom>
        </p:spPr>
        <p:txBody>
          <a:bodyPr vert="horz" lIns="91440" tIns="45720" rIns="91440" bIns="45720" rtlCol="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Font typeface="Arial" panose="020B0604020202020204" pitchFamily="34" charset="0"/>
              <a:buNone/>
            </a:pPr>
            <a:r>
              <a:rPr lang="en-GB" sz="2800" b="1" u="sng" dirty="0">
                <a:latin typeface="Tahoma" panose="020B0604030504040204" pitchFamily="34" charset="0"/>
                <a:ea typeface="Tahoma" panose="020B0604030504040204" pitchFamily="34" charset="0"/>
                <a:cs typeface="Tahoma" panose="020B0604030504040204" pitchFamily="34" charset="0"/>
              </a:rPr>
              <a:t>Our Aims</a:t>
            </a:r>
          </a:p>
        </p:txBody>
      </p:sp>
      <p:sp>
        <p:nvSpPr>
          <p:cNvPr id="10" name="Content Placeholder 2"/>
          <p:cNvSpPr txBox="1">
            <a:spLocks/>
          </p:cNvSpPr>
          <p:nvPr/>
        </p:nvSpPr>
        <p:spPr>
          <a:xfrm>
            <a:off x="55848" y="4717685"/>
            <a:ext cx="6742468" cy="2056543"/>
          </a:xfrm>
          <a:prstGeom prst="rect">
            <a:avLst/>
          </a:prstGeom>
          <a:ln>
            <a:solidFill>
              <a:schemeClr val="tx1"/>
            </a:solidFill>
          </a:ln>
        </p:spPr>
        <p:txBody>
          <a:bodyPr vert="horz" lIns="91440" tIns="45720" rIns="91440" bIns="45720" rtlCol="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GB" sz="1400" b="1" dirty="0">
                <a:latin typeface="Tahoma" panose="020B0604030504040204" pitchFamily="34" charset="0"/>
                <a:ea typeface="Tahoma" panose="020B0604030504040204" pitchFamily="34" charset="0"/>
                <a:cs typeface="Tahoma" panose="020B0604030504040204" pitchFamily="34" charset="0"/>
              </a:rPr>
              <a:t>Through the 5 years, students will be taught basic performance skills that allow them to creatively explore a wide range of issues whilst developing their confidence. They will learn the importance of working collaboratively and the power of the imagination. Those who continue into KS4 will learn about practitioners and styles of theatre. They will develop performances for examinations that are confident and creative whilst analytically looking at their work and that of others. </a:t>
            </a:r>
          </a:p>
        </p:txBody>
      </p:sp>
      <p:sp>
        <p:nvSpPr>
          <p:cNvPr id="11" name="Content Placeholder 2"/>
          <p:cNvSpPr txBox="1">
            <a:spLocks/>
          </p:cNvSpPr>
          <p:nvPr/>
        </p:nvSpPr>
        <p:spPr>
          <a:xfrm>
            <a:off x="36203" y="3989066"/>
            <a:ext cx="6742468" cy="439118"/>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Font typeface="Arial" panose="020B0604020202020204" pitchFamily="34" charset="0"/>
              <a:buNone/>
            </a:pPr>
            <a:r>
              <a:rPr lang="en-GB" b="1" dirty="0">
                <a:latin typeface="Tahoma" panose="020B0604030504040204" pitchFamily="34" charset="0"/>
                <a:ea typeface="Tahoma" panose="020B0604030504040204" pitchFamily="34" charset="0"/>
                <a:cs typeface="Tahoma" panose="020B0604030504040204" pitchFamily="34" charset="0"/>
              </a:rPr>
              <a:t>5 Year Plan</a:t>
            </a:r>
          </a:p>
        </p:txBody>
      </p:sp>
      <p:sp>
        <p:nvSpPr>
          <p:cNvPr id="12" name="Content Placeholder 2"/>
          <p:cNvSpPr txBox="1">
            <a:spLocks/>
          </p:cNvSpPr>
          <p:nvPr/>
        </p:nvSpPr>
        <p:spPr>
          <a:xfrm>
            <a:off x="55848" y="7264400"/>
            <a:ext cx="6742468" cy="1945035"/>
          </a:xfrm>
          <a:prstGeom prst="rect">
            <a:avLst/>
          </a:prstGeom>
          <a:ln>
            <a:solidFill>
              <a:schemeClr val="tx1"/>
            </a:solidFill>
          </a:ln>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GB" sz="1600" b="1" dirty="0">
                <a:latin typeface="Tahoma" panose="020B0604030504040204" pitchFamily="34" charset="0"/>
                <a:ea typeface="Tahoma" panose="020B0604030504040204" pitchFamily="34" charset="0"/>
                <a:cs typeface="Tahoma" panose="020B0604030504040204" pitchFamily="34" charset="0"/>
              </a:rPr>
              <a:t>Drama specific skills and techniques to devise performances</a:t>
            </a:r>
          </a:p>
          <a:p>
            <a:r>
              <a:rPr lang="en-GB" sz="1600" b="1" dirty="0">
                <a:latin typeface="Tahoma" panose="020B0604030504040204" pitchFamily="34" charset="0"/>
                <a:ea typeface="Tahoma" panose="020B0604030504040204" pitchFamily="34" charset="0"/>
                <a:cs typeface="Tahoma" panose="020B0604030504040204" pitchFamily="34" charset="0"/>
              </a:rPr>
              <a:t>Confidence </a:t>
            </a:r>
          </a:p>
          <a:p>
            <a:r>
              <a:rPr lang="en-GB" sz="1600" b="1" dirty="0">
                <a:latin typeface="Tahoma" panose="020B0604030504040204" pitchFamily="34" charset="0"/>
                <a:ea typeface="Tahoma" panose="020B0604030504040204" pitchFamily="34" charset="0"/>
                <a:cs typeface="Tahoma" panose="020B0604030504040204" pitchFamily="34" charset="0"/>
              </a:rPr>
              <a:t>The importance of collaboration</a:t>
            </a:r>
          </a:p>
          <a:p>
            <a:r>
              <a:rPr lang="en-GB" sz="1600" b="1" dirty="0">
                <a:latin typeface="Tahoma" panose="020B0604030504040204" pitchFamily="34" charset="0"/>
                <a:ea typeface="Tahoma" panose="020B0604030504040204" pitchFamily="34" charset="0"/>
                <a:cs typeface="Tahoma" panose="020B0604030504040204" pitchFamily="34" charset="0"/>
              </a:rPr>
              <a:t>Vocal and physical performance skills </a:t>
            </a:r>
          </a:p>
          <a:p>
            <a:pPr marL="0" indent="0">
              <a:buNone/>
            </a:pPr>
            <a:endParaRPr lang="en-GB" sz="1600" b="1" dirty="0">
              <a:solidFill>
                <a:srgbClr val="FF0000"/>
              </a:solidFill>
              <a:latin typeface="Tahoma" panose="020B0604030504040204" pitchFamily="34" charset="0"/>
              <a:ea typeface="Tahoma" panose="020B0604030504040204" pitchFamily="34" charset="0"/>
              <a:cs typeface="Tahoma" panose="020B0604030504040204" pitchFamily="34" charset="0"/>
            </a:endParaRPr>
          </a:p>
        </p:txBody>
      </p:sp>
      <p:sp>
        <p:nvSpPr>
          <p:cNvPr id="13" name="Content Placeholder 2"/>
          <p:cNvSpPr txBox="1">
            <a:spLocks/>
          </p:cNvSpPr>
          <p:nvPr/>
        </p:nvSpPr>
        <p:spPr>
          <a:xfrm>
            <a:off x="0" y="6910501"/>
            <a:ext cx="6742468" cy="439118"/>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Font typeface="Arial" panose="020B0604020202020204" pitchFamily="34" charset="0"/>
              <a:buNone/>
            </a:pPr>
            <a:r>
              <a:rPr lang="en-GB" b="1" dirty="0">
                <a:latin typeface="Tahoma" panose="020B0604030504040204" pitchFamily="34" charset="0"/>
                <a:ea typeface="Tahoma" panose="020B0604030504040204" pitchFamily="34" charset="0"/>
                <a:cs typeface="Tahoma" panose="020B0604030504040204" pitchFamily="34" charset="0"/>
              </a:rPr>
              <a:t>Skills</a:t>
            </a:r>
          </a:p>
        </p:txBody>
      </p:sp>
      <p:sp>
        <p:nvSpPr>
          <p:cNvPr id="14" name="Content Placeholder 2"/>
          <p:cNvSpPr txBox="1">
            <a:spLocks/>
          </p:cNvSpPr>
          <p:nvPr/>
        </p:nvSpPr>
        <p:spPr>
          <a:xfrm>
            <a:off x="57412" y="9763931"/>
            <a:ext cx="6742468" cy="1945035"/>
          </a:xfrm>
          <a:prstGeom prst="rect">
            <a:avLst/>
          </a:prstGeom>
          <a:ln>
            <a:solidFill>
              <a:schemeClr val="tx1"/>
            </a:solidFill>
          </a:ln>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GB" sz="1600" b="1" dirty="0">
                <a:solidFill>
                  <a:srgbClr val="FF0000"/>
                </a:solidFill>
                <a:latin typeface="Tahoma" panose="020B0604030504040204" pitchFamily="34" charset="0"/>
                <a:ea typeface="Tahoma" panose="020B0604030504040204" pitchFamily="34" charset="0"/>
                <a:cs typeface="Tahoma" panose="020B0604030504040204" pitchFamily="34" charset="0"/>
              </a:rPr>
              <a:t>pupils will learn and develop over the curriculum:</a:t>
            </a:r>
          </a:p>
          <a:p>
            <a:r>
              <a:rPr lang="en-GB" sz="1800" dirty="0">
                <a:latin typeface="Tahoma" panose="020B0604030504040204" pitchFamily="34" charset="0"/>
                <a:ea typeface="Tahoma" panose="020B0604030504040204" pitchFamily="34" charset="0"/>
                <a:cs typeface="Tahoma" panose="020B0604030504040204" pitchFamily="34" charset="0"/>
              </a:rPr>
              <a:t>Subject specific vocabulary </a:t>
            </a:r>
          </a:p>
          <a:p>
            <a:r>
              <a:rPr lang="en-GB" sz="1800" dirty="0">
                <a:latin typeface="Tahoma" panose="020B0604030504040204" pitchFamily="34" charset="0"/>
                <a:ea typeface="Tahoma" panose="020B0604030504040204" pitchFamily="34" charset="0"/>
                <a:cs typeface="Tahoma" panose="020B0604030504040204" pitchFamily="34" charset="0"/>
              </a:rPr>
              <a:t>Historical and Modern practitioners of the theatre</a:t>
            </a:r>
          </a:p>
          <a:p>
            <a:r>
              <a:rPr lang="en-GB" sz="1800" dirty="0">
                <a:latin typeface="Tahoma" panose="020B0604030504040204" pitchFamily="34" charset="0"/>
                <a:ea typeface="Tahoma" panose="020B0604030504040204" pitchFamily="34" charset="0"/>
                <a:cs typeface="Tahoma" panose="020B0604030504040204" pitchFamily="34" charset="0"/>
              </a:rPr>
              <a:t>Styles and Genres of Theatre</a:t>
            </a:r>
          </a:p>
          <a:p>
            <a:r>
              <a:rPr lang="en-GB" sz="1800" dirty="0">
                <a:latin typeface="Tahoma" panose="020B0604030504040204" pitchFamily="34" charset="0"/>
                <a:ea typeface="Tahoma" panose="020B0604030504040204" pitchFamily="34" charset="0"/>
                <a:cs typeface="Tahoma" panose="020B0604030504040204" pitchFamily="34" charset="0"/>
              </a:rPr>
              <a:t>Interrelationships and techniques </a:t>
            </a:r>
          </a:p>
        </p:txBody>
      </p:sp>
      <p:sp>
        <p:nvSpPr>
          <p:cNvPr id="15" name="Content Placeholder 2"/>
          <p:cNvSpPr txBox="1">
            <a:spLocks/>
          </p:cNvSpPr>
          <p:nvPr/>
        </p:nvSpPr>
        <p:spPr>
          <a:xfrm>
            <a:off x="0" y="9343775"/>
            <a:ext cx="6742468" cy="439118"/>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Font typeface="Arial" panose="020B0604020202020204" pitchFamily="34" charset="0"/>
              <a:buNone/>
            </a:pPr>
            <a:r>
              <a:rPr lang="en-GB" b="1" dirty="0">
                <a:latin typeface="Tahoma" panose="020B0604030504040204" pitchFamily="34" charset="0"/>
                <a:ea typeface="Tahoma" panose="020B0604030504040204" pitchFamily="34" charset="0"/>
                <a:cs typeface="Tahoma" panose="020B0604030504040204" pitchFamily="34" charset="0"/>
              </a:rPr>
              <a:t>Knowledge</a:t>
            </a:r>
          </a:p>
        </p:txBody>
      </p:sp>
      <p:sp>
        <p:nvSpPr>
          <p:cNvPr id="16" name="Content Placeholder 2"/>
          <p:cNvSpPr txBox="1">
            <a:spLocks/>
          </p:cNvSpPr>
          <p:nvPr/>
        </p:nvSpPr>
        <p:spPr>
          <a:xfrm>
            <a:off x="0" y="11813640"/>
            <a:ext cx="6742468" cy="283707"/>
          </a:xfrm>
          <a:prstGeom prst="rect">
            <a:avLst/>
          </a:prstGeom>
        </p:spPr>
        <p:txBody>
          <a:bodyPr vert="horz" lIns="91440" tIns="45720" rIns="91440" bIns="45720" rtlCol="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GB" sz="1800" b="1" dirty="0">
                <a:solidFill>
                  <a:srgbClr val="FF0000"/>
                </a:solidFill>
                <a:latin typeface="Tahoma" panose="020B0604030504040204" pitchFamily="34" charset="0"/>
                <a:ea typeface="Tahoma" panose="020B0604030504040204" pitchFamily="34" charset="0"/>
                <a:cs typeface="Tahoma" panose="020B0604030504040204" pitchFamily="34" charset="0"/>
              </a:rPr>
              <a:t>Work Hard ǀ Be Kind ǀ Aim High ǀ Show GRIT</a:t>
            </a:r>
          </a:p>
        </p:txBody>
      </p:sp>
    </p:spTree>
    <p:extLst>
      <p:ext uri="{BB962C8B-B14F-4D97-AF65-F5344CB8AC3E}">
        <p14:creationId xmlns:p14="http://schemas.microsoft.com/office/powerpoint/2010/main" val="337999474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113</TotalTime>
  <Words>172</Words>
  <Application>Microsoft Office PowerPoint</Application>
  <PresentationFormat>Widescreen</PresentationFormat>
  <Paragraphs>19</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Calibri Light</vt:lpstr>
      <vt:lpstr>Tahoma</vt:lpstr>
      <vt:lpstr>Office Theme</vt:lpstr>
      <vt:lpstr>Curriculum Intent 2026-2027</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Curriculum Intent 2019-2020</dc:title>
  <dc:creator>Ryan Willson</dc:creator>
  <cp:lastModifiedBy>B Smithard (Ecclesfield Staff)</cp:lastModifiedBy>
  <cp:revision>23</cp:revision>
  <cp:lastPrinted>2024-02-29T09:42:08Z</cp:lastPrinted>
  <dcterms:created xsi:type="dcterms:W3CDTF">2019-03-27T18:22:44Z</dcterms:created>
  <dcterms:modified xsi:type="dcterms:W3CDTF">2026-08-12T11:26:45Z</dcterms:modified>
</cp:coreProperties>
</file>